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4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>
      <p:cViewPr varScale="1">
        <p:scale>
          <a:sx n="84" d="100"/>
          <a:sy n="84" d="100"/>
        </p:scale>
        <p:origin x="56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1CA5B2-CBBD-4AE6-B05B-3C67C6FB3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28F7CA-C479-4673-A5BD-DF1B81879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0E654E8-0060-4A06-AC93-83D426D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30B9FF-C6D2-4C91-86B6-077C0C1A1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C33CB9-8C5F-4072-AD62-8A3F37C46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207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BCF275-2112-4B63-B72B-7907A8E71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CD83A8-09A5-4EA9-A94E-9795300B78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C0C745-4970-43CA-889C-E09E102C9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10069C-0B0B-456F-B00B-CE9D37FD0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4FC1C12-5C49-4630-989D-EDB22E1CE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376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8A670-4B3D-46DC-B3CD-908A47B18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07F72F-7B0B-4E14-A5A6-F116E7BB5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A77CC7-CD67-4F0C-9AFB-B6AAB2A66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4522BCD-9FAA-4AB4-A0A2-3C2B3A72B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AC61D1-1B5B-458C-B57D-F7337D566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487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B23FB4-A6F8-42AD-849F-162E9F133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10D95AB-B330-4AAB-8488-C5B54260E7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DF545B6-B8E6-49F6-8E65-A4D0B6E11A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3DD5BB7-C5A5-4E7B-85BC-8215B8E57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36A18AF-259E-4162-99FE-1F573D2AE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7143D3B-51BB-4815-8C0F-81DC85665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609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CE7CA9-8A63-427C-AF3D-19B85A7DF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077393-B2A5-4904-B12A-748D2FC4D6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7E09333-DFA2-4894-873F-F49485C6D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36A3A8A-480C-4DC4-B71A-3CC6EA44D6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B1BA68B-CFFB-4175-8638-AF139BCE74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6C54C84-3DC9-46A2-AA9C-CE2E6A16E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17B1FA7-3BD3-4BE7-B74F-03862CC56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9F94C1F-44B6-432A-89B8-35FFF13E0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4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71A99E-41F8-449B-ABF6-C7E651B58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91997B-608E-402A-A655-5F3FCB534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4352A10-69CE-49BE-8DC3-D5AFAE22C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8AD2052-9BB0-40F4-941C-A60360547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5002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8420636-7B22-4DBD-BD07-2596DE330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1141E7A-0528-474D-B89B-B036140D6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5F49325-891D-4382-8F43-1AF47B0E0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987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94E8D2-9997-4E63-A420-74F806CEC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6EEF5B-6F5E-4C12-A306-CB83F4F59E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16849E7-7AC0-492A-8A03-59D1E797A2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A809EF-36D5-4E49-8811-9AFDB4D94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6F87921-7FED-411A-AE09-C37337238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1481D2C-ED60-4874-B58C-8CD75862F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5706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A203F0-5D5E-43FF-9327-D00E2BFE1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8231EC5-F59A-4B8E-A4EC-E6B28D706E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119BC26-2C1C-4879-A6DA-2897114606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658C9C5-C152-4DC0-A6AB-7947DF30F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1EC155A-C334-415F-989F-7F70E3D0C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BF1EF0-032A-4B44-B916-20A59D798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5291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082424-1CC5-4895-8097-ACE890896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BD7900-7683-4A56-8096-BE203D8FEB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908D58-75F9-4459-A100-DC896858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BB2D284-9AC4-44C0-AEBA-96B752AAE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15E06C6-EE87-40E5-B0F9-3F6665AFB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539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E5B3840-87B2-4B9B-884E-3CBBB52C73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562241A-F3BB-47AC-9158-DF57EBB063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258626-B3BB-4376-BF8B-77C15939E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028C2B-E223-435D-8DDB-A1AF8CB7A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71EF2E9-5267-40B6-A4A6-D2D99C7F0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40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D1817C7-EDAB-4755-99E4-C9EF7F66E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BE617AB-1CAF-43CA-BBDF-9E0FA621E7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D08269-FE0F-444F-A0DE-D00D388881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C21DF-060A-42FD-B4FD-6C56B05FFABB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8D0E8B1-0677-445C-BCAA-E03CEAED6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A7DCC6-42C2-473B-B2F6-F044744986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D93F2-9CEA-461B-A289-F4E4D55624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23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E38AC3-3CE7-4B3A-B329-7B9E2DF260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소셜미디어를 활용한 교육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420E504-1F51-4613-8EEA-3E3992E64B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71816" y="5287581"/>
            <a:ext cx="2996184" cy="448056"/>
          </a:xfrm>
        </p:spPr>
        <p:txBody>
          <a:bodyPr/>
          <a:lstStyle/>
          <a:p>
            <a:r>
              <a:rPr lang="en-US" altLang="ko-KR"/>
              <a:t>202410761 </a:t>
            </a:r>
            <a:r>
              <a:rPr lang="ko-KR" altLang="en-US" dirty="0"/>
              <a:t>김아영</a:t>
            </a:r>
          </a:p>
        </p:txBody>
      </p:sp>
    </p:spTree>
    <p:extLst>
      <p:ext uri="{BB962C8B-B14F-4D97-AF65-F5344CB8AC3E}">
        <p14:creationId xmlns:p14="http://schemas.microsoft.com/office/powerpoint/2010/main" val="1699664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02467-8D87-4761-89FC-A1872E8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4A3919-57F3-4647-8A2B-25E2784E4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9633"/>
            <a:ext cx="10515600" cy="4351338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주제 선정 이유와 개념 설명</a:t>
            </a: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주요 플랫폼</a:t>
            </a: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소셜미디어를 활용한 교육의 긍정적인 영향</a:t>
            </a: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소셜미디어를 활용한 교육의 부정적인 영향</a:t>
            </a: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부정적인 영향에 대한 반론</a:t>
            </a: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dirty="0"/>
              <a:t>참고문헌</a:t>
            </a: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Ø"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1654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669732-BB81-40E9-9C7A-67ADCC180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23668"/>
            <a:ext cx="3218688" cy="804705"/>
          </a:xfrm>
        </p:spPr>
        <p:txBody>
          <a:bodyPr>
            <a:normAutofit/>
          </a:bodyPr>
          <a:lstStyle/>
          <a:p>
            <a:r>
              <a:rPr lang="ko-KR" altLang="en-US" sz="1800" b="1" dirty="0"/>
              <a:t>주제 선정 이유와 개념 설명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BDBCE3-8D96-4DE7-82A1-2E82E7118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944" y="607884"/>
            <a:ext cx="11509248" cy="6058091"/>
          </a:xfrm>
        </p:spPr>
        <p:txBody>
          <a:bodyPr/>
          <a:lstStyle/>
          <a:p>
            <a:pPr marL="0" indent="0" algn="just" fontAlgn="base">
              <a:lnSpc>
                <a:spcPct val="200000"/>
              </a:lnSpc>
              <a:spcBef>
                <a:spcPts val="0"/>
              </a:spcBef>
              <a:buNone/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소셜 미디어란 사람들이 온라인에서 상호작용하고 정보를 공유하며 커뮤니케이션을 할 수 있는 디지털 플랫폼과 서비스를 말합니다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0" indent="0" algn="just" fontAlgn="base">
              <a:lnSpc>
                <a:spcPct val="200000"/>
              </a:lnSpc>
              <a:spcBef>
                <a:spcPts val="0"/>
              </a:spcBef>
              <a:buNone/>
            </a:pPr>
            <a: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소셜 미디어의 분류 </a:t>
            </a:r>
            <a:r>
              <a:rPr lang="en-US" altLang="ko-KR" sz="18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가지</a:t>
            </a: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indent="0" algn="just" fontAlgn="base">
              <a:lnSpc>
                <a:spcPct val="200000"/>
              </a:lnSpc>
              <a:spcBef>
                <a:spcPts val="0"/>
              </a:spcBef>
              <a:buNone/>
            </a:pP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ko-KR" altLang="en-US" dirty="0"/>
          </a:p>
        </p:txBody>
      </p:sp>
      <p:graphicFrame>
        <p:nvGraphicFramePr>
          <p:cNvPr id="4" name="표 4">
            <a:extLst>
              <a:ext uri="{FF2B5EF4-FFF2-40B4-BE49-F238E27FC236}">
                <a16:creationId xmlns:a16="http://schemas.microsoft.com/office/drawing/2014/main" id="{3E69FCB0-6791-4A65-AFFE-03AC21F2C9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812129"/>
              </p:ext>
            </p:extLst>
          </p:nvPr>
        </p:nvGraphicFramePr>
        <p:xfrm>
          <a:off x="368808" y="2377440"/>
          <a:ext cx="11353800" cy="4273296"/>
        </p:xfrm>
        <a:graphic>
          <a:graphicData uri="http://schemas.openxmlformats.org/drawingml/2006/table">
            <a:tbl>
              <a:tblPr firstCol="1">
                <a:tableStyleId>{35758FB7-9AC5-4552-8A53-C91805E547FA}</a:tableStyleId>
              </a:tblPr>
              <a:tblGrid>
                <a:gridCol w="1892300">
                  <a:extLst>
                    <a:ext uri="{9D8B030D-6E8A-4147-A177-3AD203B41FA5}">
                      <a16:colId xmlns:a16="http://schemas.microsoft.com/office/drawing/2014/main" val="3917555732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val="2111901806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val="3951933500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val="3206033939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val="3265606761"/>
                    </a:ext>
                  </a:extLst>
                </a:gridCol>
                <a:gridCol w="1892300">
                  <a:extLst>
                    <a:ext uri="{9D8B030D-6E8A-4147-A177-3AD203B41FA5}">
                      <a16:colId xmlns:a16="http://schemas.microsoft.com/office/drawing/2014/main" val="2603789760"/>
                    </a:ext>
                  </a:extLst>
                </a:gridCol>
              </a:tblGrid>
              <a:tr h="13472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1.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사회적 실제감과 자기표현 정도에 따른 분류</a:t>
                      </a:r>
                    </a:p>
                    <a:p>
                      <a:pPr algn="ctr" latinLnBrk="1"/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1-1.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협력프로젝트형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1-2.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블로그형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1-3.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콘텐츠 공동체형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1-4.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소셜 네트워킹 사이트형 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1-5.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가상 게임 세상형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6072071"/>
                  </a:ext>
                </a:extLst>
              </a:tr>
              <a:tr h="13472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소셜 미디어의 기능에 따른 분류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2-1.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모델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2-2.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협업 모델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2-3.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콘텐츠 공유 모델 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2-4.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엔터테인먼트 모델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80162"/>
                  </a:ext>
                </a:extLst>
              </a:tr>
              <a:tr h="13472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네트워크의 공개유무와 사용자 수에 따른 분류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3-1.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블로그와 미니홈피형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3-2.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온라인 커뮤니티형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3-3. </a:t>
                      </a:r>
                      <a:r>
                        <a:rPr lang="ko-KR" alt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지식 공유 서비스형</a:t>
                      </a:r>
                    </a:p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4485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4868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669732-BB81-40E9-9C7A-67ADCC180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23668"/>
            <a:ext cx="3218688" cy="804705"/>
          </a:xfrm>
        </p:spPr>
        <p:txBody>
          <a:bodyPr>
            <a:normAutofit/>
          </a:bodyPr>
          <a:lstStyle/>
          <a:p>
            <a:r>
              <a:rPr lang="ko-KR" altLang="en-US" sz="1800" b="1" dirty="0"/>
              <a:t>주제 선정 이유와 개념 설명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BDBCE3-8D96-4DE7-82A1-2E82E7118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680" y="1586293"/>
            <a:ext cx="11216640" cy="5495926"/>
          </a:xfrm>
        </p:spPr>
        <p:txBody>
          <a:bodyPr/>
          <a:lstStyle/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소셜미디어에서는 글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사진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비디오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음성 등을 통해 소통할 수 있으며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개인적으로 활용하는 것 뿐만 아니라 기업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뉴스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정치 등 현대사회에서 다양한 분야로 활용되고 있습니다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인터넷 및 웹 기술의 발달과 더불어 소셜 미디어는 사회적 트렌드가 되면서 교육 분야는 물론 다양한 분야에서 소셜 미디어를 활용하고 있으며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학술적인 연구도 활발하게 이루어지고 있습니다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</a:p>
          <a:p>
            <a:pPr marL="0" marR="0" indent="0" algn="just" fontAlgn="base" latinLnBrk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소셜미디어를 교육적으로 활용하는 것은 잠재력이 매우 크지만 동시에 신중한 접근이 필요합니다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긍정적인 측면과 동시에 부정적인 측면도 존재하기 때문에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 주제를 선택하게 되었습니다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>
              <a:lnSpc>
                <a:spcPct val="200000"/>
              </a:lnSpc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4317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4D7C7BC-7FD4-4B0C-9BAE-CCE7BDBA5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네이버 블로그</a:t>
            </a:r>
            <a:endParaRPr lang="en-US" altLang="ko-KR" dirty="0"/>
          </a:p>
          <a:p>
            <a:r>
              <a:rPr lang="ko-KR" altLang="en-US" dirty="0"/>
              <a:t>티스토리</a:t>
            </a:r>
            <a:endParaRPr lang="en-US" altLang="ko-KR" dirty="0"/>
          </a:p>
          <a:p>
            <a:r>
              <a:rPr lang="ko-KR" altLang="en-US" dirty="0"/>
              <a:t>페이스북</a:t>
            </a:r>
            <a:endParaRPr lang="en-US" altLang="ko-KR" dirty="0"/>
          </a:p>
          <a:p>
            <a:r>
              <a:rPr lang="ko-KR" altLang="en-US" dirty="0"/>
              <a:t>인스타그램</a:t>
            </a:r>
            <a:endParaRPr lang="en-US" altLang="ko-KR" dirty="0"/>
          </a:p>
          <a:p>
            <a:r>
              <a:rPr lang="ko-KR" altLang="en-US" dirty="0" err="1"/>
              <a:t>핀터레스트</a:t>
            </a:r>
            <a:endParaRPr lang="en-US" altLang="ko-KR" dirty="0"/>
          </a:p>
          <a:p>
            <a:r>
              <a:rPr lang="ko-KR" altLang="en-US" dirty="0"/>
              <a:t>트위터 </a:t>
            </a:r>
            <a:endParaRPr lang="en-US" altLang="ko-KR" dirty="0"/>
          </a:p>
          <a:p>
            <a:r>
              <a:rPr lang="ko-KR" altLang="en-US" dirty="0"/>
              <a:t>유튜브</a:t>
            </a:r>
            <a:endParaRPr lang="en-US" altLang="ko-KR" dirty="0"/>
          </a:p>
          <a:p>
            <a:r>
              <a:rPr lang="ko-KR" altLang="en-US" dirty="0" err="1"/>
              <a:t>링크드인</a:t>
            </a: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6DD01C56-1EF2-4716-8610-D736E2F4B7D1}"/>
              </a:ext>
            </a:extLst>
          </p:cNvPr>
          <p:cNvSpPr txBox="1">
            <a:spLocks/>
          </p:cNvSpPr>
          <p:nvPr/>
        </p:nvSpPr>
        <p:spPr>
          <a:xfrm>
            <a:off x="0" y="-123668"/>
            <a:ext cx="3218688" cy="804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b="1" dirty="0"/>
              <a:t>주요 플랫폼</a:t>
            </a:r>
          </a:p>
        </p:txBody>
      </p:sp>
    </p:spTree>
    <p:extLst>
      <p:ext uri="{BB962C8B-B14F-4D97-AF65-F5344CB8AC3E}">
        <p14:creationId xmlns:p14="http://schemas.microsoft.com/office/powerpoint/2010/main" val="3497753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066D6A-CC13-444D-AF7A-6A1F60B82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14544" cy="4351338"/>
          </a:xfrm>
        </p:spPr>
        <p:txBody>
          <a:bodyPr>
            <a:normAutofit fontScale="92500"/>
          </a:bodyPr>
          <a:lstStyle/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(P1)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소셜미디어를 활용한 교육은 학습 효율성을 높인다</a:t>
            </a:r>
            <a:r>
              <a:rPr lang="en-US" altLang="ko-KR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.</a:t>
            </a: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spc="0" dirty="0">
              <a:solidFill>
                <a:srgbClr val="0D0D0D"/>
              </a:solidFill>
              <a:effectLst/>
              <a:latin typeface="ui-sans-serif"/>
              <a:ea typeface="ui-sans-serif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(P2)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정보 접근이 용이해 언제 어디서나 학습할 수 있다</a:t>
            </a:r>
            <a:r>
              <a:rPr lang="en-US" altLang="ko-KR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.</a:t>
            </a: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(P3)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학생들 간 상호작용을 통해 협력적 학습이 이루어진다</a:t>
            </a:r>
            <a:r>
              <a:rPr lang="en-US" altLang="ko-KR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.</a:t>
            </a: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(P4)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kern="0" spc="0" dirty="0" err="1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자기주도적인</a:t>
            </a:r>
            <a:r>
              <a:rPr lang="ko-KR" altLang="en-US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 학습을 촉진하여 더 깊은 이해를 돕는다</a:t>
            </a:r>
            <a:r>
              <a:rPr lang="en-US" altLang="ko-KR" sz="1800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.</a:t>
            </a: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7ACF45AD-1814-45F9-B13A-D552305FD5FC}"/>
              </a:ext>
            </a:extLst>
          </p:cNvPr>
          <p:cNvSpPr txBox="1">
            <a:spLocks/>
          </p:cNvSpPr>
          <p:nvPr/>
        </p:nvSpPr>
        <p:spPr>
          <a:xfrm>
            <a:off x="0" y="-123668"/>
            <a:ext cx="4690872" cy="804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b="1" dirty="0"/>
              <a:t>소셜미디어를 활용한 교육의 긍정적인 영향</a:t>
            </a:r>
            <a:endParaRPr lang="en-US" altLang="ko-KR" sz="1800" b="1" dirty="0"/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0E7F1B31-3733-4CCC-BFB6-A2A17D0D4B21}"/>
              </a:ext>
            </a:extLst>
          </p:cNvPr>
          <p:cNvSpPr txBox="1">
            <a:spLocks/>
          </p:cNvSpPr>
          <p:nvPr/>
        </p:nvSpPr>
        <p:spPr>
          <a:xfrm>
            <a:off x="5952744" y="1825625"/>
            <a:ext cx="51145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800" b="1" kern="0" dirty="0">
                <a:solidFill>
                  <a:srgbClr val="0D0D0D"/>
                </a:solidFill>
                <a:latin typeface="ui-sans-serif"/>
                <a:ea typeface="ui-sans-serif"/>
              </a:rPr>
              <a:t>(P5)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ko-KR" altLang="en-US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글로벌한 학습 환경을 제공해 다양한 시각을 넓힌다</a:t>
            </a:r>
            <a:r>
              <a:rPr lang="en-US" altLang="ko-KR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.</a:t>
            </a: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800" b="1" kern="0" dirty="0">
                <a:solidFill>
                  <a:srgbClr val="0D0D0D"/>
                </a:solidFill>
                <a:latin typeface="ui-sans-serif"/>
                <a:ea typeface="ui-sans-serif"/>
              </a:rPr>
              <a:t>(P6)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ko-KR" altLang="en-US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실시간 피드백과 즉각적인 소통이 가능해 학습 효과가 증가한다</a:t>
            </a:r>
            <a:r>
              <a:rPr lang="en-US" altLang="ko-KR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.</a:t>
            </a: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800" b="1" kern="0" dirty="0">
                <a:solidFill>
                  <a:srgbClr val="0D0D0D"/>
                </a:solidFill>
                <a:latin typeface="ui-sans-serif"/>
                <a:ea typeface="ui-sans-serif"/>
              </a:rPr>
              <a:t>(C)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ko-KR" altLang="en-US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따라서</a:t>
            </a:r>
            <a:r>
              <a:rPr lang="en-US" altLang="ko-KR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, </a:t>
            </a:r>
            <a:r>
              <a:rPr lang="ko-KR" altLang="en-US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소셜미디어는 교육적 장점이 많아 학습의 질을 향상시킨다</a:t>
            </a:r>
            <a:r>
              <a:rPr lang="en-US" altLang="ko-KR" sz="1800" kern="0" dirty="0">
                <a:solidFill>
                  <a:srgbClr val="0D0D0D"/>
                </a:solidFill>
                <a:latin typeface="ui-sans-serif"/>
                <a:ea typeface="ui-sans-serif"/>
              </a:rPr>
              <a:t>.</a:t>
            </a:r>
            <a:endParaRPr lang="ko-KR" altLang="en-US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129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066D6A-CC13-444D-AF7A-6A1F60B82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5114544" cy="4351338"/>
          </a:xfrm>
        </p:spPr>
        <p:txBody>
          <a:bodyPr>
            <a:noAutofit/>
          </a:bodyPr>
          <a:lstStyle/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(P1)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소셜미디어를 활용한 교육은 학습에 부정적인 영향을 미칠 수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en-US" altLang="ko-KR" sz="1800" kern="0" spc="0" dirty="0">
              <a:solidFill>
                <a:srgbClr val="0D0D0D"/>
              </a:solidFill>
              <a:effectLst/>
              <a:latin typeface="ui-sans-serif"/>
              <a:ea typeface="ui-sans-serif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(P2)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과도한 정보의 양으로 학생들이 중요한 내용을 걸러내는 데 어려움을 겪을 수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en-US" altLang="ko-KR" sz="1800" kern="0" spc="0" dirty="0">
              <a:solidFill>
                <a:srgbClr val="0D0D0D"/>
              </a:solidFill>
              <a:effectLst/>
              <a:latin typeface="ui-sans-serif"/>
              <a:ea typeface="ui-sans-serif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(P3)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소셜미디어에서의 상호작용은 때때로 얕은 대화나 혼란을 초래하여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깊이 있는 학습을 방해할 수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en-US" altLang="ko-KR" sz="1800" kern="0" spc="0" dirty="0">
              <a:solidFill>
                <a:srgbClr val="0D0D0D"/>
              </a:solidFill>
              <a:effectLst/>
              <a:latin typeface="ui-sans-serif"/>
              <a:ea typeface="ui-sans-serif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1800" b="1" kern="0" spc="0" dirty="0">
                <a:solidFill>
                  <a:srgbClr val="0D0D0D"/>
                </a:solidFill>
                <a:effectLst/>
                <a:latin typeface="ui-sans-serif"/>
                <a:ea typeface="ui-sans-serif"/>
              </a:rPr>
              <a:t>(P4)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학생들이 자기주도적으로 학습하기보다는 소셜미디어의 자극에 의해 주의가 분산될 위험이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en-US" altLang="ko-KR" sz="1800" kern="0" spc="0" dirty="0">
              <a:solidFill>
                <a:srgbClr val="0D0D0D"/>
              </a:solidFill>
              <a:effectLst/>
              <a:latin typeface="ui-sans-serif"/>
              <a:ea typeface="ui-sans-serif"/>
            </a:endParaRPr>
          </a:p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endParaRPr lang="ko-KR" altLang="en-US" sz="1800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7ACF45AD-1814-45F9-B13A-D552305FD5FC}"/>
              </a:ext>
            </a:extLst>
          </p:cNvPr>
          <p:cNvSpPr txBox="1">
            <a:spLocks/>
          </p:cNvSpPr>
          <p:nvPr/>
        </p:nvSpPr>
        <p:spPr>
          <a:xfrm>
            <a:off x="0" y="-123668"/>
            <a:ext cx="5623560" cy="804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b="1" dirty="0"/>
              <a:t>소셜미디어를 활용한 교육의 부정적인 영향</a:t>
            </a:r>
            <a:r>
              <a:rPr lang="en-US" altLang="ko-KR" sz="1800" b="1" dirty="0"/>
              <a:t>(</a:t>
            </a:r>
            <a:r>
              <a:rPr lang="ko-KR" altLang="en-US" sz="1800" b="1" dirty="0"/>
              <a:t>반론</a:t>
            </a:r>
            <a:r>
              <a:rPr lang="en-US" altLang="ko-KR" sz="1800" b="1" dirty="0"/>
              <a:t>)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0E7F1B31-3733-4CCC-BFB6-A2A17D0D4B21}"/>
              </a:ext>
            </a:extLst>
          </p:cNvPr>
          <p:cNvSpPr txBox="1">
            <a:spLocks/>
          </p:cNvSpPr>
          <p:nvPr/>
        </p:nvSpPr>
        <p:spPr>
          <a:xfrm>
            <a:off x="5952744" y="1253331"/>
            <a:ext cx="51145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800" b="1" kern="0" dirty="0">
                <a:solidFill>
                  <a:srgbClr val="0D0D0D"/>
                </a:solidFill>
                <a:latin typeface="ui-sans-serif"/>
                <a:ea typeface="ui-sans-serif"/>
              </a:rPr>
              <a:t>(P5)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글로벌한 학습 환경이 제공되긴 하지만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문화적 차이나 정보의 신뢰성 문제로 오히려 왜곡된 지식을 접할 수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en-US" altLang="ko-KR" sz="1800" kern="0" dirty="0">
              <a:solidFill>
                <a:srgbClr val="0D0D0D"/>
              </a:solidFill>
              <a:latin typeface="ui-sans-serif"/>
              <a:ea typeface="ui-sans-serif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ko-KR" sz="18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800" b="1" kern="0" dirty="0">
                <a:solidFill>
                  <a:srgbClr val="0D0D0D"/>
                </a:solidFill>
                <a:latin typeface="ui-sans-serif"/>
                <a:ea typeface="ui-sans-serif"/>
              </a:rPr>
              <a:t>(P6)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실시간 피드백과 즉각적인 소통은 정보의 과부하를 초래하거나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얕은 피드백을 제공해 학습의 질을 낮출 수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altLang="ko-KR" sz="1800" b="0" i="0" dirty="0">
              <a:solidFill>
                <a:srgbClr val="0D0D0D"/>
              </a:solidFill>
              <a:effectLst/>
              <a:latin typeface="ui-sans-serif"/>
            </a:endParaRP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ko-KR" sz="1800" b="1" kern="0" dirty="0">
                <a:solidFill>
                  <a:srgbClr val="0D0D0D"/>
                </a:solidFill>
                <a:latin typeface="ui-sans-serif"/>
                <a:ea typeface="ui-sans-serif"/>
              </a:rPr>
              <a:t>(C)</a:t>
            </a:r>
            <a:br>
              <a:rPr lang="ko-KR" altLang="en-US" sz="18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</a:b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따라서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800" b="0" i="0" dirty="0">
                <a:solidFill>
                  <a:srgbClr val="0D0D0D"/>
                </a:solidFill>
                <a:effectLst/>
                <a:latin typeface="ui-sans-serif"/>
              </a:rPr>
              <a:t>소셜미디어를 통한 교육은 그 장점보다 단점이 더 많아 학습의 질을 저하시킬 수 있다</a:t>
            </a:r>
            <a:r>
              <a:rPr lang="en-US" altLang="ko-KR" sz="18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059841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066D6A-CC13-444D-AF7A-6A1F60B82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3624"/>
            <a:ext cx="5114544" cy="4351338"/>
          </a:xfrm>
        </p:spPr>
        <p:txBody>
          <a:bodyPr>
            <a:noAutofit/>
          </a:bodyPr>
          <a:lstStyle/>
          <a:p>
            <a:pPr marL="0" marR="0" indent="0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반론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(P1)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소셜미디어를 활용한 교육은 학생들에게 중요한 교육적 기회를 제공하며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부정적인 측면을 최소화할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br>
              <a:rPr lang="ko-KR" altLang="en-US" sz="1600" dirty="0"/>
            </a:b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반론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(P2)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과도한 정보의 양이 문제로 지적되지만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이는 학생들이 올바른 정보를 선별할 수 있는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 비판적 사고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를 기르는 기회가 될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또한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교육자가 제공하는 가이드라인과 자료를 통해 정보의 신뢰성을 확인하며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유용한 정보를 선별하는 능력을 기를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br>
              <a:rPr lang="ko-KR" altLang="en-US" sz="1600" dirty="0"/>
            </a:b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반론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(P3)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소셜미디어에서의 상호작용이 얕은 대화나 혼란을 초래할 수 있다는 주장도 있지만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다양한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온라인 커뮤니티에서의 상호작용은 학생들이 다양한 관점을 이해하고 비판적으로 사고하는 능력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을 키우는 데 도움을 준다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또한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학습을 위한 토론과 협력적 과제는 깊이 있는 논의를 촉진할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br>
              <a:rPr lang="ko-KR" altLang="en-US" sz="1600" dirty="0"/>
            </a:b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반론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(P4)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소셜미디어의 자극이 주의 분산을 유발할 수 있지만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목표 지향적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인 학습 계획을 세우고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소셜미디어 사용을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학습 도구로 한정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하면 주의 집중을 높일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예를 들어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특정 주제에 대한 학습을 목표로 소셜미디어를 활용하면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학생들은 더 집중적으로 학습을 진행할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endParaRPr lang="ko-KR" altLang="en-US" sz="1600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7ACF45AD-1814-45F9-B13A-D552305FD5FC}"/>
              </a:ext>
            </a:extLst>
          </p:cNvPr>
          <p:cNvSpPr txBox="1">
            <a:spLocks/>
          </p:cNvSpPr>
          <p:nvPr/>
        </p:nvSpPr>
        <p:spPr>
          <a:xfrm>
            <a:off x="0" y="-123668"/>
            <a:ext cx="5678424" cy="804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b="1" dirty="0"/>
              <a:t>부정적인 영향에 대한 반론</a:t>
            </a:r>
            <a:endParaRPr lang="en-US" altLang="ko-KR" sz="1800" b="1" dirty="0"/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0E7F1B31-3733-4CCC-BFB6-A2A17D0D4B21}"/>
              </a:ext>
            </a:extLst>
          </p:cNvPr>
          <p:cNvSpPr txBox="1">
            <a:spLocks/>
          </p:cNvSpPr>
          <p:nvPr/>
        </p:nvSpPr>
        <p:spPr>
          <a:xfrm>
            <a:off x="5952744" y="585437"/>
            <a:ext cx="5114544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반박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(P5)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글로벌한 학습 환경이 제공되는 것은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문화적 다양성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을 이해하는 중요한 기회이다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문화적 차이를 통해 학생들은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다양한 사고방식과 지식 체계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를 접하며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세계화된 사회에서 필요한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다양한 관점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을 형성하게 된다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또한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소셜미디어에서는 정보의 신뢰성을 평가하는 능력을 기르는 것도 중요하다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br>
              <a:rPr lang="ko-KR" altLang="en-US" sz="1600" dirty="0"/>
            </a:b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반박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(P6)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실시간 피드백과 즉각적인 소통이 과부하를 초래할 수 있지만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이는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효율적인 피드백 시스템과 조절된 피드백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을 통해 해결할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학생들에게 필요한 피드백을 적시에 제공하며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 </a:t>
            </a:r>
            <a:r>
              <a:rPr lang="ko-KR" altLang="en-US" sz="1600" i="0" dirty="0">
                <a:solidFill>
                  <a:srgbClr val="0D0D0D"/>
                </a:solidFill>
                <a:effectLst/>
                <a:latin typeface="ui-sans-serif"/>
              </a:rPr>
              <a:t>질 높은 상호작용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을 통해 깊이 있는 학습을 이끌어낼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</a:p>
          <a:p>
            <a:pPr marL="0" indent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br>
              <a:rPr lang="ko-KR" altLang="en-US" sz="1600" dirty="0"/>
            </a:br>
            <a:r>
              <a:rPr lang="ko-KR" altLang="en-US" sz="1600" b="1" i="0" dirty="0">
                <a:solidFill>
                  <a:srgbClr val="0D0D0D"/>
                </a:solidFill>
                <a:effectLst/>
                <a:latin typeface="ui-sans-serif"/>
              </a:rPr>
              <a:t>결론 </a:t>
            </a:r>
            <a:r>
              <a:rPr lang="en-US" altLang="ko-KR" sz="1600" b="1" i="0" dirty="0">
                <a:solidFill>
                  <a:srgbClr val="0D0D0D"/>
                </a:solidFill>
                <a:effectLst/>
                <a:latin typeface="ui-sans-serif"/>
              </a:rPr>
              <a:t>(C)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 따라서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소셜미디어를 활용한 교육은 적절히 활용된다면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다양한 교육적 장점을 통해 학습 효과를 극대화할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정보의 양과 피드백의 질을 잘 관리하고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학습 목표에 맞게 소셜미디어를 사용하면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, </a:t>
            </a:r>
            <a:r>
              <a:rPr lang="ko-KR" altLang="en-US" sz="1600" b="0" i="0" dirty="0">
                <a:solidFill>
                  <a:srgbClr val="0D0D0D"/>
                </a:solidFill>
                <a:effectLst/>
                <a:latin typeface="ui-sans-serif"/>
              </a:rPr>
              <a:t>학습의 질을 오히려 향상시킬 수 있다</a:t>
            </a:r>
            <a:r>
              <a:rPr lang="en-US" altLang="ko-KR" sz="1600" b="0" i="0" dirty="0">
                <a:solidFill>
                  <a:srgbClr val="0D0D0D"/>
                </a:solidFill>
                <a:effectLst/>
                <a:latin typeface="ui-sans-serif"/>
              </a:rPr>
              <a:t>.</a:t>
            </a:r>
            <a:br>
              <a:rPr lang="ko-KR" altLang="en-US" sz="1600" dirty="0"/>
            </a:b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906021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62AFA4-01FC-44D2-B2BF-12A22D63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2015.2/</a:t>
            </a:r>
            <a:r>
              <a:rPr lang="ko-KR" altLang="en-US" dirty="0"/>
              <a:t>소셜 미디어와 교육</a:t>
            </a:r>
            <a:endParaRPr lang="en-US" altLang="ko-KR" dirty="0"/>
          </a:p>
          <a:p>
            <a:r>
              <a:rPr lang="en-US" altLang="ko-KR" dirty="0"/>
              <a:t>2024.2/https://lrl.kr/ui10</a:t>
            </a:r>
          </a:p>
          <a:p>
            <a:r>
              <a:rPr lang="en-US" altLang="ko-KR" dirty="0"/>
              <a:t>2024.5/https://lrl.kr/lUJ5</a:t>
            </a:r>
          </a:p>
          <a:p>
            <a:r>
              <a:rPr lang="en-US" altLang="ko-KR" dirty="0"/>
              <a:t>@2023</a:t>
            </a:r>
            <a:r>
              <a:rPr lang="ko-KR" altLang="en-US" dirty="0"/>
              <a:t>잡학여행</a:t>
            </a:r>
            <a:r>
              <a:rPr lang="en-US" altLang="ko-KR" dirty="0"/>
              <a:t>/https://lrl.kr/K5Ct</a:t>
            </a:r>
          </a:p>
          <a:p>
            <a:r>
              <a:rPr lang="en-US" altLang="ko-KR" dirty="0"/>
              <a:t>2023.5/https://lrl.kr/hIBt</a:t>
            </a:r>
          </a:p>
          <a:p>
            <a:r>
              <a:rPr lang="en-US" altLang="ko-KR" dirty="0"/>
              <a:t>2024.6/https://lrl.kr/yvbL</a:t>
            </a:r>
          </a:p>
          <a:p>
            <a:r>
              <a:rPr lang="en-US" altLang="ko-KR" dirty="0"/>
              <a:t>2024.5/https://lrl.kr/K5Cn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B8A31DA6-CEE5-452E-A170-E037E851BD77}"/>
              </a:ext>
            </a:extLst>
          </p:cNvPr>
          <p:cNvSpPr txBox="1">
            <a:spLocks/>
          </p:cNvSpPr>
          <p:nvPr/>
        </p:nvSpPr>
        <p:spPr>
          <a:xfrm>
            <a:off x="0" y="-123668"/>
            <a:ext cx="5678424" cy="8047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b="1" dirty="0"/>
              <a:t>참고문헌</a:t>
            </a:r>
            <a:endParaRPr lang="en-US" altLang="ko-KR" sz="1800" b="1" dirty="0"/>
          </a:p>
        </p:txBody>
      </p:sp>
    </p:spTree>
    <p:extLst>
      <p:ext uri="{BB962C8B-B14F-4D97-AF65-F5344CB8AC3E}">
        <p14:creationId xmlns:p14="http://schemas.microsoft.com/office/powerpoint/2010/main" val="2059091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811</Words>
  <Application>Microsoft Office PowerPoint</Application>
  <PresentationFormat>와이드스크린</PresentationFormat>
  <Paragraphs>85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ui-sans-serif</vt:lpstr>
      <vt:lpstr>맑은 고딕</vt:lpstr>
      <vt:lpstr>함초롬바탕</vt:lpstr>
      <vt:lpstr>Arial</vt:lpstr>
      <vt:lpstr>Wingdings</vt:lpstr>
      <vt:lpstr>Office 테마</vt:lpstr>
      <vt:lpstr>소셜미디어를 활용한 교육</vt:lpstr>
      <vt:lpstr>목차</vt:lpstr>
      <vt:lpstr>주제 선정 이유와 개념 설명</vt:lpstr>
      <vt:lpstr>주제 선정 이유와 개념 설명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소셜미디어를 활용한 교육</dc:title>
  <dc:creator>경숙 윤</dc:creator>
  <cp:lastModifiedBy>경숙 윤</cp:lastModifiedBy>
  <cp:revision>8</cp:revision>
  <dcterms:created xsi:type="dcterms:W3CDTF">2024-11-13T08:28:05Z</dcterms:created>
  <dcterms:modified xsi:type="dcterms:W3CDTF">2024-11-13T09:29:54Z</dcterms:modified>
</cp:coreProperties>
</file>