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1747958472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1747958472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1747958472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1747958472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155f6132f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155f6132f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155f6132f8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155f6132f8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155f6132f8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3155f6132f8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155f6132f8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155f6132f8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155f6132f8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155f6132f8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155f6132f8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155f6132f8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159405069d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159405069d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159405069d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3159405069d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13fb371c17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13fb371c17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159405069d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159405069d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jpg"/><Relationship Id="rId4" Type="http://schemas.openxmlformats.org/officeDocument/2006/relationships/image" Target="../media/image2.png"/><Relationship Id="rId5" Type="http://schemas.openxmlformats.org/officeDocument/2006/relationships/image" Target="../media/image4.png"/><Relationship Id="rId6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s://kr.pinterest.com/" TargetMode="External"/><Relationship Id="rId4" Type="http://schemas.openxmlformats.org/officeDocument/2006/relationships/image" Target="../media/image12.png"/><Relationship Id="rId5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대학 글쓰기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1500"/>
              <a:t>202410753 김건이</a:t>
            </a:r>
            <a:endParaRPr sz="15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0" y="2177775"/>
            <a:ext cx="5412300" cy="60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 sz="3500"/>
              <a:t>기후위기와 우리의 미래</a:t>
            </a:r>
            <a:endParaRPr sz="3500"/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12316" y="-1"/>
            <a:ext cx="3731684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65693" y="0"/>
            <a:ext cx="381261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202463">
            <a:off x="1065156" y="745707"/>
            <a:ext cx="1200187" cy="1200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76450" y="1529400"/>
            <a:ext cx="2421125" cy="242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445865">
            <a:off x="881863" y="3219900"/>
            <a:ext cx="1392226" cy="1392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주제 선정 이유와 배경</a:t>
            </a:r>
            <a:endParaRPr/>
          </a:p>
        </p:txBody>
      </p:sp>
      <p:sp>
        <p:nvSpPr>
          <p:cNvPr id="75" name="Google Shape;7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300"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ko" sz="1300"/>
              <a:t>TV같은 미디어 매체.</a:t>
            </a:r>
            <a:endParaRPr sz="13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300"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ko" sz="1300"/>
              <a:t>환경 보호를 위한 다양한 기술들.</a:t>
            </a:r>
            <a:endParaRPr sz="13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300"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ko" sz="1300"/>
              <a:t>가속화 되는 기후문제</a:t>
            </a:r>
            <a:endParaRPr sz="1300"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478144">
            <a:off x="6263909" y="1273782"/>
            <a:ext cx="2055832" cy="2055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35769">
            <a:off x="3708549" y="3000901"/>
            <a:ext cx="1891953" cy="1891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배경 지식</a:t>
            </a:r>
            <a:endParaRPr/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90975" y="12"/>
            <a:ext cx="3753025" cy="1561225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300">
                <a:solidFill>
                  <a:srgbClr val="555555"/>
                </a:solidFill>
              </a:rPr>
              <a:t>환경 오염의 원인</a:t>
            </a:r>
            <a:endParaRPr b="1" sz="1300">
              <a:solidFill>
                <a:srgbClr val="555555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200">
                <a:solidFill>
                  <a:srgbClr val="555555"/>
                </a:solidFill>
              </a:rPr>
              <a:t>1. </a:t>
            </a:r>
            <a:r>
              <a:rPr lang="ko" sz="1200">
                <a:solidFill>
                  <a:srgbClr val="555555"/>
                </a:solidFill>
              </a:rPr>
              <a:t>산업의 발달로 이용하는 자원의 양과 종류가 증가.</a:t>
            </a:r>
            <a:endParaRPr sz="1200">
              <a:solidFill>
                <a:srgbClr val="555555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200">
                <a:solidFill>
                  <a:srgbClr val="555555"/>
                </a:solidFill>
              </a:rPr>
              <a:t>2. 과도한 에너지 사용과 온실가스 배출량의 증가.</a:t>
            </a:r>
            <a:endParaRPr sz="1200">
              <a:solidFill>
                <a:srgbClr val="555555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200">
                <a:solidFill>
                  <a:srgbClr val="555555"/>
                </a:solidFill>
              </a:rPr>
              <a:t>3. 환경오염으로 인한 다양한 이상기후가 발생함.</a:t>
            </a:r>
            <a:endParaRPr sz="1200">
              <a:solidFill>
                <a:srgbClr val="555555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200">
                <a:solidFill>
                  <a:srgbClr val="555555"/>
                </a:solidFill>
              </a:rPr>
              <a:t>4. 바다 속 해초가 지상의 초목보다 이산화탄소 흡수량과 산소 배출량이 더 많음.</a:t>
            </a:r>
            <a:endParaRPr sz="1200">
              <a:solidFill>
                <a:srgbClr val="555555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555555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ko" sz="1300">
                <a:solidFill>
                  <a:schemeClr val="dk1"/>
                </a:solidFill>
                <a:highlight>
                  <a:schemeClr val="lt1"/>
                </a:highlight>
              </a:rPr>
              <a:t>파리 기후 협약</a:t>
            </a:r>
            <a:endParaRPr b="1" sz="1300">
              <a:solidFill>
                <a:schemeClr val="dk1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 sz="1300">
                <a:solidFill>
                  <a:schemeClr val="dk1"/>
                </a:solidFill>
                <a:highlight>
                  <a:schemeClr val="lt1"/>
                </a:highlight>
              </a:rPr>
              <a:t>지구의 평균 온도가 산업화 이전에 비해 2도 이상 상승하지 않도록 하고 최종적으로 모든 국가들이 이산화탄소 순 배출량 0을 목표로 하여 자체적으로 온실가스 배출 목표를 정하고 실천하자는 협약.</a:t>
            </a:r>
            <a:endParaRPr b="1" sz="130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개별 논증	</a:t>
            </a:r>
            <a:endParaRPr/>
          </a:p>
        </p:txBody>
      </p:sp>
      <p:pic>
        <p:nvPicPr>
          <p:cNvPr id="90" name="Google Shape;9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35200" y="1843950"/>
            <a:ext cx="2708800" cy="3299549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8"/>
          <p:cNvSpPr txBox="1"/>
          <p:nvPr>
            <p:ph idx="1" type="body"/>
          </p:nvPr>
        </p:nvSpPr>
        <p:spPr>
          <a:xfrm>
            <a:off x="233150" y="1152475"/>
            <a:ext cx="6511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300">
                <a:solidFill>
                  <a:schemeClr val="dk1"/>
                </a:solidFill>
              </a:rPr>
              <a:t> </a:t>
            </a:r>
            <a:endParaRPr b="1"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ko" sz="1300">
                <a:solidFill>
                  <a:schemeClr val="dk1"/>
                </a:solidFill>
              </a:rPr>
              <a:t>논점 1: 기후위기의 원인과 심각성에 대한 근거</a:t>
            </a:r>
            <a:endParaRPr b="1"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 P1. 기후변화는 인간의 생활에 부정적인 영향을 미친다.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 P2. </a:t>
            </a:r>
            <a:r>
              <a:rPr lang="ko" sz="1100">
                <a:solidFill>
                  <a:schemeClr val="dk1"/>
                </a:solidFill>
              </a:rPr>
              <a:t>연구에 따르면 인간의 과도한 에너지 사용이 지구 온난화의 주요 원인 중 하나이다.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 P3. 기후위기는 시간이 지날수록 가속화 되고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C1. 기후위기에 대한 대응은 선택이 아닌 필수임을 인식해야 한다.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개별 논증</a:t>
            </a:r>
            <a:endParaRPr/>
          </a:p>
        </p:txBody>
      </p:sp>
      <p:sp>
        <p:nvSpPr>
          <p:cNvPr id="97" name="Google Shape;97;p19"/>
          <p:cNvSpPr txBox="1"/>
          <p:nvPr>
            <p:ph idx="1" type="body"/>
          </p:nvPr>
        </p:nvSpPr>
        <p:spPr>
          <a:xfrm>
            <a:off x="311700" y="1314825"/>
            <a:ext cx="6754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300">
                <a:solidFill>
                  <a:schemeClr val="dk1"/>
                </a:solidFill>
              </a:rPr>
              <a:t> 논점 2: 국제적 협력과 기술 혁신의 필요성</a:t>
            </a:r>
            <a:endParaRPr b="1"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 P3. </a:t>
            </a:r>
            <a:r>
              <a:rPr lang="ko" sz="1100">
                <a:solidFill>
                  <a:schemeClr val="dk1"/>
                </a:solidFill>
              </a:rPr>
              <a:t>생태계 복원은 기후변화의 완화뿐만 아니라 생물 다양성 보전에도 기여한다.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 P4. </a:t>
            </a:r>
            <a:r>
              <a:rPr lang="ko" sz="1100">
                <a:solidFill>
                  <a:schemeClr val="dk1"/>
                </a:solidFill>
              </a:rPr>
              <a:t>파리기후협정과 같은 다양한 국제적 기후 협약들은 전 세계 국가들이 환경보호를 위해 협력할 필요성을 강조한다.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 P5. </a:t>
            </a:r>
            <a:r>
              <a:rPr lang="ko" sz="1100">
                <a:solidFill>
                  <a:schemeClr val="dk1"/>
                </a:solidFill>
              </a:rPr>
              <a:t>재생에너지(태양광, 풍력, 수력 등) 및 기술 혁신(탄소 포집, 그린수소 등)은 기후위기 대응을 위한 효과적인 해결책이 될 수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C2. 국제적 협력과 기술 혁신을 통해 각국이 실질적 변화를 만들어내야 한다.</a:t>
            </a:r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53625" y="0"/>
            <a:ext cx="2690374" cy="2690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개별 논증</a:t>
            </a:r>
            <a:endParaRPr/>
          </a:p>
        </p:txBody>
      </p:sp>
      <p:sp>
        <p:nvSpPr>
          <p:cNvPr id="104" name="Google Shape;104;p20"/>
          <p:cNvSpPr txBox="1"/>
          <p:nvPr>
            <p:ph idx="1" type="body"/>
          </p:nvPr>
        </p:nvSpPr>
        <p:spPr>
          <a:xfrm>
            <a:off x="311700" y="1017725"/>
            <a:ext cx="6364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300">
                <a:solidFill>
                  <a:schemeClr val="dk1"/>
                </a:solidFill>
              </a:rPr>
              <a:t> 논점 3: 개인과 기업, 사회의 역할</a:t>
            </a:r>
            <a:endParaRPr b="1"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P6. 개인은 음식물 쓰레기 줄이기, 대중교통 이용, 불필요한 물건 구입하지 않기 등의 행동을 실천한다.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P6. 개인은 자신의 주변에서 간단하게 실행할 수 있는 방법들을 찾아 실천함으로써 긍정적인 변화를 이끌 수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P7. 기업은 친환경 신재생 에너지의 사용, 업무용 전기차 도입 등의 방안을 사용한다.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P8. 기업은 친환경 경영을 통해 사회적 책임을 다하고, 지속 가능성을 추구할 수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C3. 개인과 단체의 작은 변화들이 모여 사회적 인식과 행동의 변화를 유도한다.</a:t>
            </a:r>
            <a:endParaRPr/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25900" y="2625400"/>
            <a:ext cx="2473750" cy="2473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1"/>
          <p:cNvSpPr txBox="1"/>
          <p:nvPr>
            <p:ph idx="1" type="body"/>
          </p:nvPr>
        </p:nvSpPr>
        <p:spPr>
          <a:xfrm>
            <a:off x="311700" y="1152475"/>
            <a:ext cx="8520600" cy="382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ko" sz="1100">
                <a:solidFill>
                  <a:schemeClr val="dk1"/>
                </a:solidFill>
              </a:rPr>
              <a:t>1. </a:t>
            </a:r>
            <a:r>
              <a:rPr b="1" lang="ko" sz="1100">
                <a:solidFill>
                  <a:schemeClr val="dk1"/>
                </a:solidFill>
              </a:rPr>
              <a:t>기후위기와 국제적 협력의 중요성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파리기후협정과 같은 협약은 각국이 온실가스 배출을 줄이기 위한 목표를 설정하고, 기후변화로부터 지구를 보호하는 데 중요한 역할을 한다.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유럽연합, 미국, 중국 등 주요 국가들은 재생에너지 전환과 탈탄소화를 목표로 다양한 정책을 시행 중이다.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100">
                <a:solidFill>
                  <a:schemeClr val="dk1"/>
                </a:solidFill>
              </a:rPr>
              <a:t>2. 재생에너지와 기술 혁신의 역할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화석 연료 대신 태양광, 풍력, 수력 등 재생 가능한 에너지원의 사용이 확대되고 있으며, 이 기술은 대기 중 탄소 농도를 낮추는 데 기여한다.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탄소 포집 및 저장 기술(CCS), 그린수소 등의 기술 혁신은 온실가스 배출을 줄이는 데 중요한 도구가 될 수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 sz="1100">
                <a:solidFill>
                  <a:schemeClr val="dk1"/>
                </a:solidFill>
              </a:rPr>
              <a:t>3. </a:t>
            </a:r>
            <a:r>
              <a:rPr b="1" lang="ko" sz="1100">
                <a:solidFill>
                  <a:schemeClr val="dk1"/>
                </a:solidFill>
              </a:rPr>
              <a:t>개인과 기업의 책임과 참여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개인은 에너지 절약, 대중교통 이용, 쓰레기 줄이기 등 일상에서 기후 변화를 완화할 수 있는 다양한 실천을 할 수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기업은 ESG(환경, 사회, 지배구조) 경영을 통해 환경 보호에 기여할 수 있으며, 친환경 제품 개발과 탄소 배출 감소 노력은 기후위기 대응에 중요한 부분이다.</a:t>
            </a:r>
            <a:endParaRPr/>
          </a:p>
        </p:txBody>
      </p:sp>
      <p:sp>
        <p:nvSpPr>
          <p:cNvPr id="111" name="Google Shape;111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근거에 대한 부연 설명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가능한 반박 (1)</a:t>
            </a:r>
            <a:endParaRPr/>
          </a:p>
        </p:txBody>
      </p:sp>
      <p:sp>
        <p:nvSpPr>
          <p:cNvPr id="117" name="Google Shape;117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100">
                <a:solidFill>
                  <a:schemeClr val="dk1"/>
                </a:solidFill>
              </a:rPr>
              <a:t>국제 협약의 실효성 문제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</a:t>
            </a:r>
            <a:r>
              <a:rPr lang="ko" sz="1100">
                <a:solidFill>
                  <a:schemeClr val="dk1"/>
                </a:solidFill>
              </a:rPr>
              <a:t>일부 국가들은 기후 협약에서 제시된 목표를 달성하지 못하고 있으며, 국제 협약의 법적 강제력이 부족하다는 비판이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</a:t>
            </a:r>
            <a:r>
              <a:rPr lang="ko" sz="1100">
                <a:solidFill>
                  <a:schemeClr val="dk1"/>
                </a:solidFill>
              </a:rPr>
              <a:t>온실가스 배출이 많은 국가가 협약의 목표를 무시할 경우, 기후위기 대응에 한계가 있을 수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100">
                <a:solidFill>
                  <a:schemeClr val="dk1"/>
                </a:solidFill>
              </a:rPr>
              <a:t>재반론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</a:t>
            </a:r>
            <a:r>
              <a:rPr lang="ko" sz="1100">
                <a:solidFill>
                  <a:schemeClr val="dk1"/>
                </a:solidFill>
              </a:rPr>
              <a:t>기후 협약은 법적 구속력은 낮을 수 있지만, 국제사회가 협력과 압력을 통해 목표 달성을 독려하는 역할을 한다.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경제적 인센티브와 지원을 통해 협약 이행을 촉진할 수 있으며, 주요 선진국들의 모범 사례가 다른 국가들에 긍정적인 영향을 미칠 수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8" name="Google Shape;11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82050" y="0"/>
            <a:ext cx="1761950" cy="1761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가능한 반박 (2)</a:t>
            </a:r>
            <a:endParaRPr/>
          </a:p>
        </p:txBody>
      </p:sp>
      <p:sp>
        <p:nvSpPr>
          <p:cNvPr id="124" name="Google Shape;124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100">
                <a:solidFill>
                  <a:schemeClr val="dk1"/>
                </a:solidFill>
              </a:rPr>
              <a:t>개인의 기후 행동 효과성에 대한 의문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</a:t>
            </a:r>
            <a:r>
              <a:rPr lang="ko" sz="1100">
                <a:solidFill>
                  <a:schemeClr val="dk1"/>
                </a:solidFill>
              </a:rPr>
              <a:t>개인의 노력만으로는 기후변화 대응에 충분하지 않다는 의견이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대기업이나 정부의 대규모 정책 변화가 우선적으로 필요하다는 주장도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100">
                <a:solidFill>
                  <a:schemeClr val="dk1"/>
                </a:solidFill>
              </a:rPr>
              <a:t>재반론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</a:t>
            </a:r>
            <a:r>
              <a:rPr lang="ko" sz="1100">
                <a:solidFill>
                  <a:schemeClr val="dk1"/>
                </a:solidFill>
              </a:rPr>
              <a:t>개인의 행동이 모이면 큰 변화로 이어질 수 있으며, 소비자의 요구는 기업과 정부의 정책 변화에 영향을 줄 수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개인의 실천은 다른 사람에게도 영향을 주어 기후위기 대응에 대한 사회적 인식을 높이는 효과가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5" name="Google Shape;12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43900" y="1235850"/>
            <a:ext cx="1908150" cy="190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가능한 반박(3)</a:t>
            </a:r>
            <a:endParaRPr/>
          </a:p>
        </p:txBody>
      </p:sp>
      <p:sp>
        <p:nvSpPr>
          <p:cNvPr id="131" name="Google Shape;131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100">
                <a:solidFill>
                  <a:schemeClr val="dk1"/>
                </a:solidFill>
              </a:rPr>
              <a:t>재생에너지의 한계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</a:t>
            </a:r>
            <a:r>
              <a:rPr lang="ko" sz="1100">
                <a:solidFill>
                  <a:schemeClr val="dk1"/>
                </a:solidFill>
              </a:rPr>
              <a:t>태양광, 풍력 등의 재생에너지는 날씨와 장소에 따라 변동성이 커서 안정적인 에너지 공급이 어렵다는 문제가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재생에너지 인프라 구축에 따른 초기 비용 부담이 크다는 지적이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ko" sz="1100">
                <a:solidFill>
                  <a:schemeClr val="dk1"/>
                </a:solidFill>
              </a:rPr>
              <a:t>재반론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</a:t>
            </a:r>
            <a:r>
              <a:rPr lang="ko" sz="1100">
                <a:solidFill>
                  <a:schemeClr val="dk1"/>
                </a:solidFill>
              </a:rPr>
              <a:t>기술 발전을 통해 재생에너지의 효율성은 점점 개선되고 있으며, 에너지 저장 기술의 발전으로 변동성 문제를 해결할 수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ko" sz="1100">
                <a:solidFill>
                  <a:schemeClr val="dk1"/>
                </a:solidFill>
              </a:rPr>
              <a:t> - 초기 비용은 높지만 장기적으로 화석연료 의존도를 줄임으로써 경제적, 환경적 이익이 크다는 점에서 투자 가치가 있다.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2" name="Google Shape;13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11450" y="0"/>
            <a:ext cx="2142625" cy="2142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5"/>
          <p:cNvSpPr txBox="1"/>
          <p:nvPr>
            <p:ph type="title"/>
          </p:nvPr>
        </p:nvSpPr>
        <p:spPr>
          <a:xfrm>
            <a:off x="311700" y="550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참고 자료</a:t>
            </a:r>
            <a:endParaRPr/>
          </a:p>
        </p:txBody>
      </p:sp>
      <p:sp>
        <p:nvSpPr>
          <p:cNvPr id="138" name="Google Shape;138;p25"/>
          <p:cNvSpPr txBox="1"/>
          <p:nvPr>
            <p:ph idx="1" type="body"/>
          </p:nvPr>
        </p:nvSpPr>
        <p:spPr>
          <a:xfrm>
            <a:off x="311700" y="1152475"/>
            <a:ext cx="8520600" cy="371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ko" sz="1600"/>
              <a:t>Image - </a:t>
            </a:r>
            <a:r>
              <a:rPr lang="ko" sz="1600" u="sng">
                <a:solidFill>
                  <a:schemeClr val="hlink"/>
                </a:solidFill>
                <a:hlinkClick r:id="rId3"/>
              </a:rPr>
              <a:t>https://kr.pinterest.com/</a:t>
            </a:r>
            <a:r>
              <a:rPr lang="ko" sz="1600"/>
              <a:t> </a:t>
            </a:r>
            <a:endParaRPr sz="1600"/>
          </a:p>
        </p:txBody>
      </p:sp>
      <p:pic>
        <p:nvPicPr>
          <p:cNvPr id="139" name="Google Shape;13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02150" y="627775"/>
            <a:ext cx="2560250" cy="3760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77425" y="627787"/>
            <a:ext cx="2892043" cy="376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