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EA1E-98C4-4A2E-AAC3-800E357DC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9144000" cy="27980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96B1FA-5AE6-4D57-B37B-4AA02160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7904" y="4572000"/>
            <a:ext cx="9144000" cy="15270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F49B66-DBC3-45EE-A6E1-DE10A6C1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3F9AFA87-1417-4992-ABD9-27C3BC8CC883}" type="datetimeFigureOut">
              <a:rPr lang="en-US" smtClean="0"/>
              <a:pPr algn="r"/>
              <a:t>11/30/2024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1085F0-1967-4B4F-9824-58E9F2E05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EDEE5-31B5-4868-8C16-47FF43E2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15194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C5BB2-C09C-49B0-BAFA-DE1801CD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47C21-944D-47FE-9519-A25518837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CE36D-6B7B-4D5E-831E-34A4286D6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AD668-6E19-425C-88F7-AF422066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05C53-CF7C-4936-9E35-1BEBD683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49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6C78-A717-4E1F-A742-FD5AECA0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1270D-CCAE-4437-A0C0-052D111DF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4572000"/>
            <a:ext cx="91440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F006A-7EEE-4DB0-8F92-D34C0D46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3F2ED-2B0E-44A9-8603-286CA063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D801C-6B4E-40B6-9D6E-558192264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120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446AA-9418-4C3E-901B-8E2806122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97482-2CA6-4707-976E-6FD4B57BF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17904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909652-DD12-479C-B639-9452CBA8C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6792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EC7A6-AFB1-4989-A0B4-B422D5B2C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2117C-B497-4647-A66B-1887750FB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8C7AF-5092-416B-B61C-F41D3C573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713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0CDE0-3FEB-42A0-8BCC-7DADE7D4A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5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78B8B-E9A3-44BE-85A6-3E316659A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17904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BF1BCA-A435-4779-A6FE-15207141F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792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B1923-9749-49E3-88FA-75C326E67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36792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A70F0-5AFA-4C5A-812B-220C6A38D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6AF721-83FE-4B57-B910-C395D23F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6A5893-52F1-44A1-AE8E-CF094DB41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9D22302-83E3-4E22-93DF-1E5D463B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978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D85A6-A4E6-4160-BE43-8146A989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A24A80-0792-4B3B-BB5A-8B2BD910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6116E-7A6D-485F-9FA2-25F94D4F4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09ADCC-C5F2-4D90-B153-93DF5585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138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862271-51F6-4122-9709-D279042F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CFE08-03FE-487B-8963-9FAD3049C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35A50-18AE-4CB1-BB10-1CBDD8A7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690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F683-796D-458C-9B32-A385D604D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1F0BD-641B-4148-BCB3-2704218C8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0952" y="1517904"/>
            <a:ext cx="5330952" cy="45811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8C843-B846-4456-9720-71B7D4FF4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A3A03-31BD-4E7E-879A-A1C71849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39078-7D38-4851-A363-B6BC179A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FF25E-A25D-47AA-94EB-580A74F01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630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3B4-9B31-4F73-9767-163636522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CFC30-8163-47A0-A97F-3F2C3A3BE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49240" y="764032"/>
            <a:ext cx="6089904" cy="533095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1B390-0C23-466E-987C-26420A5F0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9CA7C-B9D0-4A72-8061-1E02AA15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EFC84-C9FE-4BFA-9B4E-4516A1362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1A469-3EFC-4F94-8482-378582E1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70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F9454-6F74-46A8-B299-4AF451BFB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55CA9-A0BD-4609-9307-BAF987B26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E4293-851E-4FA2-BFF2-B646A423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907F5-F26D-4A91-8D70-AB54F8B43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ACBD8-D942-449E-A2B8-358CD1365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460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50897-0C2E-420B-9A38-A8D5C1D727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450317" y="1517904"/>
            <a:ext cx="2220731" cy="454678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DB2173-32A5-4677-A08F-DAB8FD43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17904" y="1517904"/>
            <a:ext cx="6562553" cy="4546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B124D-B801-4A6A-9DAF-EBC1B98FE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11/30/2024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AF8DF-2544-45A5-B62B-BB7948F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232D-131E-4BE6-8E2E-BAF5A308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743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B1D84C-7934-4E5B-B6E4-A1D6EC299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13441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A990F-40AC-447A-964A-840C94A6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2971800"/>
            <a:ext cx="9144000" cy="3127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32A1-FFBA-48B6-B2D0-E5414F128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5672" y="6400800"/>
            <a:ext cx="1865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fld id="{3F9AFA87-1417-4992-ABD9-27C3BC8CC883}" type="datetimeFigureOut">
              <a:rPr lang="en-US" smtClean="0"/>
              <a:pPr algn="r"/>
              <a:t>11/30/2024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3EC1-4EE2-4453-841C-CFDFE7089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400800"/>
            <a:ext cx="6099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BA78-E732-44EF-BA0B-FC42F7931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9648" y="6400800"/>
            <a:ext cx="530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9306479-8C4D-4E4A-A330-DFC80A8A01BE}"/>
              </a:ext>
            </a:extLst>
          </p:cNvPr>
          <p:cNvSpPr/>
          <p:nvPr/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647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42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5000"/>
        </a:lnSpc>
        <a:spcBef>
          <a:spcPts val="900"/>
        </a:spcBef>
        <a:buClr>
          <a:schemeClr val="accent5"/>
        </a:buClr>
        <a:buFont typeface="Avenir Next LT Pro" panose="020B0504020202020204" pitchFamily="34" charset="0"/>
        <a:buChar char="+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0" algn="l" defTabSz="914400" rtl="0" eaLnBrk="1" latinLnBrk="0" hangingPunct="1">
        <a:lnSpc>
          <a:spcPct val="105000"/>
        </a:lnSpc>
        <a:spcBef>
          <a:spcPts val="900"/>
        </a:spcBef>
        <a:buFont typeface="Arial" panose="020B0604020202020204" pitchFamily="34" charset="0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40080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05000"/>
        </a:lnSpc>
        <a:spcBef>
          <a:spcPts val="600"/>
        </a:spcBef>
        <a:buFontTx/>
        <a:buNone/>
        <a:defRPr sz="1800" i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886968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ex.go.kr/unity/potal/main/EachDtlPageDetail.do?idx_cd=2697" TargetMode="External"/><Relationship Id="rId2" Type="http://schemas.openxmlformats.org/officeDocument/2006/relationships/hyperlink" Target="https://scienceon.kisti.re.kr/srch/selectPORSrchArticle.do?cn=DIKO001250749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A8DDC302-DBEC-4742-B54B-5E9AAFE96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430001" cy="6858000"/>
          </a:xfrm>
          <a:custGeom>
            <a:avLst/>
            <a:gdLst>
              <a:gd name="connsiteX0" fmla="*/ 0 w 11430001"/>
              <a:gd name="connsiteY0" fmla="*/ 0 h 6858000"/>
              <a:gd name="connsiteX1" fmla="*/ 5330522 w 11430001"/>
              <a:gd name="connsiteY1" fmla="*/ 0 h 6858000"/>
              <a:gd name="connsiteX2" fmla="*/ 5334002 w 11430001"/>
              <a:gd name="connsiteY2" fmla="*/ 0 h 6858000"/>
              <a:gd name="connsiteX3" fmla="*/ 5334002 w 11430001"/>
              <a:gd name="connsiteY3" fmla="*/ 762270 h 6858000"/>
              <a:gd name="connsiteX4" fmla="*/ 11430001 w 11430001"/>
              <a:gd name="connsiteY4" fmla="*/ 762270 h 6858000"/>
              <a:gd name="connsiteX5" fmla="*/ 11430001 w 11430001"/>
              <a:gd name="connsiteY5" fmla="*/ 6094807 h 6858000"/>
              <a:gd name="connsiteX6" fmla="*/ 5330522 w 11430001"/>
              <a:gd name="connsiteY6" fmla="*/ 6094807 h 6858000"/>
              <a:gd name="connsiteX7" fmla="*/ 5330522 w 11430001"/>
              <a:gd name="connsiteY7" fmla="*/ 6858000 h 6858000"/>
              <a:gd name="connsiteX8" fmla="*/ 0 w 11430001"/>
              <a:gd name="connsiteY8" fmla="*/ 6858000 h 6858000"/>
              <a:gd name="connsiteX9" fmla="*/ 0 w 11430001"/>
              <a:gd name="connsiteY9" fmla="*/ 609480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30001" h="6858000">
                <a:moveTo>
                  <a:pt x="0" y="0"/>
                </a:moveTo>
                <a:lnTo>
                  <a:pt x="5330522" y="0"/>
                </a:lnTo>
                <a:lnTo>
                  <a:pt x="5334002" y="0"/>
                </a:lnTo>
                <a:lnTo>
                  <a:pt x="5334002" y="762270"/>
                </a:lnTo>
                <a:lnTo>
                  <a:pt x="11430001" y="762270"/>
                </a:lnTo>
                <a:lnTo>
                  <a:pt x="11430001" y="6094807"/>
                </a:lnTo>
                <a:lnTo>
                  <a:pt x="5330522" y="6094807"/>
                </a:lnTo>
                <a:lnTo>
                  <a:pt x="5330522" y="6858000"/>
                </a:lnTo>
                <a:lnTo>
                  <a:pt x="0" y="6858000"/>
                </a:lnTo>
                <a:lnTo>
                  <a:pt x="0" y="6094807"/>
                </a:lnTo>
                <a:close/>
              </a:path>
            </a:pathLst>
          </a:cu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D54C75-FC12-C3D7-410B-ABE4C10FD2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2616" y="1517904"/>
            <a:ext cx="4579288" cy="2796945"/>
          </a:xfrm>
        </p:spPr>
        <p:txBody>
          <a:bodyPr>
            <a:normAutofit/>
          </a:bodyPr>
          <a:lstStyle/>
          <a:p>
            <a:pPr algn="l"/>
            <a:r>
              <a:rPr lang="ko-KR" altLang="en-US" dirty="0"/>
              <a:t>사교육의 문제와 미래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251C8A-DFDC-51A1-DBBD-BE62D57A2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2616" y="4570807"/>
            <a:ext cx="4579288" cy="942889"/>
          </a:xfrm>
        </p:spPr>
        <p:txBody>
          <a:bodyPr>
            <a:normAutofit/>
          </a:bodyPr>
          <a:lstStyle/>
          <a:p>
            <a:pPr algn="l"/>
            <a:r>
              <a:rPr lang="ko-KR" altLang="en-US" dirty="0"/>
              <a:t>나수환</a:t>
            </a:r>
            <a:endParaRPr lang="en-US" dirty="0"/>
          </a:p>
        </p:txBody>
      </p:sp>
      <p:pic>
        <p:nvPicPr>
          <p:cNvPr id="4" name="Picture 3" descr="A colorful light bulb with business icons">
            <a:extLst>
              <a:ext uri="{FF2B5EF4-FFF2-40B4-BE49-F238E27FC236}">
                <a16:creationId xmlns:a16="http://schemas.microsoft.com/office/drawing/2014/main" id="{FE8942DE-710E-4D71-BDE3-706D074E76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960" r="19146" b="2"/>
          <a:stretch/>
        </p:blipFill>
        <p:spPr>
          <a:xfrm>
            <a:off x="20" y="758953"/>
            <a:ext cx="5327883" cy="533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11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EE38B-A495-A643-A8B2-734D2D332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155046"/>
            <a:ext cx="9144000" cy="949525"/>
          </a:xfrm>
        </p:spPr>
        <p:txBody>
          <a:bodyPr/>
          <a:lstStyle/>
          <a:p>
            <a:r>
              <a:rPr lang="ko-KR" altLang="en-US" dirty="0"/>
              <a:t>주제 선정 이유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21F9B-2800-D70B-B421-2C067D392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2347686"/>
            <a:ext cx="9144000" cy="3127248"/>
          </a:xfrm>
        </p:spPr>
        <p:txBody>
          <a:bodyPr/>
          <a:lstStyle/>
          <a:p>
            <a:r>
              <a:rPr lang="ko-KR" altLang="en-US" dirty="0"/>
              <a:t>뉴스와 같은 매체에서 사교육의 문제는 많이 다루어 짐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연령층이 낮아짐</a:t>
            </a:r>
            <a:r>
              <a:rPr lang="en-US" altLang="ko-KR" dirty="0"/>
              <a:t>. </a:t>
            </a:r>
            <a:r>
              <a:rPr lang="ko-KR" altLang="en-US" dirty="0"/>
              <a:t>초</a:t>
            </a:r>
            <a:r>
              <a:rPr lang="en-US" altLang="ko-KR" dirty="0"/>
              <a:t>1</a:t>
            </a:r>
            <a:r>
              <a:rPr lang="ko-KR" altLang="en-US" dirty="0"/>
              <a:t>도 영어 학원을 다니는 것은 흔함</a:t>
            </a:r>
            <a:r>
              <a:rPr lang="en-US" altLang="ko-KR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365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A7385-0135-C8A7-19E1-C4F932772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140533"/>
            <a:ext cx="9144000" cy="1344168"/>
          </a:xfrm>
        </p:spPr>
        <p:txBody>
          <a:bodyPr/>
          <a:lstStyle/>
          <a:p>
            <a:r>
              <a:rPr lang="ko-KR" altLang="en-US" dirty="0"/>
              <a:t>배경지식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C9CAC-2CAB-8D72-2614-F13F1E6FF8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2313432"/>
            <a:ext cx="9144000" cy="3785616"/>
          </a:xfrm>
        </p:spPr>
        <p:txBody>
          <a:bodyPr/>
          <a:lstStyle/>
          <a:p>
            <a:r>
              <a:rPr lang="ko-KR" altLang="en-US" dirty="0"/>
              <a:t>사교육</a:t>
            </a:r>
            <a:r>
              <a:rPr lang="en-US" altLang="ko-KR" dirty="0"/>
              <a:t>: </a:t>
            </a:r>
            <a:r>
              <a:rPr lang="ko-KR" altLang="en-US" dirty="0"/>
              <a:t>개인이 의사결정의 주체가 되어 이루어지는 형식의 교육</a:t>
            </a:r>
            <a:endParaRPr lang="en-US" altLang="ko-KR" dirty="0"/>
          </a:p>
          <a:p>
            <a:r>
              <a:rPr lang="ko-KR" altLang="en-US" dirty="0"/>
              <a:t>등장 이유</a:t>
            </a:r>
            <a:r>
              <a:rPr lang="en-US" altLang="ko-KR" dirty="0"/>
              <a:t>: </a:t>
            </a:r>
            <a:r>
              <a:rPr lang="ko-KR" altLang="en-US" dirty="0"/>
              <a:t>부족한 공부 보충</a:t>
            </a:r>
            <a:r>
              <a:rPr lang="en-US" altLang="ko-KR" dirty="0"/>
              <a:t>, </a:t>
            </a:r>
            <a:r>
              <a:rPr lang="ko-KR" altLang="en-US" dirty="0"/>
              <a:t>학교 공부 예습</a:t>
            </a:r>
            <a:r>
              <a:rPr lang="en-US" altLang="ko-KR" dirty="0"/>
              <a:t>, </a:t>
            </a:r>
            <a:r>
              <a:rPr lang="ko-KR" altLang="en-US" dirty="0"/>
              <a:t>새로운 것의 배움의 기회</a:t>
            </a:r>
            <a:endParaRPr lang="en-US" altLang="ko-KR" dirty="0"/>
          </a:p>
          <a:p>
            <a:r>
              <a:rPr lang="ko-KR" altLang="en-US" dirty="0"/>
              <a:t>성행 이유</a:t>
            </a:r>
            <a:r>
              <a:rPr lang="en-US" altLang="ko-KR" dirty="0"/>
              <a:t>: </a:t>
            </a:r>
            <a:r>
              <a:rPr lang="ko-KR" altLang="en-US" dirty="0"/>
              <a:t>학벌주의</a:t>
            </a:r>
            <a:r>
              <a:rPr lang="en-US" altLang="ko-KR" dirty="0"/>
              <a:t>, </a:t>
            </a:r>
            <a:r>
              <a:rPr lang="ko-KR" altLang="en-US" dirty="0"/>
              <a:t>대입을 제대로 보완 못하는 학교 수업</a:t>
            </a:r>
            <a:r>
              <a:rPr lang="en-US" altLang="ko-KR" dirty="0"/>
              <a:t>, </a:t>
            </a:r>
            <a:r>
              <a:rPr lang="ko-KR" altLang="en-US" dirty="0"/>
              <a:t>경쟁의 부재로 떨어지는 강의의 질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문제점</a:t>
            </a:r>
            <a:r>
              <a:rPr lang="en-US" altLang="ko-KR" dirty="0"/>
              <a:t>: </a:t>
            </a:r>
            <a:r>
              <a:rPr lang="ko-KR" altLang="en-US" dirty="0"/>
              <a:t>비용 낭비</a:t>
            </a:r>
            <a:r>
              <a:rPr lang="en-US" altLang="ko-KR" dirty="0"/>
              <a:t>, </a:t>
            </a:r>
            <a:r>
              <a:rPr lang="ko-KR" altLang="en-US" dirty="0"/>
              <a:t>공교육의 붕괴</a:t>
            </a:r>
            <a:r>
              <a:rPr lang="en-US" altLang="ko-KR" dirty="0"/>
              <a:t>, </a:t>
            </a:r>
            <a:r>
              <a:rPr lang="ko-KR" altLang="en-US" dirty="0"/>
              <a:t>배움의 불균형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145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3BB4B-507A-A56E-3D0A-52740F51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082475"/>
            <a:ext cx="9144000" cy="615696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논증</a:t>
            </a:r>
            <a:r>
              <a:rPr lang="en-US" altLang="ko-KR" dirty="0"/>
              <a:t>1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45CFC-398B-2331-D445-D96058F778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1843314"/>
            <a:ext cx="9144000" cy="4255734"/>
          </a:xfrm>
        </p:spPr>
        <p:txBody>
          <a:bodyPr>
            <a:normAutofit/>
          </a:bodyPr>
          <a:lstStyle/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P1.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어릴 때의 사교육은 거의 부모가 원해서 하는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것이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P2.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남이 원해서 하는 것은 오래 가지 않는다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P3.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아이의 실력은 같지 않고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각각의 실력차이가 난다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P4.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이 때 부모가 남과 비교하면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아이는 스트레스를 받는다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P5.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이런 일로 부모와 말이 틀어지면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크게 싸울 수 있다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P6.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부모가 훈육을 위해 물리적 충돌 또는 욕설도 고사한다면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큰 충격으로 남는다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공부는 자발적으로 하게 하는 것이 좋다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59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7903A-D832-66E3-6FFA-AE422B9F9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746325"/>
          </a:xfrm>
        </p:spPr>
        <p:txBody>
          <a:bodyPr/>
          <a:lstStyle/>
          <a:p>
            <a:r>
              <a:rPr lang="ko-KR" altLang="en-US" dirty="0"/>
              <a:t>논증</a:t>
            </a:r>
            <a:r>
              <a:rPr lang="en-US" altLang="ko-KR" dirty="0"/>
              <a:t>2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D7D3-486E-DA1E-8171-8E28AF857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2264229"/>
            <a:ext cx="9144000" cy="3834819"/>
          </a:xfrm>
        </p:spPr>
        <p:txBody>
          <a:bodyPr>
            <a:normAutofit/>
          </a:bodyPr>
          <a:lstStyle/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P1.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어릴 때의 시간은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사회적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인격적 성장의 시간이다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P2.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사교육 등 방과 후에 추가 공부를 하면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이 시간이 사라진다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ko-KR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P3.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정신적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/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신체적 성숙함이 받혀줘야 좋은 사람을 만든다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P4.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강압적인 공부는 이를 저해 할 수 있다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ko-KR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C: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어릴 때에는 책이나 친구들 과의 어울리는 시간이 공부하는 것과 같은 수준으로 중요하다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090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FDA93-FC09-410D-82E4-CC3B83447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096" y="1285675"/>
            <a:ext cx="9144000" cy="1344168"/>
          </a:xfrm>
        </p:spPr>
        <p:txBody>
          <a:bodyPr/>
          <a:lstStyle/>
          <a:p>
            <a:r>
              <a:rPr lang="ko-KR" altLang="en-US" dirty="0"/>
              <a:t>논증</a:t>
            </a:r>
            <a:r>
              <a:rPr lang="en-US" altLang="ko-KR" dirty="0"/>
              <a:t>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2030D-BF98-8FC9-C3E5-6BB1B20F5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7886" y="1988457"/>
            <a:ext cx="9254018" cy="4110591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P1.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학교의 과목은 여러 가지고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한 학원을 다니는 데만 해도 상당한 돈이 든다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P2.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부모들은 학원을 안 다니면 다른 아이는 다니니까 내 아이가 뒤쳐진다고 느낀다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그래서 여러 학원에 등록하게 된다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P3.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여러 학원을 다니게 되면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아이당 지출하는 돈이 늘어날 수밖에 없다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P4.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현재 대한민국은 저출산 국가이다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P5.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한 아이에 대한 지출이 늘어날수록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그 부모가 다른 아이를 낳을 생각은 줄어든다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P6.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다른 아이가 학원가서 공부를 잘한다고 내 아이도 그걸 즐기면서 잘할 것 이라는 보장은 없다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P7.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결국 돈만 퍼붓고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아이는 아이대로 힘든 낭비의 장이 된다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C.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남의 아이가 한다고 해서 내가 꼭 할 이유는 없고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아이의 마음을 이해하는 것이 중요하다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49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39B58-B0CD-6283-3FFF-7BC7D5041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반론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4B92B-EB87-32D3-E727-66C5964B1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0096" y="2212848"/>
            <a:ext cx="9144000" cy="3999266"/>
          </a:xfrm>
        </p:spPr>
        <p:txBody>
          <a:bodyPr/>
          <a:lstStyle/>
          <a:p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어릴 때 공부할 시간을 놓치면 나태 해지거나 공부를 놓을 것이다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  <a:br>
              <a:rPr lang="ko-KR" altLang="en-US" dirty="0"/>
            </a:br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 </a:t>
            </a:r>
            <a:r>
              <a:rPr lang="ko-KR" alt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공부를 하지 말란 것이 아닌</a:t>
            </a:r>
            <a:r>
              <a:rPr lang="en-US" altLang="ko-KR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너무 성급하게 선행을 하지 말고</a:t>
            </a:r>
            <a:r>
              <a:rPr lang="en-US" altLang="ko-KR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교육과정보다 뒤로 밀릴 정도 등</a:t>
            </a:r>
            <a:r>
              <a:rPr lang="en-US" altLang="ko-KR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필요할 때만 하여야 한다</a:t>
            </a:r>
            <a:r>
              <a:rPr lang="en-US" altLang="ko-KR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r>
              <a:rPr lang="ko-KR" alt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다른 아이들이 다 하는데 우리 아이만 놀릴 수 없다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lvl="1"/>
            <a:r>
              <a:rPr lang="en-US" altLang="ko-KR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다른 아이들이 한다고 쳐서 꼭 따라가야 할 이유는 없다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정말로 필요한 것 인지 다시 생각해 </a:t>
            </a:r>
            <a:r>
              <a:rPr lang="ko-KR" alt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블</a:t>
            </a:r>
            <a:r>
              <a:rPr lang="ko-KR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필요가 있다</a:t>
            </a:r>
            <a:r>
              <a:rPr lang="en-US" altLang="ko-KR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ko-KR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71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5EA11-35FE-299E-7157-0A4ED0003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3843F-B804-C5B5-7DB0-3A0F1D832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강미나</a:t>
            </a:r>
            <a:r>
              <a:rPr lang="en-US" altLang="ko-KR" dirty="0"/>
              <a:t>, </a:t>
            </a:r>
            <a:r>
              <a:rPr lang="ko-KR" altLang="en-US" dirty="0"/>
              <a:t>사교육에 대한 문화</a:t>
            </a:r>
            <a:r>
              <a:rPr lang="en-US" altLang="ko-KR" dirty="0"/>
              <a:t>, 2011. (</a:t>
            </a:r>
            <a:r>
              <a:rPr lang="ko-KR" altLang="en-US" dirty="0">
                <a:hlinkClick r:id="rId2"/>
              </a:rPr>
              <a:t>링크</a:t>
            </a:r>
            <a:r>
              <a:rPr lang="en-US" altLang="ko-KR" dirty="0"/>
              <a:t>)</a:t>
            </a:r>
          </a:p>
          <a:p>
            <a:r>
              <a:rPr lang="en-US" dirty="0"/>
              <a:t>E-</a:t>
            </a:r>
            <a:r>
              <a:rPr lang="ko-KR" altLang="en-US" dirty="0"/>
              <a:t>나라지표 </a:t>
            </a:r>
            <a:r>
              <a:rPr lang="en-US" altLang="ko-KR" dirty="0"/>
              <a:t>(</a:t>
            </a:r>
            <a:r>
              <a:rPr lang="ko-KR" altLang="en-US" dirty="0">
                <a:hlinkClick r:id="rId3"/>
              </a:rPr>
              <a:t>링크</a:t>
            </a:r>
            <a:r>
              <a:rPr lang="en-US" altLang="ko-KR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967957"/>
      </p:ext>
    </p:extLst>
  </p:cSld>
  <p:clrMapOvr>
    <a:masterClrMapping/>
  </p:clrMapOvr>
</p:sld>
</file>

<file path=ppt/theme/theme1.xml><?xml version="1.0" encoding="utf-8"?>
<a:theme xmlns:a="http://schemas.openxmlformats.org/drawingml/2006/main" name="PrismaticVTI">
  <a:themeElements>
    <a:clrScheme name="AnalogousFromRegularSeedRightStep">
      <a:dk1>
        <a:srgbClr val="000000"/>
      </a:dk1>
      <a:lt1>
        <a:srgbClr val="FFFFFF"/>
      </a:lt1>
      <a:dk2>
        <a:srgbClr val="412724"/>
      </a:dk2>
      <a:lt2>
        <a:srgbClr val="E2E8E4"/>
      </a:lt2>
      <a:accent1>
        <a:srgbClr val="D739AE"/>
      </a:accent1>
      <a:accent2>
        <a:srgbClr val="C5275A"/>
      </a:accent2>
      <a:accent3>
        <a:srgbClr val="D74839"/>
      </a:accent3>
      <a:accent4>
        <a:srgbClr val="C57827"/>
      </a:accent4>
      <a:accent5>
        <a:srgbClr val="B0A72F"/>
      </a:accent5>
      <a:accent6>
        <a:srgbClr val="81B223"/>
      </a:accent6>
      <a:hlink>
        <a:srgbClr val="31944B"/>
      </a:hlink>
      <a:folHlink>
        <a:srgbClr val="7F7F7F"/>
      </a:folHlink>
    </a:clrScheme>
    <a:fontScheme name="Custom 166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ismaticVTI" id="{DA44D624-A564-4DE8-8446-0CD5C485C979}" vid="{8B2B1550-B69C-4156-BAEC-B2E559F94BD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1314</TotalTime>
  <Words>436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Aharoni</vt:lpstr>
      <vt:lpstr>Arial</vt:lpstr>
      <vt:lpstr>Avenir Next LT Pro</vt:lpstr>
      <vt:lpstr>Times New Roman</vt:lpstr>
      <vt:lpstr>PrismaticVTI</vt:lpstr>
      <vt:lpstr>사교육의 문제와 미래</vt:lpstr>
      <vt:lpstr>주제 선정 이유</vt:lpstr>
      <vt:lpstr>배경지식</vt:lpstr>
      <vt:lpstr>논증1</vt:lpstr>
      <vt:lpstr>논증2</vt:lpstr>
      <vt:lpstr>논증3</vt:lpstr>
      <vt:lpstr>반론</vt:lpstr>
      <vt:lpstr>출처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Soo Hwan Na</dc:creator>
  <cp:lastModifiedBy>Soo Hwan Na</cp:lastModifiedBy>
  <cp:revision>49</cp:revision>
  <dcterms:created xsi:type="dcterms:W3CDTF">2024-11-05T07:51:02Z</dcterms:created>
  <dcterms:modified xsi:type="dcterms:W3CDTF">2024-11-30T13:48:24Z</dcterms:modified>
</cp:coreProperties>
</file>