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210 Bimiljeongwon Bold"/>
      <p:bold r:id="rId15"/>
    </p:embeddedFont>
    <p:embeddedFont>
      <p:font typeface="BM HANNA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.fntdata" Type="http://schemas.openxmlformats.org/officeDocument/2006/relationships/font"/><Relationship Id="rId16" Target="fonts/font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Relationship Id="rId4" Target="../media/image15.png" Type="http://schemas.openxmlformats.org/officeDocument/2006/relationships/image"/><Relationship Id="rId5" Target="../media/image16.png" Type="http://schemas.openxmlformats.org/officeDocument/2006/relationships/image"/><Relationship Id="rId6" Target="../media/image17.png" Type="http://schemas.openxmlformats.org/officeDocument/2006/relationships/image"/><Relationship Id="rId7" Target="../media/image18.png" Type="http://schemas.openxmlformats.org/officeDocument/2006/relationships/image"/><Relationship Id="rId8" Target="../media/image19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4.png" Type="http://schemas.openxmlformats.org/officeDocument/2006/relationships/image"/><Relationship Id="rId6" Target="../media/image21.png" Type="http://schemas.openxmlformats.org/officeDocument/2006/relationships/image"/><Relationship Id="rId7" Target="../media/image22.png" Type="http://schemas.openxmlformats.org/officeDocument/2006/relationships/image"/><Relationship Id="rId8" Target="../media/image23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4.png" Type="http://schemas.openxmlformats.org/officeDocument/2006/relationships/image"/><Relationship Id="rId6" Target="../media/image21.png" Type="http://schemas.openxmlformats.org/officeDocument/2006/relationships/image"/><Relationship Id="rId7" Target="../media/image22.png" Type="http://schemas.openxmlformats.org/officeDocument/2006/relationships/image"/><Relationship Id="rId8" Target="../media/image23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4.png" Type="http://schemas.openxmlformats.org/officeDocument/2006/relationships/image"/><Relationship Id="rId6" Target="../media/image21.png" Type="http://schemas.openxmlformats.org/officeDocument/2006/relationships/image"/><Relationship Id="rId7" Target="../media/image22.png" Type="http://schemas.openxmlformats.org/officeDocument/2006/relationships/image"/><Relationship Id="rId8" Target="../media/image23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4.png" Type="http://schemas.openxmlformats.org/officeDocument/2006/relationships/image"/><Relationship Id="rId6" Target="../media/image21.png" Type="http://schemas.openxmlformats.org/officeDocument/2006/relationships/image"/><Relationship Id="rId7" Target="../media/image22.png" Type="http://schemas.openxmlformats.org/officeDocument/2006/relationships/image"/><Relationship Id="rId8" Target="../media/image23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4.png" Type="http://schemas.openxmlformats.org/officeDocument/2006/relationships/image"/><Relationship Id="rId6" Target="../media/image21.png" Type="http://schemas.openxmlformats.org/officeDocument/2006/relationships/image"/><Relationship Id="rId7" Target="../media/image22.png" Type="http://schemas.openxmlformats.org/officeDocument/2006/relationships/image"/><Relationship Id="rId8" Target="../media/image23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4.png" Type="http://schemas.openxmlformats.org/officeDocument/2006/relationships/image"/><Relationship Id="rId6" Target="../media/image21.png" Type="http://schemas.openxmlformats.org/officeDocument/2006/relationships/image"/><Relationship Id="rId7" Target="../media/image22.png" Type="http://schemas.openxmlformats.org/officeDocument/2006/relationships/image"/><Relationship Id="rId8" Target="../media/image23.png" Type="http://schemas.openxmlformats.org/officeDocument/2006/relationships/image"/><Relationship Id="rId9" Target="../media/image2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1353800" y="9512300"/>
            <a:ext cx="7340600" cy="34290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93700" y="9512300"/>
            <a:ext cx="7747000" cy="34290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4356100" y="7277100"/>
            <a:ext cx="9474200" cy="45847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467600" y="9080500"/>
            <a:ext cx="2832100" cy="157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4711700" y="5638800"/>
            <a:ext cx="9296400" cy="7912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-600000">
            <a:off x="3314700" y="6337300"/>
            <a:ext cx="698500" cy="9017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1320000">
            <a:off x="14363700" y="4876800"/>
            <a:ext cx="1003300" cy="9525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5392400" y="1739900"/>
            <a:ext cx="4914900" cy="2184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-2006600" y="3454400"/>
            <a:ext cx="4800600" cy="18415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2590800" y="2235200"/>
            <a:ext cx="13106400" cy="23622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13300" b="false" i="false" u="none" strike="noStrike">
                <a:solidFill>
                  <a:srgbClr val="161616"/>
                </a:solidFill>
                <a:ea typeface="210 Bimiljeongwon Bold"/>
              </a:rPr>
              <a:t>지구</a:t>
            </a:r>
            <a:r>
              <a:rPr lang="en-US" sz="13300" b="false" i="false" u="none" strike="noStrike">
                <a:solidFill>
                  <a:srgbClr val="FFFFFF"/>
                </a:solidFill>
                <a:latin typeface="210 Bimiljeongwon Bold"/>
              </a:rPr>
              <a:t> </a:t>
            </a:r>
            <a:r>
              <a:rPr lang="ko-KR" sz="13300" b="false" i="false" u="none" strike="noStrike">
                <a:solidFill>
                  <a:srgbClr val="161616"/>
                </a:solidFill>
                <a:ea typeface="210 Bimiljeongwon Bold"/>
              </a:rPr>
              <a:t>온난화</a:t>
            </a:r>
            <a:r>
              <a:rPr lang="en-US" sz="13300" b="false" i="false" u="none" strike="noStrike">
                <a:solidFill>
                  <a:srgbClr val="FFFFFF"/>
                </a:solidFill>
                <a:latin typeface="210 Bimiljeongwon Bold"/>
              </a:rPr>
              <a:t> </a:t>
            </a:r>
            <a:r>
              <a:rPr lang="ko-KR" sz="13300" b="false" i="false" u="none" strike="noStrike">
                <a:solidFill>
                  <a:srgbClr val="161616"/>
                </a:solidFill>
                <a:ea typeface="210 Bimiljeongwon Bold"/>
              </a:rPr>
              <a:t>시대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1315700" y="2540000"/>
            <a:ext cx="419100" cy="5207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6604000" y="1320800"/>
            <a:ext cx="711200" cy="7112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9000000">
            <a:off x="7162800" y="1320800"/>
            <a:ext cx="711200" cy="7112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9000000">
            <a:off x="7721600" y="1320800"/>
            <a:ext cx="711200" cy="7112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8661400" y="1320800"/>
            <a:ext cx="711200" cy="7112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9000000">
            <a:off x="9220200" y="1320800"/>
            <a:ext cx="711200" cy="7112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0121900" y="1320800"/>
            <a:ext cx="711200" cy="7112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9000000">
            <a:off x="10706100" y="1320800"/>
            <a:ext cx="711200" cy="7112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9000000">
            <a:off x="11163300" y="1320800"/>
            <a:ext cx="711200" cy="711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863600" y="14732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목차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197600" y="3987800"/>
            <a:ext cx="6210300" cy="42291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9600"/>
              </a:lnSpc>
            </a:pP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1.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주제</a:t>
            </a: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선정</a:t>
            </a: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이유</a:t>
            </a:r>
          </a:p>
          <a:p>
            <a:pPr algn="l" lvl="0">
              <a:lnSpc>
                <a:spcPct val="99600"/>
              </a:lnSpc>
            </a:pP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2.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배경지식</a:t>
            </a:r>
          </a:p>
          <a:p>
            <a:pPr algn="l" lvl="0">
              <a:lnSpc>
                <a:spcPct val="99600"/>
              </a:lnSpc>
            </a:pP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3.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개별</a:t>
            </a: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논증</a:t>
            </a:r>
          </a:p>
          <a:p>
            <a:pPr algn="l" lvl="0">
              <a:lnSpc>
                <a:spcPct val="99600"/>
              </a:lnSpc>
            </a:pP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4.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반론</a:t>
            </a: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 </a:t>
            </a:r>
          </a:p>
          <a:p>
            <a:pPr algn="l" lvl="0">
              <a:lnSpc>
                <a:spcPct val="99600"/>
              </a:lnSpc>
            </a:pP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5.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결론</a:t>
            </a:r>
          </a:p>
          <a:p>
            <a:pPr algn="l" lvl="0">
              <a:lnSpc>
                <a:spcPct val="99600"/>
              </a:lnSpc>
            </a:pPr>
            <a:r>
              <a:rPr lang="en-US" sz="4500" b="false" i="false" u="none" strike="noStrike">
                <a:solidFill>
                  <a:srgbClr val="161616"/>
                </a:solidFill>
                <a:latin typeface="BM HANNA"/>
              </a:rPr>
              <a:t>6. </a:t>
            </a:r>
            <a:r>
              <a:rPr lang="ko-KR" sz="4500" b="false" i="false" u="none" strike="noStrike">
                <a:solidFill>
                  <a:srgbClr val="161616"/>
                </a:solidFill>
                <a:ea typeface="BM HANNA"/>
              </a:rPr>
              <a:t>참고문헌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2349500" y="4724400"/>
            <a:ext cx="3289300" cy="29718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-2147483648" y="2147483647"/>
            <a:ext cx="2147483647" cy="2147483647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2026900" y="9880600"/>
            <a:ext cx="6489700" cy="30226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-393700" y="9880600"/>
            <a:ext cx="6845300" cy="3022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842000" y="9740900"/>
            <a:ext cx="6845300" cy="30226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39800" y="2971800"/>
            <a:ext cx="16598900" cy="41910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1663700" y="4292600"/>
            <a:ext cx="14960600" cy="1511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“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지구온난화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문제에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대해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더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깊이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이해하고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이를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해결하기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위한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방법들을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탐구하는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것이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중요하다고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생각했고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 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여러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분야와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밀접하게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연관되어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있어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다양한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관점에서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접근할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수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있다는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점에서도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매우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흥미롭고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의미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있는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주제라고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생각해서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 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이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주제를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100" b="false" i="false" u="none" strike="noStrike">
                <a:solidFill>
                  <a:srgbClr val="161616"/>
                </a:solidFill>
                <a:ea typeface="BM HANNA"/>
              </a:rPr>
              <a:t>선택했습니다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. </a:t>
            </a:r>
            <a:r>
              <a:rPr lang="en-US" sz="3100" b="false" i="false" u="none" strike="noStrike">
                <a:solidFill>
                  <a:srgbClr val="161616"/>
                </a:solidFill>
                <a:latin typeface="BM HANNA"/>
              </a:rPr>
              <a:t>”</a:t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138400" y="6057900"/>
            <a:ext cx="2971800" cy="5435600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774700" y="14859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Q. </a:t>
            </a: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주제</a:t>
            </a: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 </a:t>
            </a: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선정</a:t>
            </a: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 </a:t>
            </a: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이유</a:t>
            </a:r>
          </a:p>
        </p:txBody>
      </p:sp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103600" y="1625600"/>
            <a:ext cx="48133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-2147483648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026900" y="9880600"/>
            <a:ext cx="6489700" cy="3022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93700" y="9880600"/>
            <a:ext cx="6845300" cy="3022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842000" y="9740900"/>
            <a:ext cx="6845300" cy="30226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863600" y="15113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배경지식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3073400"/>
            <a:ext cx="16789400" cy="58928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2882900" y="5257800"/>
            <a:ext cx="12979400" cy="1498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2130"/>
              </a:lnSpc>
            </a:pP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지구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온난화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: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화석연료를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태울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때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대기중으로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배출되는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온실가스의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증가로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지구의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온도가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상승하는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현상</a:t>
            </a:r>
          </a:p>
          <a:p>
            <a:pPr algn="l" lvl="0">
              <a:lnSpc>
                <a:spcPct val="92130"/>
              </a:lnSpc>
            </a:pP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/>
            </a:r>
          </a:p>
          <a:p>
            <a:pPr algn="l" lvl="0">
              <a:lnSpc>
                <a:spcPct val="92130"/>
              </a:lnSpc>
            </a:pP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온실효과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: 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온실효과란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태양열이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지구에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투사하고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반사되는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과정에서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온실가스가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반사열의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일부를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흡수함에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따라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대기의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기온이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상승하는</a:t>
            </a:r>
            <a:r>
              <a:rPr lang="en-US" sz="25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500" b="false" i="false" u="none" strike="noStrike">
                <a:solidFill>
                  <a:srgbClr val="161616"/>
                </a:solidFill>
                <a:ea typeface="BM HANNA"/>
              </a:rPr>
              <a:t>현상</a:t>
            </a:r>
          </a:p>
        </p:txBody>
      </p: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939800" y="3073400"/>
            <a:ext cx="1371600" cy="13716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901700" y="3213100"/>
            <a:ext cx="9398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en-US" sz="3000" b="true" i="false" u="none" strike="noStrike" spc="-100">
                <a:solidFill>
                  <a:srgbClr val="FFFFFF"/>
                </a:solidFill>
                <a:latin typeface="210 Bimiljeongwon Bold"/>
              </a:rPr>
              <a:t>01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1981200" y="241300"/>
            <a:ext cx="3810000" cy="3086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395700" y="5854700"/>
            <a:ext cx="48133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-2147483648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026900" y="9880600"/>
            <a:ext cx="6489700" cy="3022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93700" y="9880600"/>
            <a:ext cx="6845300" cy="3022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842000" y="9740900"/>
            <a:ext cx="6845300" cy="30226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863600" y="15113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온난화의</a:t>
            </a: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 </a:t>
            </a: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영향</a:t>
            </a: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 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3073400"/>
            <a:ext cx="16789400" cy="58928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1841500" y="4521200"/>
            <a:ext cx="15074900" cy="2641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C1.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극단적인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날씨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해수면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상승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생태계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변화는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우리가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온난화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문제를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간과할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수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없음을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보여주고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이를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해결하기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위해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국제적인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협력과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실질적인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대응이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필요함</a:t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/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P1.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폭염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폭우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강력한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허리케인이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증가해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인명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피해와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재산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손실을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일으킴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.</a:t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P2.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빙하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녹음으로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해수면이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올라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섬나라와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저지대가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침수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위험에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처함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.</a:t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P3.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동식물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서식지가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파괴되고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일부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종은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멸종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위기에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처함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.</a:t>
            </a:r>
          </a:p>
        </p:txBody>
      </p: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939800" y="3073400"/>
            <a:ext cx="1371600" cy="13716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901700" y="3213100"/>
            <a:ext cx="9398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en-US" sz="3000" b="false" i="false" u="none" strike="noStrike" spc="-100">
                <a:solidFill>
                  <a:srgbClr val="FFFFFF"/>
                </a:solidFill>
                <a:latin typeface="210 Bimiljeongwon Bold"/>
              </a:rPr>
              <a:t>01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1981200" y="241300"/>
            <a:ext cx="3810000" cy="3086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395700" y="5854700"/>
            <a:ext cx="48133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-2147483648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026900" y="9880600"/>
            <a:ext cx="6489700" cy="3022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93700" y="9880600"/>
            <a:ext cx="6845300" cy="3022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842000" y="9740900"/>
            <a:ext cx="6845300" cy="30226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863600" y="14732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지구온난화를</a:t>
            </a: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 </a:t>
            </a: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해결하기</a:t>
            </a: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 </a:t>
            </a: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위한</a:t>
            </a:r>
            <a:r>
              <a:rPr lang="en-US" sz="5700" b="false" i="false" u="none" strike="noStrike" spc="-100">
                <a:solidFill>
                  <a:srgbClr val="FFFFFF"/>
                </a:solidFill>
                <a:latin typeface="210 Bimiljeongwon Bold"/>
              </a:rPr>
              <a:t> </a:t>
            </a: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노력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77900" y="3073400"/>
            <a:ext cx="16789400" cy="58928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1828800" y="4686300"/>
            <a:ext cx="15252700" cy="2641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C2.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탄소와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메탄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배출을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줄이려면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정부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기업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개인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모두가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함께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노력해야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함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일상에서의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작은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실천이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모여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지속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가능한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미래를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만들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수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있음</a:t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/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P1.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탄소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배출을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줄이는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정책과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재생에너지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개발을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추진해야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함</a:t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P2.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친환경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제품을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만들고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탄소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배출을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줄이는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경영을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해야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함</a:t>
            </a:r>
          </a:p>
          <a:p>
            <a:pPr algn="l" lvl="0">
              <a:lnSpc>
                <a:spcPct val="92130"/>
              </a:lnSpc>
            </a:pP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P3.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에너지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절약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재활용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대중교통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이용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등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작은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실천을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해야</a:t>
            </a:r>
            <a:r>
              <a:rPr lang="en-US" sz="30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3000" b="false" i="false" u="none" strike="noStrike">
                <a:solidFill>
                  <a:srgbClr val="161616"/>
                </a:solidFill>
                <a:ea typeface="BM HANNA"/>
              </a:rPr>
              <a:t>함</a:t>
            </a:r>
          </a:p>
        </p:txBody>
      </p: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939800" y="3073400"/>
            <a:ext cx="1371600" cy="13716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901700" y="3213100"/>
            <a:ext cx="9398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en-US" sz="3000" b="true" i="false" u="none" strike="noStrike" spc="-100">
                <a:solidFill>
                  <a:srgbClr val="FFFFFF"/>
                </a:solidFill>
                <a:latin typeface="210 Bimiljeongwon Bold"/>
              </a:rPr>
              <a:t>02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1981200" y="241300"/>
            <a:ext cx="3810000" cy="3086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395700" y="5854700"/>
            <a:ext cx="48133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-2147483648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026900" y="9880600"/>
            <a:ext cx="6489700" cy="3022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93700" y="9880600"/>
            <a:ext cx="6845300" cy="3022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842000" y="9740900"/>
            <a:ext cx="6845300" cy="30226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863600" y="14732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반론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77900" y="3073400"/>
            <a:ext cx="16789400" cy="58928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2311400" y="4864100"/>
            <a:ext cx="13373100" cy="2298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2130"/>
              </a:lnSpc>
            </a:pP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&lt;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반론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&gt; </a:t>
            </a:r>
          </a:p>
          <a:p>
            <a:pPr algn="l" lvl="0">
              <a:lnSpc>
                <a:spcPct val="92130"/>
              </a:lnSpc>
            </a:pP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&gt;&gt;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단적인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날씨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해수면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상승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생태계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변화가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모두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온난화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때문이라는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명확한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과학적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합의가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부족하다는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주장이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있다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.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일부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변화는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자연적인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기후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주기의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결과일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수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있다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.</a:t>
            </a:r>
          </a:p>
          <a:p>
            <a:pPr algn="l" lvl="0">
              <a:lnSpc>
                <a:spcPct val="92130"/>
              </a:lnSpc>
            </a:pP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&lt;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재반론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&gt;</a:t>
            </a:r>
          </a:p>
          <a:p>
            <a:pPr algn="l" lvl="0">
              <a:lnSpc>
                <a:spcPct val="92130"/>
              </a:lnSpc>
            </a:pP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&gt;&gt; 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기후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변화가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인간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활동에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의해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가속화되고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있다는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것은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다수의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과학적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연구와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국제적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합의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(IPCC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등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)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로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이미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입증되었다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.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자연적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요인만으로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현재와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같은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변화는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설명할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수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없다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.</a:t>
            </a:r>
          </a:p>
        </p:txBody>
      </p: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939800" y="3073400"/>
            <a:ext cx="1371600" cy="13716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901700" y="3213100"/>
            <a:ext cx="9398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en-US" sz="3000" b="true" i="false" u="none" strike="noStrike" spc="-100">
                <a:solidFill>
                  <a:srgbClr val="FFFFFF"/>
                </a:solidFill>
                <a:latin typeface="210 Bimiljeongwon Bold"/>
              </a:rPr>
              <a:t>01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1981200" y="241300"/>
            <a:ext cx="3810000" cy="3086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395700" y="5854700"/>
            <a:ext cx="48133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-2147483648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026900" y="9880600"/>
            <a:ext cx="6489700" cy="3022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93700" y="9880600"/>
            <a:ext cx="6845300" cy="3022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842000" y="9740900"/>
            <a:ext cx="6845300" cy="30226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863600" y="14732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결론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77900" y="3073400"/>
            <a:ext cx="16789400" cy="58928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2489200" y="5588000"/>
            <a:ext cx="13373100" cy="825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2130"/>
              </a:lnSpc>
            </a:pP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극단적인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날씨와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생태계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변화는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온난화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문제를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명확히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보여주며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국제적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협력과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실질적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대응은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필수적이다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.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경제적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우려와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협력의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어려움을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인정하더라도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문제를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방치하면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큰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비용과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위험이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초래될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수밖에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없다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.</a:t>
            </a:r>
          </a:p>
        </p:txBody>
      </p: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939800" y="3073400"/>
            <a:ext cx="1371600" cy="13716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901700" y="3213100"/>
            <a:ext cx="9398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en-US" sz="3000" b="true" i="false" u="none" strike="noStrike" spc="-100">
                <a:solidFill>
                  <a:srgbClr val="FFFFFF"/>
                </a:solidFill>
                <a:latin typeface="210 Bimiljeongwon Bold"/>
              </a:rPr>
              <a:t>02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1981200" y="241300"/>
            <a:ext cx="3810000" cy="3086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395700" y="5854700"/>
            <a:ext cx="48133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7F2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 rot="0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-2147483648" y="2147483647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026900" y="9880600"/>
            <a:ext cx="6489700" cy="3022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93700" y="9880600"/>
            <a:ext cx="6845300" cy="3022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5842000" y="9740900"/>
            <a:ext cx="6845300" cy="30226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1231900"/>
            <a:ext cx="16598900" cy="15748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863600" y="1473200"/>
            <a:ext cx="16560800" cy="1016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ko-KR" sz="5700" b="false" i="false" u="none" strike="noStrike" spc="-100">
                <a:solidFill>
                  <a:srgbClr val="FFFFFF"/>
                </a:solidFill>
                <a:ea typeface="210 Bimiljeongwon Bold"/>
              </a:rPr>
              <a:t>참고문헌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850900" y="2921000"/>
            <a:ext cx="16789400" cy="5892800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1841500" y="4711700"/>
            <a:ext cx="14668500" cy="825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2130"/>
              </a:lnSpc>
            </a:pP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&gt;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이충환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-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지구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온난화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,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어떻게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해결할까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(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동아엔앤비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)</a:t>
            </a:r>
          </a:p>
          <a:p>
            <a:pPr algn="l" lvl="0">
              <a:lnSpc>
                <a:spcPct val="92130"/>
              </a:lnSpc>
            </a:pP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&gt; </a:t>
            </a:r>
            <a:r>
              <a:rPr lang="ko-KR" sz="2600" b="false" i="false" u="none" strike="noStrike">
                <a:solidFill>
                  <a:srgbClr val="161616"/>
                </a:solidFill>
                <a:ea typeface="BM HANNA"/>
              </a:rPr>
              <a:t>누리집</a:t>
            </a:r>
            <a:r>
              <a:rPr lang="en-US" sz="2600" b="false" i="false" u="none" strike="noStrike">
                <a:solidFill>
                  <a:srgbClr val="161616"/>
                </a:solidFill>
                <a:latin typeface="BM HANNA"/>
              </a:rPr>
              <a:t> </a:t>
            </a:r>
          </a:p>
        </p:txBody>
      </p: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939800" y="3073400"/>
            <a:ext cx="1371600" cy="13716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901700" y="3213100"/>
            <a:ext cx="9398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84660"/>
              </a:lnSpc>
            </a:pPr>
            <a:r>
              <a:rPr lang="en-US" sz="3000" b="true" i="false" u="none" strike="noStrike" spc="-100">
                <a:solidFill>
                  <a:srgbClr val="FFFFFF"/>
                </a:solidFill>
                <a:latin typeface="210 Bimiljeongwon Bold"/>
              </a:rPr>
              <a:t>05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1981200" y="241300"/>
            <a:ext cx="3810000" cy="3086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395700" y="5854700"/>
            <a:ext cx="4813300" cy="3886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