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x="18288000" cy="10287000"/>
  <p:notesSz cx="6858000" cy="9144000"/>
  <p:embeddedFontLst>
    <p:embeddedFont>
      <p:font typeface="Garet Light" charset="1" panose="00000000000000000000"/>
      <p:regular r:id="rId19"/>
    </p:embeddedFont>
    <p:embeddedFont>
      <p:font typeface="Glacial Indifference" charset="1" panose="00000000000000000000"/>
      <p:regular r:id="rId20"/>
    </p:embeddedFont>
    <p:embeddedFont>
      <p:font typeface="윤고딕" charset="1" panose="020B0503000000000000"/>
      <p:regular r:id="rId21"/>
    </p:embeddedFont>
    <p:embeddedFont>
      <p:font typeface="Beautifully Delicious Script" charset="1" panose="00000500000000000000"/>
      <p:regular r:id="rId22"/>
    </p:embeddedFont>
    <p:embeddedFont>
      <p:font typeface="윤고딕 Light" charset="1" panose="020B0503000000000000"/>
      <p:regular r:id="rId23"/>
    </p:embeddedFont>
    <p:embeddedFont>
      <p:font typeface="윤고딕 Bold" charset="1" panose="020B0803000000000000"/>
      <p:regular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22" Target="fonts/font22.fntdata" Type="http://schemas.openxmlformats.org/officeDocument/2006/relationships/font"/><Relationship Id="rId23" Target="fonts/font23.fntdata" Type="http://schemas.openxmlformats.org/officeDocument/2006/relationships/font"/><Relationship Id="rId24" Target="fonts/font24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slide1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290868" y="10008764"/>
            <a:ext cx="18869735" cy="120011"/>
            <a:chOff x="0" y="0"/>
            <a:chExt cx="4969807" cy="3160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969807" cy="31608"/>
            </a:xfrm>
            <a:custGeom>
              <a:avLst/>
              <a:gdLst/>
              <a:ahLst/>
              <a:cxnLst/>
              <a:rect r="r" b="b" t="t" l="l"/>
              <a:pathLst>
                <a:path h="31608" w="4969807">
                  <a:moveTo>
                    <a:pt x="0" y="0"/>
                  </a:moveTo>
                  <a:lnTo>
                    <a:pt x="4969807" y="0"/>
                  </a:lnTo>
                  <a:lnTo>
                    <a:pt x="4969807" y="31608"/>
                  </a:lnTo>
                  <a:lnTo>
                    <a:pt x="0" y="31608"/>
                  </a:lnTo>
                  <a:close/>
                </a:path>
              </a:pathLst>
            </a:custGeom>
            <a:solidFill>
              <a:srgbClr val="191919"/>
            </a:solidFill>
            <a:ln cap="sq">
              <a:noFill/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47625"/>
              <a:ext cx="4969807" cy="792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1028700" y="781050"/>
            <a:ext cx="1738569" cy="4483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639"/>
              </a:lnSpc>
              <a:spcBef>
                <a:spcPct val="0"/>
              </a:spcBef>
            </a:pPr>
            <a:r>
              <a:rPr lang="en-US" sz="2599">
                <a:solidFill>
                  <a:srgbClr val="191919"/>
                </a:solidFill>
                <a:latin typeface="Garet Light"/>
                <a:ea typeface="Garet Light"/>
                <a:cs typeface="Garet Light"/>
                <a:sym typeface="Garet Light"/>
              </a:rPr>
              <a:t>대학글쓰기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4007948" y="3382908"/>
            <a:ext cx="10272104" cy="30376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923"/>
              </a:lnSpc>
            </a:pPr>
            <a:r>
              <a:rPr lang="en-US" sz="10368" spc="-103">
                <a:solidFill>
                  <a:srgbClr val="191919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인공지능</a:t>
            </a:r>
          </a:p>
          <a:p>
            <a:pPr algn="ctr">
              <a:lnSpc>
                <a:spcPts val="11923"/>
              </a:lnSpc>
            </a:pPr>
            <a:r>
              <a:rPr lang="en-US" sz="10368" spc="-103">
                <a:solidFill>
                  <a:srgbClr val="191919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윤리적 문제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028700" y="8720382"/>
            <a:ext cx="2975952" cy="4483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639"/>
              </a:lnSpc>
              <a:spcBef>
                <a:spcPct val="0"/>
              </a:spcBef>
            </a:pPr>
            <a:r>
              <a:rPr lang="en-US" sz="2599">
                <a:solidFill>
                  <a:srgbClr val="191919"/>
                </a:solidFill>
                <a:latin typeface="Garet Light"/>
                <a:ea typeface="Garet Light"/>
                <a:cs typeface="Garet Light"/>
                <a:sym typeface="Garet Light"/>
              </a:rPr>
              <a:t>2024-11-19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3672254" y="8710857"/>
            <a:ext cx="3587046" cy="5474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4475"/>
              </a:lnSpc>
              <a:spcBef>
                <a:spcPct val="0"/>
              </a:spcBef>
            </a:pPr>
            <a:r>
              <a:rPr lang="en-US" sz="3197">
                <a:solidFill>
                  <a:srgbClr val="191919"/>
                </a:solidFill>
                <a:latin typeface="윤고딕"/>
                <a:ea typeface="윤고딕"/>
                <a:cs typeface="윤고딕"/>
                <a:sym typeface="윤고딕"/>
              </a:rPr>
              <a:t>202410765 김태준 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290868" y="10008764"/>
            <a:ext cx="18869735" cy="120011"/>
            <a:chOff x="0" y="0"/>
            <a:chExt cx="4969807" cy="3160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969807" cy="31608"/>
            </a:xfrm>
            <a:custGeom>
              <a:avLst/>
              <a:gdLst/>
              <a:ahLst/>
              <a:cxnLst/>
              <a:rect r="r" b="b" t="t" l="l"/>
              <a:pathLst>
                <a:path h="31608" w="4969807">
                  <a:moveTo>
                    <a:pt x="0" y="0"/>
                  </a:moveTo>
                  <a:lnTo>
                    <a:pt x="4969807" y="0"/>
                  </a:lnTo>
                  <a:lnTo>
                    <a:pt x="4969807" y="31608"/>
                  </a:lnTo>
                  <a:lnTo>
                    <a:pt x="0" y="31608"/>
                  </a:lnTo>
                  <a:close/>
                </a:path>
              </a:pathLst>
            </a:custGeom>
            <a:solidFill>
              <a:srgbClr val="191919"/>
            </a:solidFill>
            <a:ln w="19050" cap="sq">
              <a:solidFill>
                <a:srgbClr val="191919"/>
              </a:solidFill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47625"/>
              <a:ext cx="4969807" cy="792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7205225" y="1795145"/>
            <a:ext cx="3052600" cy="6869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56"/>
              </a:lnSpc>
              <a:spcBef>
                <a:spcPct val="0"/>
              </a:spcBef>
            </a:pPr>
            <a:r>
              <a:rPr lang="en-US" sz="3968" spc="-182">
                <a:solidFill>
                  <a:srgbClr val="191919"/>
                </a:solidFill>
                <a:latin typeface="윤고딕"/>
                <a:ea typeface="윤고딕"/>
                <a:cs typeface="윤고딕"/>
                <a:sym typeface="윤고딕"/>
              </a:rPr>
              <a:t>주제 선정 이유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3528407" y="4306912"/>
            <a:ext cx="3052600" cy="6869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56"/>
              </a:lnSpc>
              <a:spcBef>
                <a:spcPct val="0"/>
              </a:spcBef>
            </a:pPr>
            <a:r>
              <a:rPr lang="en-US" sz="3968" spc="-182">
                <a:solidFill>
                  <a:srgbClr val="191919"/>
                </a:solidFill>
                <a:latin typeface="윤고딕"/>
                <a:ea typeface="윤고딕"/>
                <a:cs typeface="윤고딕"/>
                <a:sym typeface="윤고딕"/>
              </a:rPr>
              <a:t>가능한 반박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3528407" y="6977777"/>
            <a:ext cx="3052600" cy="6869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56"/>
              </a:lnSpc>
              <a:spcBef>
                <a:spcPct val="0"/>
              </a:spcBef>
            </a:pPr>
            <a:r>
              <a:rPr lang="en-US" sz="3968" spc="-182">
                <a:solidFill>
                  <a:srgbClr val="191919"/>
                </a:solidFill>
                <a:latin typeface="윤고딕"/>
                <a:ea typeface="윤고딕"/>
                <a:cs typeface="윤고딕"/>
                <a:sym typeface="윤고딕"/>
              </a:rPr>
              <a:t>참고 문헌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6477050" y="1193911"/>
            <a:ext cx="886159" cy="164362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3481"/>
              </a:lnSpc>
              <a:spcBef>
                <a:spcPct val="0"/>
              </a:spcBef>
            </a:pPr>
            <a:r>
              <a:rPr lang="en-US" sz="9629" strike="noStrike" u="none">
                <a:solidFill>
                  <a:srgbClr val="191919"/>
                </a:solidFill>
                <a:latin typeface="Beautifully Delicious Script"/>
                <a:ea typeface="Beautifully Delicious Script"/>
                <a:cs typeface="Beautifully Delicious Script"/>
                <a:sym typeface="Beautifully Delicious Script"/>
              </a:rPr>
              <a:t>1.</a:t>
            </a:r>
          </a:p>
        </p:txBody>
      </p:sp>
      <p:grpSp>
        <p:nvGrpSpPr>
          <p:cNvPr name="Group 9" id="9"/>
          <p:cNvGrpSpPr/>
          <p:nvPr/>
        </p:nvGrpSpPr>
        <p:grpSpPr>
          <a:xfrm rot="0">
            <a:off x="6477050" y="3888146"/>
            <a:ext cx="3780775" cy="1453123"/>
            <a:chOff x="0" y="0"/>
            <a:chExt cx="5041033" cy="1937498"/>
          </a:xfrm>
        </p:grpSpPr>
        <p:sp>
          <p:nvSpPr>
            <p:cNvPr name="TextBox 10" id="10"/>
            <p:cNvSpPr txBox="true"/>
            <p:nvPr/>
          </p:nvSpPr>
          <p:spPr>
            <a:xfrm rot="0">
              <a:off x="970899" y="590130"/>
              <a:ext cx="4070134" cy="88735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5556"/>
                </a:lnSpc>
                <a:spcBef>
                  <a:spcPct val="0"/>
                </a:spcBef>
              </a:pPr>
              <a:r>
                <a:rPr lang="en-US" sz="3968" spc="-182">
                  <a:solidFill>
                    <a:srgbClr val="191919"/>
                  </a:solidFill>
                  <a:latin typeface="윤고딕"/>
                  <a:ea typeface="윤고딕"/>
                  <a:cs typeface="윤고딕"/>
                  <a:sym typeface="윤고딕"/>
                </a:rPr>
                <a:t>개념 설명</a:t>
              </a:r>
            </a:p>
          </p:txBody>
        </p:sp>
        <p:sp>
          <p:nvSpPr>
            <p:cNvPr name="TextBox 11" id="11"/>
            <p:cNvSpPr txBox="true"/>
            <p:nvPr/>
          </p:nvSpPr>
          <p:spPr>
            <a:xfrm rot="0">
              <a:off x="0" y="-190500"/>
              <a:ext cx="1181545" cy="212799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13481"/>
                </a:lnSpc>
                <a:spcBef>
                  <a:spcPct val="0"/>
                </a:spcBef>
              </a:pPr>
              <a:r>
                <a:rPr lang="en-US" sz="9629">
                  <a:solidFill>
                    <a:srgbClr val="191919"/>
                  </a:solidFill>
                  <a:latin typeface="Beautifully Delicious Script"/>
                  <a:ea typeface="Beautifully Delicious Script"/>
                  <a:cs typeface="Beautifully Delicious Script"/>
                  <a:sym typeface="Beautifully Delicious Script"/>
                </a:rPr>
                <a:t>2</a:t>
              </a:r>
              <a:r>
                <a:rPr lang="en-US" sz="9629" strike="noStrike" u="none">
                  <a:solidFill>
                    <a:srgbClr val="191919"/>
                  </a:solidFill>
                  <a:latin typeface="Beautifully Delicious Script"/>
                  <a:ea typeface="Beautifully Delicious Script"/>
                  <a:cs typeface="Beautifully Delicious Script"/>
                  <a:sym typeface="Beautifully Delicious Script"/>
                </a:rPr>
                <a:t>.</a:t>
              </a: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12852443" y="3697646"/>
            <a:ext cx="886159" cy="164362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3481"/>
              </a:lnSpc>
              <a:spcBef>
                <a:spcPct val="0"/>
              </a:spcBef>
            </a:pPr>
            <a:r>
              <a:rPr lang="en-US" sz="9629">
                <a:solidFill>
                  <a:srgbClr val="191919"/>
                </a:solidFill>
                <a:latin typeface="Beautifully Delicious Script"/>
                <a:ea typeface="Beautifully Delicious Script"/>
                <a:cs typeface="Beautifully Delicious Script"/>
                <a:sym typeface="Beautifully Delicious Script"/>
              </a:rPr>
              <a:t>4.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2852443" y="6420050"/>
            <a:ext cx="886159" cy="164362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3481"/>
              </a:lnSpc>
              <a:spcBef>
                <a:spcPct val="0"/>
              </a:spcBef>
            </a:pPr>
            <a:r>
              <a:rPr lang="en-US" sz="9629">
                <a:solidFill>
                  <a:srgbClr val="191919"/>
                </a:solidFill>
                <a:latin typeface="Beautifully Delicious Script"/>
                <a:ea typeface="Beautifully Delicious Script"/>
                <a:cs typeface="Beautifully Delicious Script"/>
                <a:sym typeface="Beautifully Delicious Script"/>
              </a:rPr>
              <a:t>5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123950" y="934598"/>
            <a:ext cx="2186274" cy="804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6589"/>
              </a:lnSpc>
              <a:spcBef>
                <a:spcPct val="0"/>
              </a:spcBef>
            </a:pPr>
            <a:r>
              <a:rPr lang="en-US" sz="4706" spc="-65">
                <a:solidFill>
                  <a:srgbClr val="191919"/>
                </a:solidFill>
                <a:latin typeface="윤고딕"/>
                <a:ea typeface="윤고딕"/>
                <a:cs typeface="윤고딕"/>
                <a:sym typeface="윤고딕"/>
              </a:rPr>
              <a:t>목 차</a:t>
            </a:r>
          </a:p>
        </p:txBody>
      </p:sp>
      <p:sp>
        <p:nvSpPr>
          <p:cNvPr name="AutoShape 15" id="15"/>
          <p:cNvSpPr/>
          <p:nvPr/>
        </p:nvSpPr>
        <p:spPr>
          <a:xfrm>
            <a:off x="0" y="828675"/>
            <a:ext cx="3276389" cy="0"/>
          </a:xfrm>
          <a:prstGeom prst="line">
            <a:avLst/>
          </a:prstGeom>
          <a:ln cap="flat" w="38100">
            <a:solidFill>
              <a:srgbClr val="191919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16" id="16"/>
          <p:cNvGrpSpPr/>
          <p:nvPr/>
        </p:nvGrpSpPr>
        <p:grpSpPr>
          <a:xfrm rot="0">
            <a:off x="6477050" y="6477000"/>
            <a:ext cx="3780775" cy="1453123"/>
            <a:chOff x="0" y="0"/>
            <a:chExt cx="5041033" cy="1937498"/>
          </a:xfrm>
        </p:grpSpPr>
        <p:sp>
          <p:nvSpPr>
            <p:cNvPr name="TextBox 17" id="17"/>
            <p:cNvSpPr txBox="true"/>
            <p:nvPr/>
          </p:nvSpPr>
          <p:spPr>
            <a:xfrm rot="0">
              <a:off x="970899" y="590130"/>
              <a:ext cx="4070134" cy="88735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5556"/>
                </a:lnSpc>
                <a:spcBef>
                  <a:spcPct val="0"/>
                </a:spcBef>
              </a:pPr>
              <a:r>
                <a:rPr lang="en-US" sz="3968" spc="-182">
                  <a:solidFill>
                    <a:srgbClr val="191919"/>
                  </a:solidFill>
                  <a:latin typeface="윤고딕"/>
                  <a:ea typeface="윤고딕"/>
                  <a:cs typeface="윤고딕"/>
                  <a:sym typeface="윤고딕"/>
                </a:rPr>
                <a:t>개별 논증</a:t>
              </a:r>
            </a:p>
          </p:txBody>
        </p:sp>
        <p:sp>
          <p:nvSpPr>
            <p:cNvPr name="TextBox 18" id="18"/>
            <p:cNvSpPr txBox="true"/>
            <p:nvPr/>
          </p:nvSpPr>
          <p:spPr>
            <a:xfrm rot="0">
              <a:off x="0" y="-190500"/>
              <a:ext cx="1181545" cy="212799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13481"/>
                </a:lnSpc>
                <a:spcBef>
                  <a:spcPct val="0"/>
                </a:spcBef>
              </a:pPr>
              <a:r>
                <a:rPr lang="en-US" sz="9629">
                  <a:solidFill>
                    <a:srgbClr val="191919"/>
                  </a:solidFill>
                  <a:latin typeface="Beautifully Delicious Script"/>
                  <a:ea typeface="Beautifully Delicious Script"/>
                  <a:cs typeface="Beautifully Delicious Script"/>
                  <a:sym typeface="Beautifully Delicious Script"/>
                </a:rPr>
                <a:t>3.</a:t>
              </a:r>
            </a:p>
          </p:txBody>
        </p:sp>
      </p:grp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5709183" y="4644978"/>
            <a:ext cx="6869633" cy="1193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200"/>
              </a:lnSpc>
            </a:pPr>
            <a:r>
              <a:rPr lang="en-US" sz="8000" spc="-264">
                <a:solidFill>
                  <a:srgbClr val="191919"/>
                </a:solidFill>
                <a:latin typeface="윤고딕"/>
                <a:ea typeface="윤고딕"/>
                <a:cs typeface="윤고딕"/>
                <a:sym typeface="윤고딕"/>
              </a:rPr>
              <a:t>주제 선정 이유</a:t>
            </a:r>
          </a:p>
        </p:txBody>
      </p:sp>
      <p:grpSp>
        <p:nvGrpSpPr>
          <p:cNvPr name="Group 3" id="3"/>
          <p:cNvGrpSpPr/>
          <p:nvPr/>
        </p:nvGrpSpPr>
        <p:grpSpPr>
          <a:xfrm rot="0">
            <a:off x="-290868" y="10008764"/>
            <a:ext cx="18869735" cy="120011"/>
            <a:chOff x="0" y="0"/>
            <a:chExt cx="4969807" cy="3160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969807" cy="31608"/>
            </a:xfrm>
            <a:custGeom>
              <a:avLst/>
              <a:gdLst/>
              <a:ahLst/>
              <a:cxnLst/>
              <a:rect r="r" b="b" t="t" l="l"/>
              <a:pathLst>
                <a:path h="31608" w="4969807">
                  <a:moveTo>
                    <a:pt x="0" y="0"/>
                  </a:moveTo>
                  <a:lnTo>
                    <a:pt x="4969807" y="0"/>
                  </a:lnTo>
                  <a:lnTo>
                    <a:pt x="4969807" y="31608"/>
                  </a:lnTo>
                  <a:lnTo>
                    <a:pt x="0" y="31608"/>
                  </a:lnTo>
                  <a:close/>
                </a:path>
              </a:pathLst>
            </a:custGeom>
            <a:solidFill>
              <a:srgbClr val="191919"/>
            </a:solidFill>
            <a:ln w="19050" cap="sq">
              <a:solidFill>
                <a:srgbClr val="191919"/>
              </a:solidFill>
              <a:prstDash val="solid"/>
              <a:miter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4969807" cy="792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290868" y="10008764"/>
            <a:ext cx="18869735" cy="120011"/>
            <a:chOff x="0" y="0"/>
            <a:chExt cx="4969807" cy="3160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969807" cy="31608"/>
            </a:xfrm>
            <a:custGeom>
              <a:avLst/>
              <a:gdLst/>
              <a:ahLst/>
              <a:cxnLst/>
              <a:rect r="r" b="b" t="t" l="l"/>
              <a:pathLst>
                <a:path h="31608" w="4969807">
                  <a:moveTo>
                    <a:pt x="0" y="0"/>
                  </a:moveTo>
                  <a:lnTo>
                    <a:pt x="4969807" y="0"/>
                  </a:lnTo>
                  <a:lnTo>
                    <a:pt x="4969807" y="31608"/>
                  </a:lnTo>
                  <a:lnTo>
                    <a:pt x="0" y="31608"/>
                  </a:lnTo>
                  <a:close/>
                </a:path>
              </a:pathLst>
            </a:custGeom>
            <a:solidFill>
              <a:srgbClr val="191919"/>
            </a:solidFill>
            <a:ln w="19050" cap="sq">
              <a:solidFill>
                <a:srgbClr val="191919"/>
              </a:solidFill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47625"/>
              <a:ext cx="4969807" cy="792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4548474" y="1853273"/>
            <a:ext cx="9088823" cy="23635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31"/>
              </a:lnSpc>
              <a:spcBef>
                <a:spcPct val="0"/>
              </a:spcBef>
            </a:pPr>
            <a:r>
              <a:rPr lang="en-US" sz="3308">
                <a:solidFill>
                  <a:srgbClr val="191919"/>
                </a:solidFill>
                <a:latin typeface="윤고딕 Light"/>
                <a:ea typeface="윤고딕 Light"/>
                <a:cs typeface="윤고딕 Light"/>
                <a:sym typeface="윤고딕 Light"/>
              </a:rPr>
              <a:t>인공지능(AI)은 컴퓨터에서 음성 및 작성된 언어를 확인, 이해, 번역하고 데이터를 분석하며 추천하는 기능을 포함하여 다양한 고급 기능을 수행할 수 있게 해주는 일련의 기술입니다. 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899622" y="934598"/>
            <a:ext cx="2410602" cy="804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6589"/>
              </a:lnSpc>
              <a:spcBef>
                <a:spcPct val="0"/>
              </a:spcBef>
            </a:pPr>
            <a:r>
              <a:rPr lang="en-US" sz="4706" spc="-65">
                <a:solidFill>
                  <a:srgbClr val="191919"/>
                </a:solidFill>
                <a:latin typeface="윤고딕"/>
                <a:ea typeface="윤고딕"/>
                <a:cs typeface="윤고딕"/>
                <a:sym typeface="윤고딕"/>
              </a:rPr>
              <a:t>개념 설명</a:t>
            </a:r>
          </a:p>
        </p:txBody>
      </p:sp>
      <p:sp>
        <p:nvSpPr>
          <p:cNvPr name="AutoShape 7" id="7"/>
          <p:cNvSpPr/>
          <p:nvPr/>
        </p:nvSpPr>
        <p:spPr>
          <a:xfrm>
            <a:off x="0" y="828675"/>
            <a:ext cx="3276389" cy="0"/>
          </a:xfrm>
          <a:prstGeom prst="line">
            <a:avLst/>
          </a:prstGeom>
          <a:ln cap="flat" w="38100">
            <a:solidFill>
              <a:srgbClr val="19191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8" id="8"/>
          <p:cNvSpPr txBox="true"/>
          <p:nvPr/>
        </p:nvSpPr>
        <p:spPr>
          <a:xfrm rot="0">
            <a:off x="4548474" y="5479059"/>
            <a:ext cx="9088823" cy="34839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31"/>
              </a:lnSpc>
              <a:spcBef>
                <a:spcPct val="0"/>
              </a:spcBef>
            </a:pPr>
            <a:r>
              <a:rPr lang="en-US" sz="3308">
                <a:solidFill>
                  <a:srgbClr val="191919"/>
                </a:solidFill>
                <a:latin typeface="윤고딕"/>
                <a:ea typeface="윤고딕"/>
                <a:cs typeface="윤고딕"/>
                <a:sym typeface="윤고딕"/>
              </a:rPr>
              <a:t>AI 윤리란 인공지능 기술이 사회에 미치는 영향을 고려하여, 그 사용과 개발 과정에서 지켜야 할 도덕적 원칙을 의미합니다. 주요 개념으로는 공정성, 투명성, 책임성, 개인정보 보호 등이 있습니다. 예를 들어, AI 시스템이 특정 집단에 대해 편향된 결정을 내릴 경우, 이는 공정성의 원칙에 위배됩니다.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4548474" y="944123"/>
            <a:ext cx="9088823" cy="727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99"/>
              </a:lnSpc>
              <a:spcBef>
                <a:spcPct val="0"/>
              </a:spcBef>
            </a:pPr>
            <a:r>
              <a:rPr lang="en-US" sz="3999">
                <a:solidFill>
                  <a:srgbClr val="191919"/>
                </a:solidFill>
                <a:latin typeface="윤고딕 Bold"/>
                <a:ea typeface="윤고딕 Bold"/>
                <a:cs typeface="윤고딕 Bold"/>
                <a:sym typeface="윤고딕 Bold"/>
              </a:rPr>
              <a:t>인공지능이란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4548474" y="4717123"/>
            <a:ext cx="9088823" cy="727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99"/>
              </a:lnSpc>
              <a:spcBef>
                <a:spcPct val="0"/>
              </a:spcBef>
            </a:pPr>
            <a:r>
              <a:rPr lang="en-US" sz="3999">
                <a:solidFill>
                  <a:srgbClr val="191919"/>
                </a:solidFill>
                <a:latin typeface="윤고딕 Bold"/>
                <a:ea typeface="윤고딕 Bold"/>
                <a:cs typeface="윤고딕 Bold"/>
                <a:sym typeface="윤고딕 Bold"/>
              </a:rPr>
              <a:t>AI윤리란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290868" y="10008764"/>
            <a:ext cx="18869735" cy="120011"/>
            <a:chOff x="0" y="0"/>
            <a:chExt cx="4969807" cy="3160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969807" cy="31608"/>
            </a:xfrm>
            <a:custGeom>
              <a:avLst/>
              <a:gdLst/>
              <a:ahLst/>
              <a:cxnLst/>
              <a:rect r="r" b="b" t="t" l="l"/>
              <a:pathLst>
                <a:path h="31608" w="4969807">
                  <a:moveTo>
                    <a:pt x="0" y="0"/>
                  </a:moveTo>
                  <a:lnTo>
                    <a:pt x="4969807" y="0"/>
                  </a:lnTo>
                  <a:lnTo>
                    <a:pt x="4969807" y="31608"/>
                  </a:lnTo>
                  <a:lnTo>
                    <a:pt x="0" y="31608"/>
                  </a:lnTo>
                  <a:close/>
                </a:path>
              </a:pathLst>
            </a:custGeom>
            <a:solidFill>
              <a:srgbClr val="191919"/>
            </a:solidFill>
            <a:ln w="19050" cap="sq">
              <a:solidFill>
                <a:srgbClr val="191919"/>
              </a:solidFill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47625"/>
              <a:ext cx="4969807" cy="792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13378146" y="781050"/>
            <a:ext cx="3881154" cy="4483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639"/>
              </a:lnSpc>
              <a:spcBef>
                <a:spcPct val="0"/>
              </a:spcBef>
            </a:pPr>
            <a:r>
              <a:rPr lang="en-US" sz="2599">
                <a:solidFill>
                  <a:srgbClr val="191919"/>
                </a:solidFill>
                <a:latin typeface="윤고딕"/>
                <a:ea typeface="윤고딕"/>
                <a:cs typeface="윤고딕"/>
                <a:sym typeface="윤고딕"/>
              </a:rPr>
              <a:t>프로젝트 배경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070895" y="3456649"/>
            <a:ext cx="8073105" cy="12985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191919"/>
                </a:solidFill>
                <a:latin typeface="윤고딕 Light"/>
                <a:ea typeface="윤고딕 Light"/>
                <a:cs typeface="윤고딕 Light"/>
                <a:sym typeface="윤고딕 Light"/>
              </a:rPr>
              <a:t>p1 인공지능은 과거 데이터를 기반으로 학습하는데, 이 데이터가 특정 집단에 대한 편향을 포함하면 차별적인 결정을 내릴 수 있다.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028700" y="934598"/>
            <a:ext cx="2601940" cy="804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6589"/>
              </a:lnSpc>
              <a:spcBef>
                <a:spcPct val="0"/>
              </a:spcBef>
            </a:pPr>
            <a:r>
              <a:rPr lang="en-US" sz="4706" spc="-65">
                <a:solidFill>
                  <a:srgbClr val="191919"/>
                </a:solidFill>
                <a:latin typeface="윤고딕"/>
                <a:ea typeface="윤고딕"/>
                <a:cs typeface="윤고딕"/>
                <a:sym typeface="윤고딕"/>
              </a:rPr>
              <a:t>개별논증 1</a:t>
            </a:r>
          </a:p>
        </p:txBody>
      </p:sp>
      <p:sp>
        <p:nvSpPr>
          <p:cNvPr name="AutoShape 8" id="8"/>
          <p:cNvSpPr/>
          <p:nvPr/>
        </p:nvSpPr>
        <p:spPr>
          <a:xfrm>
            <a:off x="0" y="828675"/>
            <a:ext cx="3276389" cy="0"/>
          </a:xfrm>
          <a:prstGeom prst="line">
            <a:avLst/>
          </a:prstGeom>
          <a:ln cap="flat" w="38100">
            <a:solidFill>
              <a:srgbClr val="19191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9" id="9"/>
          <p:cNvSpPr txBox="true"/>
          <p:nvPr/>
        </p:nvSpPr>
        <p:spPr>
          <a:xfrm rot="0">
            <a:off x="1070895" y="1843748"/>
            <a:ext cx="6531262" cy="1470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5599"/>
              </a:lnSpc>
              <a:spcBef>
                <a:spcPct val="0"/>
              </a:spcBef>
            </a:pPr>
            <a:r>
              <a:rPr lang="en-US" sz="3999" spc="-55">
                <a:solidFill>
                  <a:srgbClr val="191919"/>
                </a:solidFill>
                <a:latin typeface="윤고딕 Bold"/>
                <a:ea typeface="윤고딕 Bold"/>
                <a:cs typeface="윤고딕 Bold"/>
                <a:sym typeface="윤고딕 Bold"/>
              </a:rPr>
              <a:t>인공지능의 결정 과정에서의 편향 문제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070895" y="5183849"/>
            <a:ext cx="8073105" cy="860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191919"/>
                </a:solidFill>
                <a:latin typeface="윤고딕 Light"/>
                <a:ea typeface="윤고딕 Light"/>
                <a:cs typeface="윤고딕 Light"/>
                <a:sym typeface="윤고딕 Light"/>
              </a:rPr>
              <a:t>p2 인공지능 설계 자체가 특정 가정을 기반으로 설계 될 수 있다.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028700" y="6479249"/>
            <a:ext cx="8073105" cy="860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191919"/>
                </a:solidFill>
                <a:latin typeface="윤고딕 Light"/>
                <a:ea typeface="윤고딕 Light"/>
                <a:cs typeface="윤고딕 Light"/>
                <a:sym typeface="윤고딕 Light"/>
              </a:rPr>
              <a:t>p3 인공지능은 데이터를 분석할 때 사회적 맥락을 충분히 고려하지 못한다.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990600" y="7777824"/>
            <a:ext cx="8073105" cy="860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191919"/>
                </a:solidFill>
                <a:latin typeface="윤고딕 Light"/>
                <a:ea typeface="윤고딕 Light"/>
                <a:cs typeface="윤고딕 Light"/>
                <a:sym typeface="윤고딕 Light"/>
              </a:rPr>
              <a:t>c1 따라서 인공지능 시스템의  개발과 운영에 있어 공정성을 보이고 있지 않다.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290868" y="10008764"/>
            <a:ext cx="18869735" cy="120011"/>
            <a:chOff x="0" y="0"/>
            <a:chExt cx="4969807" cy="3160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969807" cy="31608"/>
            </a:xfrm>
            <a:custGeom>
              <a:avLst/>
              <a:gdLst/>
              <a:ahLst/>
              <a:cxnLst/>
              <a:rect r="r" b="b" t="t" l="l"/>
              <a:pathLst>
                <a:path h="31608" w="4969807">
                  <a:moveTo>
                    <a:pt x="0" y="0"/>
                  </a:moveTo>
                  <a:lnTo>
                    <a:pt x="4969807" y="0"/>
                  </a:lnTo>
                  <a:lnTo>
                    <a:pt x="4969807" y="31608"/>
                  </a:lnTo>
                  <a:lnTo>
                    <a:pt x="0" y="31608"/>
                  </a:lnTo>
                  <a:close/>
                </a:path>
              </a:pathLst>
            </a:custGeom>
            <a:solidFill>
              <a:srgbClr val="191919"/>
            </a:solidFill>
            <a:ln w="19050" cap="sq">
              <a:solidFill>
                <a:srgbClr val="191919"/>
              </a:solidFill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47625"/>
              <a:ext cx="4969807" cy="792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13378146" y="781050"/>
            <a:ext cx="3881154" cy="4483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639"/>
              </a:lnSpc>
              <a:spcBef>
                <a:spcPct val="0"/>
              </a:spcBef>
            </a:pPr>
            <a:r>
              <a:rPr lang="en-US" sz="2599">
                <a:solidFill>
                  <a:srgbClr val="191919"/>
                </a:solidFill>
                <a:latin typeface="윤고딕"/>
                <a:ea typeface="윤고딕"/>
                <a:cs typeface="윤고딕"/>
                <a:sym typeface="윤고딕"/>
              </a:rPr>
              <a:t>프로젝트 배경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070895" y="3456649"/>
            <a:ext cx="8073105" cy="12985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191919"/>
                </a:solidFill>
                <a:latin typeface="윤고딕 Light"/>
                <a:ea typeface="윤고딕 Light"/>
                <a:cs typeface="윤고딕 Light"/>
                <a:sym typeface="윤고딕 Light"/>
              </a:rPr>
              <a:t>p1 인공지능은 개인의 행동, 선호도, 위치 정보 등 방대한 양의 데이터를 수집하는데, 이 과정에서 사용자의 동의 없이 개인정보를 수집하거나 활용할 수 있는 위험이 있다.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028700" y="934598"/>
            <a:ext cx="2736853" cy="804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6589"/>
              </a:lnSpc>
              <a:spcBef>
                <a:spcPct val="0"/>
              </a:spcBef>
            </a:pPr>
            <a:r>
              <a:rPr lang="en-US" sz="4706" spc="-65">
                <a:solidFill>
                  <a:srgbClr val="191919"/>
                </a:solidFill>
                <a:latin typeface="윤고딕"/>
                <a:ea typeface="윤고딕"/>
                <a:cs typeface="윤고딕"/>
                <a:sym typeface="윤고딕"/>
              </a:rPr>
              <a:t>개별논증 2</a:t>
            </a:r>
          </a:p>
        </p:txBody>
      </p:sp>
      <p:sp>
        <p:nvSpPr>
          <p:cNvPr name="AutoShape 8" id="8"/>
          <p:cNvSpPr/>
          <p:nvPr/>
        </p:nvSpPr>
        <p:spPr>
          <a:xfrm>
            <a:off x="0" y="828675"/>
            <a:ext cx="3276389" cy="0"/>
          </a:xfrm>
          <a:prstGeom prst="line">
            <a:avLst/>
          </a:prstGeom>
          <a:ln cap="flat" w="38100">
            <a:solidFill>
              <a:srgbClr val="19191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9" id="9"/>
          <p:cNvSpPr txBox="true"/>
          <p:nvPr/>
        </p:nvSpPr>
        <p:spPr>
          <a:xfrm rot="0">
            <a:off x="1070895" y="1843748"/>
            <a:ext cx="6531262" cy="727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5599"/>
              </a:lnSpc>
              <a:spcBef>
                <a:spcPct val="0"/>
              </a:spcBef>
            </a:pPr>
            <a:r>
              <a:rPr lang="en-US" sz="3999" spc="-55">
                <a:solidFill>
                  <a:srgbClr val="191919"/>
                </a:solidFill>
                <a:latin typeface="윤고딕 Bold"/>
                <a:ea typeface="윤고딕 Bold"/>
                <a:cs typeface="윤고딕 Bold"/>
                <a:sym typeface="윤고딕 Bold"/>
              </a:rPr>
              <a:t>개인정보 보호 문제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070895" y="5183849"/>
            <a:ext cx="8073105" cy="860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191919"/>
                </a:solidFill>
                <a:latin typeface="윤고딕 Light"/>
                <a:ea typeface="윤고딕 Light"/>
                <a:cs typeface="윤고딕 Light"/>
                <a:sym typeface="윤고딕 Light"/>
              </a:rPr>
              <a:t>p2 개인 정보가 수집되고 활용되는 과정에서 사용자와 데이터 수집자 간의 정보 비대칭이 발생 한다.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028700" y="6479249"/>
            <a:ext cx="8073105" cy="860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191919"/>
                </a:solidFill>
                <a:latin typeface="윤고딕 Light"/>
                <a:ea typeface="윤고딕 Light"/>
                <a:cs typeface="윤고딕 Light"/>
                <a:sym typeface="윤고딕 Light"/>
              </a:rPr>
              <a:t>p3 데이터 수집 및 처리 과정에서 법적 규제를 준수하지 않거나 윤리적 기준을 무시할 경울 개인의 권리가 침해 될 수 있다.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990600" y="7777824"/>
            <a:ext cx="8073105" cy="860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191919"/>
                </a:solidFill>
                <a:latin typeface="윤고딕 Light"/>
                <a:ea typeface="윤고딕 Light"/>
                <a:cs typeface="윤고딕 Light"/>
                <a:sym typeface="윤고딕 Light"/>
              </a:rPr>
              <a:t>c1 따라서 인공지능 개발을 할때 확실한 개인정보를 보호를 할수가 없다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290868" y="10008764"/>
            <a:ext cx="18869735" cy="120011"/>
            <a:chOff x="0" y="0"/>
            <a:chExt cx="4969807" cy="3160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969807" cy="31608"/>
            </a:xfrm>
            <a:custGeom>
              <a:avLst/>
              <a:gdLst/>
              <a:ahLst/>
              <a:cxnLst/>
              <a:rect r="r" b="b" t="t" l="l"/>
              <a:pathLst>
                <a:path h="31608" w="4969807">
                  <a:moveTo>
                    <a:pt x="0" y="0"/>
                  </a:moveTo>
                  <a:lnTo>
                    <a:pt x="4969807" y="0"/>
                  </a:lnTo>
                  <a:lnTo>
                    <a:pt x="4969807" y="31608"/>
                  </a:lnTo>
                  <a:lnTo>
                    <a:pt x="0" y="31608"/>
                  </a:lnTo>
                  <a:close/>
                </a:path>
              </a:pathLst>
            </a:custGeom>
            <a:solidFill>
              <a:srgbClr val="191919"/>
            </a:solidFill>
            <a:ln w="19050" cap="sq">
              <a:solidFill>
                <a:srgbClr val="191919"/>
              </a:solidFill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47625"/>
              <a:ext cx="4969807" cy="792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13378146" y="781050"/>
            <a:ext cx="3881154" cy="4483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639"/>
              </a:lnSpc>
              <a:spcBef>
                <a:spcPct val="0"/>
              </a:spcBef>
            </a:pPr>
            <a:r>
              <a:rPr lang="en-US" sz="2599">
                <a:solidFill>
                  <a:srgbClr val="191919"/>
                </a:solidFill>
                <a:latin typeface="윤고딕"/>
                <a:ea typeface="윤고딕"/>
                <a:cs typeface="윤고딕"/>
                <a:sym typeface="윤고딕"/>
              </a:rPr>
              <a:t>프로젝트 배경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070895" y="3456649"/>
            <a:ext cx="8073105" cy="860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191919"/>
                </a:solidFill>
                <a:latin typeface="윤고딕 Light"/>
                <a:ea typeface="윤고딕 Light"/>
                <a:cs typeface="윤고딕 Light"/>
                <a:sym typeface="윤고딕 Light"/>
              </a:rPr>
              <a:t>p1 인공지능과 로봇 기술의 발전으로 많은 업무가 자동와 되고있다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028700" y="934598"/>
            <a:ext cx="2736853" cy="804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6589"/>
              </a:lnSpc>
              <a:spcBef>
                <a:spcPct val="0"/>
              </a:spcBef>
            </a:pPr>
            <a:r>
              <a:rPr lang="en-US" sz="4706" spc="-65">
                <a:solidFill>
                  <a:srgbClr val="191919"/>
                </a:solidFill>
                <a:latin typeface="윤고딕"/>
                <a:ea typeface="윤고딕"/>
                <a:cs typeface="윤고딕"/>
                <a:sym typeface="윤고딕"/>
              </a:rPr>
              <a:t>개별논증 3</a:t>
            </a:r>
          </a:p>
        </p:txBody>
      </p:sp>
      <p:sp>
        <p:nvSpPr>
          <p:cNvPr name="AutoShape 8" id="8"/>
          <p:cNvSpPr/>
          <p:nvPr/>
        </p:nvSpPr>
        <p:spPr>
          <a:xfrm>
            <a:off x="0" y="828675"/>
            <a:ext cx="3276389" cy="0"/>
          </a:xfrm>
          <a:prstGeom prst="line">
            <a:avLst/>
          </a:prstGeom>
          <a:ln cap="flat" w="38100">
            <a:solidFill>
              <a:srgbClr val="19191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9" id="9"/>
          <p:cNvSpPr txBox="true"/>
          <p:nvPr/>
        </p:nvSpPr>
        <p:spPr>
          <a:xfrm rot="0">
            <a:off x="1070895" y="1843748"/>
            <a:ext cx="6531262" cy="727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5599"/>
              </a:lnSpc>
              <a:spcBef>
                <a:spcPct val="0"/>
              </a:spcBef>
            </a:pPr>
            <a:r>
              <a:rPr lang="en-US" sz="3999" spc="-55">
                <a:solidFill>
                  <a:srgbClr val="191919"/>
                </a:solidFill>
                <a:latin typeface="윤고딕 Bold"/>
                <a:ea typeface="윤고딕 Bold"/>
                <a:cs typeface="윤고딕 Bold"/>
                <a:sym typeface="윤고딕 Bold"/>
              </a:rPr>
              <a:t>일자리 대체 문제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070895" y="4802849"/>
            <a:ext cx="8073105" cy="12985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191919"/>
                </a:solidFill>
                <a:latin typeface="윤고딕 Light"/>
                <a:ea typeface="윤고딕 Light"/>
                <a:cs typeface="윤고딕 Light"/>
                <a:sym typeface="윤고딕 Light"/>
              </a:rPr>
              <a:t>p2 인공지능 기술이 급속도로 발전함에 따라 기존의 직업 구조가 빠르게 변화하고 있다 이로 인해 많은 직종이 사라지거나 변형되고 있으며 이는 노동 시장의 불안정을 초래할 수 있다.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028700" y="6479249"/>
            <a:ext cx="8073105" cy="860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191919"/>
                </a:solidFill>
                <a:latin typeface="윤고딕 Light"/>
                <a:ea typeface="윤고딕 Light"/>
                <a:cs typeface="윤고딕 Light"/>
                <a:sym typeface="윤고딕 Light"/>
              </a:rPr>
              <a:t>p3 일자리가 대체됨에 따라 실업률이 증가할 경우, 경제적 불균형이 심화 될 수 있다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990600" y="7777824"/>
            <a:ext cx="8073105" cy="860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191919"/>
                </a:solidFill>
                <a:latin typeface="윤고딕 Light"/>
                <a:ea typeface="윤고딕 Light"/>
                <a:cs typeface="윤고딕 Light"/>
                <a:sym typeface="윤고딕 Light"/>
              </a:rPr>
              <a:t>c1 따라서 인공지능의 발전에 따라 일자리 문제가 증가하고 있다.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290868" y="10008764"/>
            <a:ext cx="18869735" cy="120011"/>
            <a:chOff x="0" y="0"/>
            <a:chExt cx="4969807" cy="3160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969807" cy="31608"/>
            </a:xfrm>
            <a:custGeom>
              <a:avLst/>
              <a:gdLst/>
              <a:ahLst/>
              <a:cxnLst/>
              <a:rect r="r" b="b" t="t" l="l"/>
              <a:pathLst>
                <a:path h="31608" w="4969807">
                  <a:moveTo>
                    <a:pt x="0" y="0"/>
                  </a:moveTo>
                  <a:lnTo>
                    <a:pt x="4969807" y="0"/>
                  </a:lnTo>
                  <a:lnTo>
                    <a:pt x="4969807" y="31608"/>
                  </a:lnTo>
                  <a:lnTo>
                    <a:pt x="0" y="31608"/>
                  </a:lnTo>
                  <a:close/>
                </a:path>
              </a:pathLst>
            </a:custGeom>
            <a:solidFill>
              <a:srgbClr val="191919"/>
            </a:solidFill>
            <a:ln w="19050" cap="sq">
              <a:solidFill>
                <a:srgbClr val="191919"/>
              </a:solidFill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47625"/>
              <a:ext cx="4969807" cy="792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13378146" y="781050"/>
            <a:ext cx="3881154" cy="4483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639"/>
              </a:lnSpc>
              <a:spcBef>
                <a:spcPct val="0"/>
              </a:spcBef>
            </a:pPr>
            <a:r>
              <a:rPr lang="en-US" sz="2599">
                <a:solidFill>
                  <a:srgbClr val="191919"/>
                </a:solidFill>
                <a:latin typeface="윤고딕"/>
                <a:ea typeface="윤고딕"/>
                <a:cs typeface="윤고딕"/>
                <a:sym typeface="윤고딕"/>
              </a:rPr>
              <a:t>프로젝트 배경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070895" y="3456649"/>
            <a:ext cx="8073105" cy="860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191919"/>
                </a:solidFill>
                <a:latin typeface="윤고딕 Light"/>
                <a:ea typeface="윤고딕 Light"/>
                <a:cs typeface="윤고딕 Light"/>
                <a:sym typeface="윤고딕 Light"/>
              </a:rPr>
              <a:t>p1 인공지능과 로봇 기술의 발전으로 많은 업무가 자동와 되고있다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028700" y="934598"/>
            <a:ext cx="2736853" cy="804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6589"/>
              </a:lnSpc>
              <a:spcBef>
                <a:spcPct val="0"/>
              </a:spcBef>
            </a:pPr>
            <a:r>
              <a:rPr lang="en-US" sz="4706" spc="-65">
                <a:solidFill>
                  <a:srgbClr val="191919"/>
                </a:solidFill>
                <a:latin typeface="윤고딕"/>
                <a:ea typeface="윤고딕"/>
                <a:cs typeface="윤고딕"/>
                <a:sym typeface="윤고딕"/>
              </a:rPr>
              <a:t>개별논증 3</a:t>
            </a:r>
          </a:p>
        </p:txBody>
      </p:sp>
      <p:sp>
        <p:nvSpPr>
          <p:cNvPr name="AutoShape 8" id="8"/>
          <p:cNvSpPr/>
          <p:nvPr/>
        </p:nvSpPr>
        <p:spPr>
          <a:xfrm>
            <a:off x="0" y="828675"/>
            <a:ext cx="3276389" cy="0"/>
          </a:xfrm>
          <a:prstGeom prst="line">
            <a:avLst/>
          </a:prstGeom>
          <a:ln cap="flat" w="38100">
            <a:solidFill>
              <a:srgbClr val="19191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9" id="9"/>
          <p:cNvSpPr txBox="true"/>
          <p:nvPr/>
        </p:nvSpPr>
        <p:spPr>
          <a:xfrm rot="0">
            <a:off x="1070895" y="1843748"/>
            <a:ext cx="6531262" cy="727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5599"/>
              </a:lnSpc>
              <a:spcBef>
                <a:spcPct val="0"/>
              </a:spcBef>
            </a:pPr>
            <a:r>
              <a:rPr lang="en-US" sz="3999" spc="-55">
                <a:solidFill>
                  <a:srgbClr val="191919"/>
                </a:solidFill>
                <a:latin typeface="윤고딕 Bold"/>
                <a:ea typeface="윤고딕 Bold"/>
                <a:cs typeface="윤고딕 Bold"/>
                <a:sym typeface="윤고딕 Bold"/>
              </a:rPr>
              <a:t>일자리 대체 문제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070895" y="4802849"/>
            <a:ext cx="8073105" cy="12985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191919"/>
                </a:solidFill>
                <a:latin typeface="윤고딕 Light"/>
                <a:ea typeface="윤고딕 Light"/>
                <a:cs typeface="윤고딕 Light"/>
                <a:sym typeface="윤고딕 Light"/>
              </a:rPr>
              <a:t>p2 인공지능 기술이 급속도로 발전함에 따라 기존의 직업 구조가 빠르게 변화하고 있다 이로 인해 많은 직종이 사라지거나 변형되고 있으며 이는 노동 시장의 불안정을 초래할 수 있다.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028700" y="6479249"/>
            <a:ext cx="8073105" cy="860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191919"/>
                </a:solidFill>
                <a:latin typeface="윤고딕 Light"/>
                <a:ea typeface="윤고딕 Light"/>
                <a:cs typeface="윤고딕 Light"/>
                <a:sym typeface="윤고딕 Light"/>
              </a:rPr>
              <a:t>p3 일자리가 대체됨에 따라 실업률이 증가할 경우, 경제적 불균형이 심화 될 수 있다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990600" y="7777824"/>
            <a:ext cx="8073105" cy="860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191919"/>
                </a:solidFill>
                <a:latin typeface="윤고딕 Light"/>
                <a:ea typeface="윤고딕 Light"/>
                <a:cs typeface="윤고딕 Light"/>
                <a:sym typeface="윤고딕 Light"/>
              </a:rPr>
              <a:t>c1 따라서 인공지능의 발전에 따라 일자리 문제가 증가하고 있다.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290868" y="10008764"/>
            <a:ext cx="18869735" cy="120011"/>
            <a:chOff x="0" y="0"/>
            <a:chExt cx="4969807" cy="3160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969807" cy="31608"/>
            </a:xfrm>
            <a:custGeom>
              <a:avLst/>
              <a:gdLst/>
              <a:ahLst/>
              <a:cxnLst/>
              <a:rect r="r" b="b" t="t" l="l"/>
              <a:pathLst>
                <a:path h="31608" w="4969807">
                  <a:moveTo>
                    <a:pt x="0" y="0"/>
                  </a:moveTo>
                  <a:lnTo>
                    <a:pt x="4969807" y="0"/>
                  </a:lnTo>
                  <a:lnTo>
                    <a:pt x="4969807" y="31608"/>
                  </a:lnTo>
                  <a:lnTo>
                    <a:pt x="0" y="31608"/>
                  </a:lnTo>
                  <a:close/>
                </a:path>
              </a:pathLst>
            </a:custGeom>
            <a:solidFill>
              <a:srgbClr val="191919"/>
            </a:solidFill>
            <a:ln w="19050" cap="sq">
              <a:solidFill>
                <a:srgbClr val="191919"/>
              </a:solidFill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47625"/>
              <a:ext cx="4969807" cy="792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AutoShape 5" id="5"/>
          <p:cNvSpPr/>
          <p:nvPr/>
        </p:nvSpPr>
        <p:spPr>
          <a:xfrm>
            <a:off x="0" y="828675"/>
            <a:ext cx="3276389" cy="0"/>
          </a:xfrm>
          <a:prstGeom prst="line">
            <a:avLst/>
          </a:prstGeom>
          <a:ln cap="flat" w="38100">
            <a:solidFill>
              <a:srgbClr val="19191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6" id="6"/>
          <p:cNvSpPr txBox="true"/>
          <p:nvPr/>
        </p:nvSpPr>
        <p:spPr>
          <a:xfrm rot="0">
            <a:off x="13378146" y="781050"/>
            <a:ext cx="3881154" cy="4483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639"/>
              </a:lnSpc>
              <a:spcBef>
                <a:spcPct val="0"/>
              </a:spcBef>
            </a:pPr>
            <a:r>
              <a:rPr lang="en-US" sz="2599">
                <a:solidFill>
                  <a:srgbClr val="191919"/>
                </a:solidFill>
                <a:latin typeface="윤고딕"/>
                <a:ea typeface="윤고딕"/>
                <a:cs typeface="윤고딕"/>
                <a:sym typeface="윤고딕"/>
              </a:rPr>
              <a:t>프로젝트 개요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469297" y="2691473"/>
            <a:ext cx="6465632" cy="29222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79"/>
              </a:lnSpc>
              <a:spcBef>
                <a:spcPct val="0"/>
              </a:spcBef>
            </a:pPr>
            <a:r>
              <a:rPr lang="en-US" sz="2699">
                <a:solidFill>
                  <a:srgbClr val="191919"/>
                </a:solidFill>
                <a:latin typeface="윤고딕 Bold"/>
                <a:ea typeface="윤고딕 Bold"/>
                <a:cs typeface="윤고딕 Bold"/>
                <a:sym typeface="윤고딕 Bold"/>
              </a:rPr>
              <a:t>객관적인 데이터 처리: </a:t>
            </a:r>
            <a:r>
              <a:rPr lang="en-US" sz="2699">
                <a:solidFill>
                  <a:srgbClr val="191919"/>
                </a:solidFill>
                <a:latin typeface="윤고딕 Light"/>
                <a:ea typeface="윤고딕 Light"/>
                <a:cs typeface="윤고딕 Light"/>
                <a:sym typeface="윤고딕 Light"/>
              </a:rPr>
              <a:t>인공지능이 인간보다 더 객관적으로 데이터를 처리할 수 있다는 점입니다. 사람은 주관적인 판단이나 검정에 영향을 받지만 인공지능은 알고리즘에 따라 데이터를 분석하므로 보다 일관된 결과를 도출이 가능하다.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469297" y="5873220"/>
            <a:ext cx="6219970" cy="23888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79"/>
              </a:lnSpc>
              <a:spcBef>
                <a:spcPct val="0"/>
              </a:spcBef>
            </a:pPr>
            <a:r>
              <a:rPr lang="en-US" sz="2699">
                <a:solidFill>
                  <a:srgbClr val="191919"/>
                </a:solidFill>
                <a:latin typeface="윤고딕 Bold"/>
                <a:ea typeface="윤고딕 Bold"/>
                <a:cs typeface="윤고딕 Bold"/>
                <a:sym typeface="윤고딕 Bold"/>
              </a:rPr>
              <a:t>편향 수정 가능성: </a:t>
            </a:r>
            <a:r>
              <a:rPr lang="en-US" sz="2699">
                <a:solidFill>
                  <a:srgbClr val="191919"/>
                </a:solidFill>
                <a:latin typeface="윤고딕"/>
                <a:ea typeface="윤고딕"/>
                <a:cs typeface="윤고딕"/>
                <a:sym typeface="윤고딕"/>
              </a:rPr>
              <a:t>인공지능의 알고리즘과 데이터는 지속적으로 개선되고 업데이트될 수 있다 따라서 초기의 편향된 데이터로 인해 발생한 문제를 수정할 수 있는 기회가 있다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123950" y="934598"/>
            <a:ext cx="2186274" cy="16330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6589"/>
              </a:lnSpc>
              <a:spcBef>
                <a:spcPct val="0"/>
              </a:spcBef>
            </a:pPr>
            <a:r>
              <a:rPr lang="en-US" sz="4706" spc="-65">
                <a:solidFill>
                  <a:srgbClr val="191919"/>
                </a:solidFill>
                <a:latin typeface="윤고딕"/>
                <a:ea typeface="윤고딕"/>
                <a:cs typeface="윤고딕"/>
                <a:sym typeface="윤고딕"/>
              </a:rPr>
              <a:t>가능한 반박1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2503745" y="1134110"/>
            <a:ext cx="2186274" cy="804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6589"/>
              </a:lnSpc>
              <a:spcBef>
                <a:spcPct val="0"/>
              </a:spcBef>
            </a:pPr>
            <a:r>
              <a:rPr lang="en-US" sz="4706" spc="-65">
                <a:solidFill>
                  <a:srgbClr val="191919"/>
                </a:solidFill>
                <a:latin typeface="윤고딕"/>
                <a:ea typeface="윤고딕"/>
                <a:cs typeface="윤고딕"/>
                <a:sym typeface="윤고딕"/>
              </a:rPr>
              <a:t>재반론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0817764" y="2759299"/>
            <a:ext cx="6465632" cy="23888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79"/>
              </a:lnSpc>
              <a:spcBef>
                <a:spcPct val="0"/>
              </a:spcBef>
            </a:pPr>
            <a:r>
              <a:rPr lang="en-US" sz="2699">
                <a:solidFill>
                  <a:srgbClr val="191919"/>
                </a:solidFill>
                <a:latin typeface="윤고딕 Bold"/>
                <a:ea typeface="윤고딕 Bold"/>
                <a:cs typeface="윤고딕 Bold"/>
                <a:sym typeface="윤고딕 Bold"/>
              </a:rPr>
              <a:t>객관성의 한계:</a:t>
            </a:r>
            <a:r>
              <a:rPr lang="en-US" sz="2699">
                <a:solidFill>
                  <a:srgbClr val="191919"/>
                </a:solidFill>
                <a:latin typeface="윤고딕"/>
                <a:ea typeface="윤고딕"/>
                <a:cs typeface="윤고딕"/>
                <a:sym typeface="윤고딕"/>
              </a:rPr>
              <a:t>인공지능이 데이터를 객관적으로 처리한다고 해도, 알고리즘과 데이터는 결국 사람에 의해 설계되고 수집된다 따라서 인간의 주관적인 판단이나 사회적 편향이 여전히 반영될 수 있다.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0817764" y="5769199"/>
            <a:ext cx="6465632" cy="23888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79"/>
              </a:lnSpc>
              <a:spcBef>
                <a:spcPct val="0"/>
              </a:spcBef>
            </a:pPr>
            <a:r>
              <a:rPr lang="en-US" sz="2699">
                <a:solidFill>
                  <a:srgbClr val="191919"/>
                </a:solidFill>
                <a:latin typeface="윤고딕 Bold"/>
                <a:ea typeface="윤고딕 Bold"/>
                <a:cs typeface="윤고딕 Bold"/>
                <a:sym typeface="윤고딕 Bold"/>
              </a:rPr>
              <a:t>수정의 어려움:</a:t>
            </a:r>
            <a:r>
              <a:rPr lang="en-US" sz="2699">
                <a:solidFill>
                  <a:srgbClr val="191919"/>
                </a:solidFill>
                <a:latin typeface="윤고딕"/>
                <a:ea typeface="윤고딕"/>
                <a:cs typeface="윤고딕"/>
                <a:sym typeface="윤고딕"/>
              </a:rPr>
              <a:t>편향된 데이터나 알고리즘을 수정하는 것은 쉽지 않다. 데이터의 편향성을 인식하고 이를 수정하기 위해서는 시간과 자원이 필요하고 이 과정에서 새로운 평향이 발생할 수도 있다.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290868" y="10008764"/>
            <a:ext cx="18869735" cy="120011"/>
            <a:chOff x="0" y="0"/>
            <a:chExt cx="4969807" cy="3160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969807" cy="31608"/>
            </a:xfrm>
            <a:custGeom>
              <a:avLst/>
              <a:gdLst/>
              <a:ahLst/>
              <a:cxnLst/>
              <a:rect r="r" b="b" t="t" l="l"/>
              <a:pathLst>
                <a:path h="31608" w="4969807">
                  <a:moveTo>
                    <a:pt x="0" y="0"/>
                  </a:moveTo>
                  <a:lnTo>
                    <a:pt x="4969807" y="0"/>
                  </a:lnTo>
                  <a:lnTo>
                    <a:pt x="4969807" y="31608"/>
                  </a:lnTo>
                  <a:lnTo>
                    <a:pt x="0" y="31608"/>
                  </a:lnTo>
                  <a:close/>
                </a:path>
              </a:pathLst>
            </a:custGeom>
            <a:solidFill>
              <a:srgbClr val="191919"/>
            </a:solidFill>
            <a:ln w="19050" cap="sq">
              <a:solidFill>
                <a:srgbClr val="191919"/>
              </a:solidFill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47625"/>
              <a:ext cx="4969807" cy="792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AutoShape 5" id="5"/>
          <p:cNvSpPr/>
          <p:nvPr/>
        </p:nvSpPr>
        <p:spPr>
          <a:xfrm>
            <a:off x="0" y="828675"/>
            <a:ext cx="3276389" cy="0"/>
          </a:xfrm>
          <a:prstGeom prst="line">
            <a:avLst/>
          </a:prstGeom>
          <a:ln cap="flat" w="38100">
            <a:solidFill>
              <a:srgbClr val="19191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6" id="6"/>
          <p:cNvSpPr txBox="true"/>
          <p:nvPr/>
        </p:nvSpPr>
        <p:spPr>
          <a:xfrm rot="0">
            <a:off x="13378146" y="781050"/>
            <a:ext cx="3881154" cy="4483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639"/>
              </a:lnSpc>
              <a:spcBef>
                <a:spcPct val="0"/>
              </a:spcBef>
            </a:pPr>
            <a:r>
              <a:rPr lang="en-US" sz="2599">
                <a:solidFill>
                  <a:srgbClr val="191919"/>
                </a:solidFill>
                <a:latin typeface="윤고딕"/>
                <a:ea typeface="윤고딕"/>
                <a:cs typeface="윤고딕"/>
                <a:sym typeface="윤고딕"/>
              </a:rPr>
              <a:t>프로젝트 개요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469297" y="2691473"/>
            <a:ext cx="6465632" cy="19126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79"/>
              </a:lnSpc>
              <a:spcBef>
                <a:spcPct val="0"/>
              </a:spcBef>
            </a:pPr>
            <a:r>
              <a:rPr lang="en-US" sz="2699">
                <a:solidFill>
                  <a:srgbClr val="191919"/>
                </a:solidFill>
                <a:latin typeface="윤고딕 Bold"/>
                <a:ea typeface="윤고딕 Bold"/>
                <a:cs typeface="윤고딕 Bold"/>
                <a:sym typeface="윤고딕 Bold"/>
              </a:rPr>
              <a:t>사용자 동의 및 투명성: </a:t>
            </a:r>
            <a:r>
              <a:rPr lang="en-US" sz="2699">
                <a:solidFill>
                  <a:srgbClr val="191919"/>
                </a:solidFill>
                <a:latin typeface="윤고딕"/>
                <a:ea typeface="윤고딕"/>
                <a:cs typeface="윤고딕"/>
                <a:sym typeface="윤고딕"/>
              </a:rPr>
              <a:t>많은 기업들이 개인정보 보호를 위해 사용자에게 명확한 동의를 요구하고 있으며, 이를 통해 데이터의 수집 및 사용 방식에 대한 투명성을 높이고 있다.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469297" y="5873220"/>
            <a:ext cx="6219970" cy="19126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79"/>
              </a:lnSpc>
              <a:spcBef>
                <a:spcPct val="0"/>
              </a:spcBef>
            </a:pPr>
            <a:r>
              <a:rPr lang="en-US" sz="2699">
                <a:solidFill>
                  <a:srgbClr val="191919"/>
                </a:solidFill>
                <a:latin typeface="윤고딕 Bold"/>
                <a:ea typeface="윤고딕 Bold"/>
                <a:cs typeface="윤고딕 Bold"/>
                <a:sym typeface="윤고딕 Bold"/>
              </a:rPr>
              <a:t>법적 규제의 강화: </a:t>
            </a:r>
            <a:r>
              <a:rPr lang="en-US" sz="2699">
                <a:solidFill>
                  <a:srgbClr val="191919"/>
                </a:solidFill>
                <a:latin typeface="윤고딕"/>
                <a:ea typeface="윤고딕"/>
                <a:cs typeface="윤고딕"/>
                <a:sym typeface="윤고딕"/>
              </a:rPr>
              <a:t>GDPR(일반 데이터 보호 규정)과 같은 법적 규제가 강화됨에 따라 데이터 보호와 개인의 권리가 더욱 철저하게 보호되고 있다.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123950" y="934598"/>
            <a:ext cx="2186274" cy="16330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6589"/>
              </a:lnSpc>
              <a:spcBef>
                <a:spcPct val="0"/>
              </a:spcBef>
            </a:pPr>
            <a:r>
              <a:rPr lang="en-US" sz="4706" spc="-65">
                <a:solidFill>
                  <a:srgbClr val="191919"/>
                </a:solidFill>
                <a:latin typeface="윤고딕"/>
                <a:ea typeface="윤고딕"/>
                <a:cs typeface="윤고딕"/>
                <a:sym typeface="윤고딕"/>
              </a:rPr>
              <a:t>가능한 반박2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2503745" y="1134110"/>
            <a:ext cx="2186274" cy="804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6589"/>
              </a:lnSpc>
              <a:spcBef>
                <a:spcPct val="0"/>
              </a:spcBef>
            </a:pPr>
            <a:r>
              <a:rPr lang="en-US" sz="4706" spc="-65">
                <a:solidFill>
                  <a:srgbClr val="191919"/>
                </a:solidFill>
                <a:latin typeface="윤고딕"/>
                <a:ea typeface="윤고딕"/>
                <a:cs typeface="윤고딕"/>
                <a:sym typeface="윤고딕"/>
              </a:rPr>
              <a:t>재반론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0817764" y="2759299"/>
            <a:ext cx="6465632" cy="1436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79"/>
              </a:lnSpc>
              <a:spcBef>
                <a:spcPct val="0"/>
              </a:spcBef>
            </a:pPr>
            <a:r>
              <a:rPr lang="en-US" sz="2699">
                <a:solidFill>
                  <a:srgbClr val="191919"/>
                </a:solidFill>
                <a:latin typeface="윤고딕 Bold"/>
                <a:ea typeface="윤고딕 Bold"/>
                <a:cs typeface="윤고딕 Bold"/>
                <a:sym typeface="윤고딕 Bold"/>
              </a:rPr>
              <a:t>사용자 동의의 실효성:</a:t>
            </a:r>
            <a:r>
              <a:rPr lang="en-US" sz="2699">
                <a:solidFill>
                  <a:srgbClr val="191919"/>
                </a:solidFill>
                <a:latin typeface="윤고딕"/>
                <a:ea typeface="윤고딕"/>
                <a:cs typeface="윤고딕"/>
                <a:sym typeface="윤고딕"/>
              </a:rPr>
              <a:t>사용자 동의가 이루어 지더라도, 많은 경우 사용자는 데이터 수집의 복잡한 조건을 충분히 이해하지 못한다.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0817764" y="5769199"/>
            <a:ext cx="6465632" cy="1436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79"/>
              </a:lnSpc>
              <a:spcBef>
                <a:spcPct val="0"/>
              </a:spcBef>
            </a:pPr>
            <a:r>
              <a:rPr lang="en-US" sz="2699">
                <a:solidFill>
                  <a:srgbClr val="191919"/>
                </a:solidFill>
                <a:latin typeface="윤고딕 Bold"/>
                <a:ea typeface="윤고딕 Bold"/>
                <a:cs typeface="윤고딕 Bold"/>
                <a:sym typeface="윤고딕 Bold"/>
              </a:rPr>
              <a:t>법적 규제의 한계:</a:t>
            </a:r>
            <a:r>
              <a:rPr lang="en-US" sz="2699">
                <a:solidFill>
                  <a:srgbClr val="191919"/>
                </a:solidFill>
                <a:latin typeface="윤고딕"/>
                <a:ea typeface="윤고딕"/>
                <a:cs typeface="윤고딕"/>
                <a:sym typeface="윤고딕"/>
              </a:rPr>
              <a:t>법적 규제가 강화되고 있지만, 여전히 많은 기업들이 규제를 회피하거나 미흡하게 이행하는 경우가 있다.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290868" y="10008764"/>
            <a:ext cx="18869735" cy="120011"/>
            <a:chOff x="0" y="0"/>
            <a:chExt cx="4969807" cy="3160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969807" cy="31608"/>
            </a:xfrm>
            <a:custGeom>
              <a:avLst/>
              <a:gdLst/>
              <a:ahLst/>
              <a:cxnLst/>
              <a:rect r="r" b="b" t="t" l="l"/>
              <a:pathLst>
                <a:path h="31608" w="4969807">
                  <a:moveTo>
                    <a:pt x="0" y="0"/>
                  </a:moveTo>
                  <a:lnTo>
                    <a:pt x="4969807" y="0"/>
                  </a:lnTo>
                  <a:lnTo>
                    <a:pt x="4969807" y="31608"/>
                  </a:lnTo>
                  <a:lnTo>
                    <a:pt x="0" y="31608"/>
                  </a:lnTo>
                  <a:close/>
                </a:path>
              </a:pathLst>
            </a:custGeom>
            <a:solidFill>
              <a:srgbClr val="191919"/>
            </a:solidFill>
            <a:ln w="19050" cap="sq">
              <a:solidFill>
                <a:srgbClr val="191919"/>
              </a:solidFill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47625"/>
              <a:ext cx="4969807" cy="792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AutoShape 5" id="5"/>
          <p:cNvSpPr/>
          <p:nvPr/>
        </p:nvSpPr>
        <p:spPr>
          <a:xfrm>
            <a:off x="0" y="828675"/>
            <a:ext cx="3276389" cy="0"/>
          </a:xfrm>
          <a:prstGeom prst="line">
            <a:avLst/>
          </a:prstGeom>
          <a:ln cap="flat" w="38100">
            <a:solidFill>
              <a:srgbClr val="19191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6" id="6"/>
          <p:cNvSpPr txBox="true"/>
          <p:nvPr/>
        </p:nvSpPr>
        <p:spPr>
          <a:xfrm rot="0">
            <a:off x="13378146" y="781050"/>
            <a:ext cx="3881154" cy="4483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639"/>
              </a:lnSpc>
              <a:spcBef>
                <a:spcPct val="0"/>
              </a:spcBef>
            </a:pPr>
            <a:r>
              <a:rPr lang="en-US" sz="2599">
                <a:solidFill>
                  <a:srgbClr val="191919"/>
                </a:solidFill>
                <a:latin typeface="윤고딕"/>
                <a:ea typeface="윤고딕"/>
                <a:cs typeface="윤고딕"/>
                <a:sym typeface="윤고딕"/>
              </a:rPr>
              <a:t>프로젝트 개요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469297" y="2691473"/>
            <a:ext cx="6465632" cy="19126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79"/>
              </a:lnSpc>
              <a:spcBef>
                <a:spcPct val="0"/>
              </a:spcBef>
            </a:pPr>
            <a:r>
              <a:rPr lang="en-US" sz="2699">
                <a:solidFill>
                  <a:srgbClr val="191919"/>
                </a:solidFill>
                <a:latin typeface="윤고딕 Bold"/>
                <a:ea typeface="윤고딕 Bold"/>
                <a:cs typeface="윤고딕 Bold"/>
                <a:sym typeface="윤고딕 Bold"/>
              </a:rPr>
              <a:t>기술 적응력: </a:t>
            </a:r>
            <a:r>
              <a:rPr lang="en-US" sz="2699">
                <a:solidFill>
                  <a:srgbClr val="191919"/>
                </a:solidFill>
                <a:latin typeface="윤고딕"/>
                <a:ea typeface="윤고딕"/>
                <a:cs typeface="윤고딕"/>
                <a:sym typeface="윤고딕"/>
              </a:rPr>
              <a:t>교육 및 훈련 프로그램을 통해 노동자들이 새로운 기술을 습득하고 변화하는 직업 시장에 대응할 수 있도록 지원하는 것이 중요하다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469297" y="5873220"/>
            <a:ext cx="6219970" cy="1436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79"/>
              </a:lnSpc>
              <a:spcBef>
                <a:spcPct val="0"/>
              </a:spcBef>
            </a:pPr>
            <a:r>
              <a:rPr lang="en-US" sz="2699">
                <a:solidFill>
                  <a:srgbClr val="191919"/>
                </a:solidFill>
                <a:latin typeface="윤고딕 Bold"/>
                <a:ea typeface="윤고딕 Bold"/>
                <a:cs typeface="윤고딕 Bold"/>
                <a:sym typeface="윤고딕 Bold"/>
              </a:rPr>
              <a:t>경제 성장: </a:t>
            </a:r>
            <a:r>
              <a:rPr lang="en-US" sz="2699">
                <a:solidFill>
                  <a:srgbClr val="191919"/>
                </a:solidFill>
                <a:latin typeface="윤고딕"/>
                <a:ea typeface="윤고딕"/>
                <a:cs typeface="윤고딕"/>
                <a:sym typeface="윤고딕"/>
              </a:rPr>
              <a:t>인공지능과 자동화는 생산성을 높이고 효율성을 개선하여 경제 성장을 촉진할 수 있다.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123950" y="934598"/>
            <a:ext cx="2186274" cy="16330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6589"/>
              </a:lnSpc>
              <a:spcBef>
                <a:spcPct val="0"/>
              </a:spcBef>
            </a:pPr>
            <a:r>
              <a:rPr lang="en-US" sz="4706" spc="-65">
                <a:solidFill>
                  <a:srgbClr val="191919"/>
                </a:solidFill>
                <a:latin typeface="윤고딕"/>
                <a:ea typeface="윤고딕"/>
                <a:cs typeface="윤고딕"/>
                <a:sym typeface="윤고딕"/>
              </a:rPr>
              <a:t>가능한 반박3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2503745" y="1134110"/>
            <a:ext cx="2186274" cy="804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6589"/>
              </a:lnSpc>
              <a:spcBef>
                <a:spcPct val="0"/>
              </a:spcBef>
            </a:pPr>
            <a:r>
              <a:rPr lang="en-US" sz="4706" spc="-65">
                <a:solidFill>
                  <a:srgbClr val="191919"/>
                </a:solidFill>
                <a:latin typeface="윤고딕"/>
                <a:ea typeface="윤고딕"/>
                <a:cs typeface="윤고딕"/>
                <a:sym typeface="윤고딕"/>
              </a:rPr>
              <a:t>재반론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0817764" y="2759299"/>
            <a:ext cx="6465632" cy="23888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79"/>
              </a:lnSpc>
              <a:spcBef>
                <a:spcPct val="0"/>
              </a:spcBef>
            </a:pPr>
            <a:r>
              <a:rPr lang="en-US" sz="2699">
                <a:solidFill>
                  <a:srgbClr val="191919"/>
                </a:solidFill>
                <a:latin typeface="윤고딕 Bold"/>
                <a:ea typeface="윤고딕 Bold"/>
                <a:cs typeface="윤고딕 Bold"/>
                <a:sym typeface="윤고딕 Bold"/>
              </a:rPr>
              <a:t>재교육의 한계:</a:t>
            </a:r>
            <a:r>
              <a:rPr lang="en-US" sz="2699">
                <a:solidFill>
                  <a:srgbClr val="191919"/>
                </a:solidFill>
                <a:latin typeface="윤고딕"/>
                <a:ea typeface="윤고딕"/>
                <a:cs typeface="윤고딕"/>
                <a:sym typeface="윤고딕"/>
              </a:rPr>
              <a:t>모든 노동자가 이러한 교육을 들을 수 있는것은 아니다 시간,비용,접근성 등의 문제로 인해 많은 사람들이 재교육 기회를 갖지 못할 수 있으며, 이는 사회적 불평등을 심화시킬 수 있습니다.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0817764" y="5769199"/>
            <a:ext cx="6465632" cy="1436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79"/>
              </a:lnSpc>
              <a:spcBef>
                <a:spcPct val="0"/>
              </a:spcBef>
            </a:pPr>
            <a:r>
              <a:rPr lang="en-US" sz="2699">
                <a:solidFill>
                  <a:srgbClr val="191919"/>
                </a:solidFill>
                <a:latin typeface="윤고딕 Bold"/>
                <a:ea typeface="윤고딕 Bold"/>
                <a:cs typeface="윤고딕 Bold"/>
                <a:sym typeface="윤고딕 Bold"/>
              </a:rPr>
              <a:t>경제 성장의 불균형:</a:t>
            </a:r>
            <a:r>
              <a:rPr lang="en-US" sz="2699">
                <a:solidFill>
                  <a:srgbClr val="191919"/>
                </a:solidFill>
                <a:latin typeface="윤고딕"/>
                <a:ea typeface="윤고딕"/>
                <a:cs typeface="윤고딕"/>
                <a:sym typeface="윤고딕"/>
              </a:rPr>
              <a:t>인공지능과 자동화가 생산성을 높이더라도, 그 혜택이 모든 계층에게 고르게 분배 되지 않을 수 있다.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2213649" y="1965021"/>
            <a:ext cx="4418086" cy="6356958"/>
          </a:xfrm>
          <a:custGeom>
            <a:avLst/>
            <a:gdLst/>
            <a:ahLst/>
            <a:cxnLst/>
            <a:rect r="r" b="b" t="t" l="l"/>
            <a:pathLst>
              <a:path h="6356958" w="4418086">
                <a:moveTo>
                  <a:pt x="0" y="0"/>
                </a:moveTo>
                <a:lnTo>
                  <a:pt x="4418086" y="0"/>
                </a:lnTo>
                <a:lnTo>
                  <a:pt x="4418086" y="6356958"/>
                </a:lnTo>
                <a:lnTo>
                  <a:pt x="0" y="635695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889176" y="1965021"/>
            <a:ext cx="4267108" cy="6356958"/>
          </a:xfrm>
          <a:custGeom>
            <a:avLst/>
            <a:gdLst/>
            <a:ahLst/>
            <a:cxnLst/>
            <a:rect r="r" b="b" t="t" l="l"/>
            <a:pathLst>
              <a:path h="6356958" w="4267108">
                <a:moveTo>
                  <a:pt x="0" y="0"/>
                </a:moveTo>
                <a:lnTo>
                  <a:pt x="4267108" y="0"/>
                </a:lnTo>
                <a:lnTo>
                  <a:pt x="4267108" y="6356958"/>
                </a:lnTo>
                <a:lnTo>
                  <a:pt x="0" y="635695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6125275" y="2643381"/>
            <a:ext cx="6037449" cy="3273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75"/>
              </a:lnSpc>
            </a:pPr>
            <a:r>
              <a:rPr lang="en-US" sz="2500">
                <a:solidFill>
                  <a:srgbClr val="191919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참고문헌</a:t>
            </a:r>
          </a:p>
          <a:p>
            <a:pPr algn="ctr">
              <a:lnSpc>
                <a:spcPts val="4375"/>
              </a:lnSpc>
            </a:pPr>
            <a:r>
              <a:rPr lang="en-US" sz="2500">
                <a:solidFill>
                  <a:srgbClr val="191919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김정희.(2020).인공지능과 윤리: 기술발전과 사회적 책임. 한국정보 과학회지.</a:t>
            </a:r>
          </a:p>
          <a:p>
            <a:pPr algn="ctr">
              <a:lnSpc>
                <a:spcPts val="4375"/>
              </a:lnSpc>
            </a:pPr>
          </a:p>
          <a:p>
            <a:pPr algn="ctr">
              <a:lnSpc>
                <a:spcPts val="4375"/>
              </a:lnSpc>
            </a:pPr>
            <a:r>
              <a:rPr lang="en-US" sz="2500">
                <a:solidFill>
                  <a:srgbClr val="191919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이민호.(2021).AI윤리:인간 중심의 인공지능 사용을 위한 가이드. 한국인공지능 협회.</a:t>
            </a:r>
          </a:p>
        </p:txBody>
      </p:sp>
      <p:grpSp>
        <p:nvGrpSpPr>
          <p:cNvPr name="Group 3" id="3"/>
          <p:cNvGrpSpPr/>
          <p:nvPr/>
        </p:nvGrpSpPr>
        <p:grpSpPr>
          <a:xfrm rot="0">
            <a:off x="-290868" y="10008764"/>
            <a:ext cx="18869735" cy="120011"/>
            <a:chOff x="0" y="0"/>
            <a:chExt cx="4969807" cy="3160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969807" cy="31608"/>
            </a:xfrm>
            <a:custGeom>
              <a:avLst/>
              <a:gdLst/>
              <a:ahLst/>
              <a:cxnLst/>
              <a:rect r="r" b="b" t="t" l="l"/>
              <a:pathLst>
                <a:path h="31608" w="4969807">
                  <a:moveTo>
                    <a:pt x="0" y="0"/>
                  </a:moveTo>
                  <a:lnTo>
                    <a:pt x="4969807" y="0"/>
                  </a:lnTo>
                  <a:lnTo>
                    <a:pt x="4969807" y="31608"/>
                  </a:lnTo>
                  <a:lnTo>
                    <a:pt x="0" y="31608"/>
                  </a:lnTo>
                  <a:close/>
                </a:path>
              </a:pathLst>
            </a:custGeom>
            <a:solidFill>
              <a:srgbClr val="191919"/>
            </a:solidFill>
            <a:ln w="19050" cap="sq">
              <a:solidFill>
                <a:srgbClr val="191919"/>
              </a:solidFill>
              <a:prstDash val="solid"/>
              <a:miter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4969807" cy="792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6" id="6"/>
          <p:cNvSpPr txBox="true"/>
          <p:nvPr/>
        </p:nvSpPr>
        <p:spPr>
          <a:xfrm rot="-594003">
            <a:off x="5886222" y="-493878"/>
            <a:ext cx="6461515" cy="27355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319"/>
              </a:lnSpc>
              <a:spcBef>
                <a:spcPct val="0"/>
              </a:spcBef>
            </a:pPr>
            <a:r>
              <a:rPr lang="en-US" sz="15942">
                <a:solidFill>
                  <a:srgbClr val="191919"/>
                </a:solidFill>
                <a:latin typeface="Beautifully Delicious Script"/>
                <a:ea typeface="Beautifully Delicious Script"/>
                <a:cs typeface="Beautifully Delicious Script"/>
                <a:sym typeface="Beautifully Delicious Script"/>
              </a:rPr>
              <a:t>Thank you!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DAGWXrVRxlw</dc:identifier>
  <dcterms:modified xsi:type="dcterms:W3CDTF">2011-08-01T06:04:30Z</dcterms:modified>
  <cp:revision>1</cp:revision>
  <dc:title>블랙 화이트 심플한 비지니스 프로젝트 프레젠테이션</dc:title>
</cp:coreProperties>
</file>