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0" r:id="rId17"/>
  </p:sldIdLst>
  <p:sldSz cx="18288000" cy="10287000"/>
  <p:notesSz cx="6858000" cy="9144000"/>
  <p:embeddedFontLst>
    <p:embeddedFont>
      <p:font typeface="Pretendard Medium"/>
      <p:bold r:id="rId18"/>
    </p:embeddedFont>
    <p:embeddedFont>
      <p:font typeface="Pretendard SemiBold"/>
      <p:bold r:id="rId19"/>
    </p:embeddedFont>
    <p:embeddedFont>
      <p:font typeface="SB AggroOTF Light"/>
      <p:regular r:id="rId20"/>
    </p:embeddedFont>
    <p:embeddedFont>
      <p:font typeface="Geologica Roman SemiBold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30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221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552700" y="3073400"/>
            <a:ext cx="9728200" cy="2133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83000"/>
              </a:lnSpc>
            </a:pPr>
            <a:r>
              <a:rPr lang="en-US" sz="12000" b="0" i="0" u="none" strike="noStrike">
                <a:solidFill>
                  <a:srgbClr val="000000"/>
                </a:solidFill>
                <a:latin typeface="Geologica Roman SemiBold"/>
              </a:rPr>
              <a:t>AI </a:t>
            </a:r>
            <a:r>
              <a:rPr lang="ko-KR" sz="12000" b="0" i="0" u="none" strike="noStrike">
                <a:solidFill>
                  <a:srgbClr val="000000"/>
                </a:solidFill>
                <a:ea typeface="Geologica Roman SemiBold"/>
              </a:rPr>
              <a:t>교육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985500" y="7073900"/>
            <a:ext cx="43053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2800" b="0" i="0" u="none" strike="noStrike" spc="100">
                <a:solidFill>
                  <a:srgbClr val="000000"/>
                </a:solidFill>
                <a:latin typeface="SB AggroOTF Light"/>
              </a:rPr>
              <a:t>202410762 </a:t>
            </a:r>
            <a:r>
              <a:rPr lang="ko-KR" sz="2800" b="0" i="0" u="none" strike="noStrike" spc="100">
                <a:solidFill>
                  <a:srgbClr val="000000"/>
                </a:solidFill>
                <a:ea typeface="SB AggroOTF Light"/>
              </a:rPr>
              <a:t>김예찬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100" y="1117600"/>
            <a:ext cx="16192500" cy="8166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30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221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6750" y="6267434"/>
            <a:ext cx="762000" cy="5715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77300" y="6209481"/>
            <a:ext cx="762000" cy="5715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4050" y="4080182"/>
            <a:ext cx="762000" cy="5715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943100" y="6210300"/>
            <a:ext cx="7493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66000"/>
              </a:lnSpc>
            </a:pPr>
            <a:r>
              <a:rPr lang="en-US" sz="2800" b="0" i="0" u="none" strike="noStrike" dirty="0">
                <a:solidFill>
                  <a:srgbClr val="000000"/>
                </a:solidFill>
                <a:latin typeface="Geologica Roman SemiBold"/>
              </a:rPr>
              <a:t>2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890000" y="6159500"/>
            <a:ext cx="7493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66000"/>
              </a:lnSpc>
            </a:pPr>
            <a:r>
              <a:rPr lang="en-US" sz="2800" dirty="0">
                <a:solidFill>
                  <a:srgbClr val="000000"/>
                </a:solidFill>
                <a:latin typeface="Geologica Roman SemiBold"/>
              </a:rPr>
              <a:t>4</a:t>
            </a:r>
            <a:endParaRPr lang="en-US" sz="2800" b="0" i="0" u="none" strike="noStrike" dirty="0">
              <a:solidFill>
                <a:srgbClr val="000000"/>
              </a:solidFill>
              <a:latin typeface="Geologica Roman Semi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3035300" y="6159500"/>
            <a:ext cx="47371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500" b="0" i="0" u="none" strike="noStrike" spc="200" dirty="0" err="1">
                <a:solidFill>
                  <a:srgbClr val="000000"/>
                </a:solidFill>
                <a:ea typeface="SB AggroOTF Light"/>
              </a:rPr>
              <a:t>챗봇으로</a:t>
            </a:r>
            <a:r>
              <a:rPr lang="en-US" sz="3500" b="0" i="0" u="none" strike="noStrike" spc="200" dirty="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3500" b="0" i="0" u="none" strike="noStrike" spc="200" dirty="0">
                <a:solidFill>
                  <a:srgbClr val="000000"/>
                </a:solidFill>
                <a:ea typeface="SB AggroOTF Light"/>
              </a:rPr>
              <a:t>공부하기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912350" y="3839087"/>
            <a:ext cx="48641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66000"/>
              </a:lnSpc>
            </a:pPr>
            <a:r>
              <a:rPr lang="ko-KR" sz="3500" b="0" i="0" u="none" strike="noStrike" dirty="0">
                <a:solidFill>
                  <a:srgbClr val="000000"/>
                </a:solidFill>
                <a:ea typeface="SB AggroOTF Light"/>
              </a:rPr>
              <a:t>인공지능</a:t>
            </a:r>
            <a:r>
              <a:rPr lang="en-US" sz="3500" b="0" i="0" u="none" strike="noStrike" dirty="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3500" b="0" i="0" u="none" strike="noStrike" dirty="0">
                <a:solidFill>
                  <a:srgbClr val="000000"/>
                </a:solidFill>
                <a:ea typeface="SB AggroOTF Light"/>
              </a:rPr>
              <a:t>시대의</a:t>
            </a:r>
            <a:r>
              <a:rPr lang="en-US" sz="3500" b="0" i="0" u="none" strike="noStrike" dirty="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3500" b="0" i="0" u="none" strike="noStrike" dirty="0">
                <a:solidFill>
                  <a:srgbClr val="000000"/>
                </a:solidFill>
                <a:ea typeface="SB AggroOTF Light"/>
              </a:rPr>
              <a:t>시민교육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362200" y="2501900"/>
            <a:ext cx="74422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목차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936750" y="4006850"/>
            <a:ext cx="7493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66000"/>
              </a:lnSpc>
            </a:pPr>
            <a:r>
              <a:rPr lang="en-US" sz="2800" b="0" i="0" u="none" strike="noStrike" dirty="0">
                <a:solidFill>
                  <a:srgbClr val="000000"/>
                </a:solidFill>
                <a:latin typeface="Geologica Roman SemiBold"/>
              </a:rPr>
              <a:t>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035300" y="4133645"/>
            <a:ext cx="47371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500" b="0" i="0" u="none" strike="noStrike" spc="200" dirty="0">
                <a:solidFill>
                  <a:srgbClr val="000000"/>
                </a:solidFill>
                <a:ea typeface="SB AggroOTF Light"/>
              </a:rPr>
              <a:t>인공지능이란</a:t>
            </a:r>
            <a:r>
              <a:rPr lang="en-US" sz="3500" b="0" i="0" u="none" strike="noStrike" spc="200" dirty="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3500" b="0" i="0" u="none" strike="noStrike" spc="200" dirty="0">
                <a:solidFill>
                  <a:srgbClr val="000000"/>
                </a:solidFill>
                <a:ea typeface="SB AggroOTF Light"/>
              </a:rPr>
              <a:t>무엇인가</a:t>
            </a:r>
          </a:p>
        </p:txBody>
      </p:sp>
      <p:pic>
        <p:nvPicPr>
          <p:cNvPr id="21" name="Picture 13">
            <a:extLst>
              <a:ext uri="{FF2B5EF4-FFF2-40B4-BE49-F238E27FC236}">
                <a16:creationId xmlns:a16="http://schemas.microsoft.com/office/drawing/2014/main" id="{C3075A6C-9895-4CB3-494E-DE948AD4DC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23325" y="3864487"/>
            <a:ext cx="762000" cy="571500"/>
          </a:xfrm>
          <a:prstGeom prst="rect">
            <a:avLst/>
          </a:prstGeom>
        </p:spPr>
      </p:pic>
      <p:sp>
        <p:nvSpPr>
          <p:cNvPr id="24" name="TextBox 15">
            <a:extLst>
              <a:ext uri="{FF2B5EF4-FFF2-40B4-BE49-F238E27FC236}">
                <a16:creationId xmlns:a16="http://schemas.microsoft.com/office/drawing/2014/main" id="{1F4E7CE4-C134-077F-3FBA-1A25191DC1C5}"/>
              </a:ext>
            </a:extLst>
          </p:cNvPr>
          <p:cNvSpPr txBox="1"/>
          <p:nvPr/>
        </p:nvSpPr>
        <p:spPr>
          <a:xfrm>
            <a:off x="8836025" y="3781323"/>
            <a:ext cx="7493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66000"/>
              </a:lnSpc>
            </a:pPr>
            <a:r>
              <a:rPr lang="en-US" sz="2800" b="0" i="0" u="none" strike="noStrike" dirty="0">
                <a:solidFill>
                  <a:srgbClr val="000000"/>
                </a:solidFill>
                <a:latin typeface="Geologica Roman SemiBold"/>
              </a:rPr>
              <a:t>3</a:t>
            </a:r>
          </a:p>
        </p:txBody>
      </p:sp>
      <p:sp>
        <p:nvSpPr>
          <p:cNvPr id="26" name="TextBox 17">
            <a:extLst>
              <a:ext uri="{FF2B5EF4-FFF2-40B4-BE49-F238E27FC236}">
                <a16:creationId xmlns:a16="http://schemas.microsoft.com/office/drawing/2014/main" id="{FE00E338-0DDD-D48F-E0E7-A7678905304C}"/>
              </a:ext>
            </a:extLst>
          </p:cNvPr>
          <p:cNvSpPr txBox="1"/>
          <p:nvPr/>
        </p:nvSpPr>
        <p:spPr>
          <a:xfrm>
            <a:off x="9953625" y="6096000"/>
            <a:ext cx="48641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66000"/>
              </a:lnSpc>
            </a:pPr>
            <a:r>
              <a:rPr lang="ko-KR" altLang="en-US" sz="3500" b="0" i="0" u="none" strike="noStrike" dirty="0">
                <a:solidFill>
                  <a:srgbClr val="000000"/>
                </a:solidFill>
                <a:ea typeface="SB AggroOTF Light"/>
              </a:rPr>
              <a:t>결론</a:t>
            </a:r>
            <a:endParaRPr lang="ko-KR" sz="3500" b="0" i="0" u="none" strike="noStrike" dirty="0">
              <a:solidFill>
                <a:srgbClr val="000000"/>
              </a:solidFill>
              <a:ea typeface="SB AggroOTF Light"/>
            </a:endParaRPr>
          </a:p>
        </p:txBody>
      </p:sp>
      <p:pic>
        <p:nvPicPr>
          <p:cNvPr id="27" name="Picture 12">
            <a:extLst>
              <a:ext uri="{FF2B5EF4-FFF2-40B4-BE49-F238E27FC236}">
                <a16:creationId xmlns:a16="http://schemas.microsoft.com/office/drawing/2014/main" id="{A0E0DCE4-86B5-AFE9-B6C1-B295949AB4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94617" y="7877893"/>
            <a:ext cx="762000" cy="571500"/>
          </a:xfrm>
          <a:prstGeom prst="rect">
            <a:avLst/>
          </a:prstGeom>
        </p:spPr>
      </p:pic>
      <p:sp>
        <p:nvSpPr>
          <p:cNvPr id="28" name="TextBox 15">
            <a:extLst>
              <a:ext uri="{FF2B5EF4-FFF2-40B4-BE49-F238E27FC236}">
                <a16:creationId xmlns:a16="http://schemas.microsoft.com/office/drawing/2014/main" id="{970CEEAF-7B10-AA6C-7EDD-9149A48996C8}"/>
              </a:ext>
            </a:extLst>
          </p:cNvPr>
          <p:cNvSpPr txBox="1"/>
          <p:nvPr/>
        </p:nvSpPr>
        <p:spPr>
          <a:xfrm>
            <a:off x="1976694" y="7877893"/>
            <a:ext cx="7493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66000"/>
              </a:lnSpc>
            </a:pPr>
            <a:r>
              <a:rPr lang="en-US" sz="2800" dirty="0">
                <a:solidFill>
                  <a:srgbClr val="000000"/>
                </a:solidFill>
                <a:latin typeface="Geologica Roman SemiBold"/>
              </a:rPr>
              <a:t>5</a:t>
            </a:r>
            <a:endParaRPr lang="en-US" sz="2800" b="0" i="0" u="none" strike="noStrike" dirty="0">
              <a:solidFill>
                <a:srgbClr val="000000"/>
              </a:solidFill>
              <a:latin typeface="Geologica Roman SemiBold"/>
            </a:endParaRPr>
          </a:p>
        </p:txBody>
      </p:sp>
      <p:sp>
        <p:nvSpPr>
          <p:cNvPr id="29" name="TextBox 16">
            <a:extLst>
              <a:ext uri="{FF2B5EF4-FFF2-40B4-BE49-F238E27FC236}">
                <a16:creationId xmlns:a16="http://schemas.microsoft.com/office/drawing/2014/main" id="{F570F370-406C-8A93-65B0-98F61A5CD470}"/>
              </a:ext>
            </a:extLst>
          </p:cNvPr>
          <p:cNvSpPr txBox="1"/>
          <p:nvPr/>
        </p:nvSpPr>
        <p:spPr>
          <a:xfrm>
            <a:off x="3013177" y="7877893"/>
            <a:ext cx="47371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500" spc="200" dirty="0">
                <a:solidFill>
                  <a:srgbClr val="000000"/>
                </a:solidFill>
                <a:ea typeface="SB AggroOTF Light"/>
              </a:rPr>
              <a:t>가능한 반론</a:t>
            </a:r>
            <a:endParaRPr lang="ko-KR" sz="3500" b="0" i="0" u="none" strike="noStrike" spc="200" dirty="0">
              <a:solidFill>
                <a:srgbClr val="000000"/>
              </a:solidFill>
              <a:ea typeface="SB AggroOTF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100" y="1117600"/>
            <a:ext cx="16192500" cy="8166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30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221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6000" y="2806700"/>
            <a:ext cx="4165600" cy="61722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48900" y="2743200"/>
            <a:ext cx="4165600" cy="61722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1778000" y="1358900"/>
            <a:ext cx="74422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참고</a:t>
            </a:r>
            <a:r>
              <a:rPr lang="en-US" sz="80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문헌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44831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6197600"/>
            <a:ext cx="1854200" cy="5080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4127500"/>
            <a:ext cx="10185400" cy="127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5803900"/>
            <a:ext cx="10185400" cy="127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8102600"/>
            <a:ext cx="10185400" cy="12700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4445000" y="4508500"/>
            <a:ext cx="9499600" cy="876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1: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컴퓨터는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사람의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지시를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수행하며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자동화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할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수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있는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기계이다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2: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인공지능이란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컴퓨터에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지능적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업무를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명령하는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기술이다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3: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인공지능은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지능적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행동을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구축하는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것이며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수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많은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소프트웨어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기술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중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하나이다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959100" y="6184900"/>
            <a:ext cx="11049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성장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432300" y="5791200"/>
            <a:ext cx="84963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r>
              <a:rPr lang="en-US" altLang="ko-KR" sz="2500" dirty="0">
                <a:latin typeface="Pretendard Medium"/>
                <a:ea typeface="Pretendard Medium"/>
              </a:rPr>
              <a:t>1: </a:t>
            </a:r>
            <a:r>
              <a:rPr lang="ko-KR" altLang="en-US" sz="2500" dirty="0">
                <a:latin typeface="Pretendard Medium"/>
                <a:ea typeface="Pretendard Medium"/>
              </a:rPr>
              <a:t>기계 학습의 영역에는 훈련 데이터 축적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적자생존 진화 모방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성공과 실패를 통한 판단 능력 강화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인공 신경망 기법 등이 있으며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이러한 기술의 묶음을 </a:t>
            </a:r>
            <a:r>
              <a:rPr lang="ko-KR" altLang="en-US" sz="2500" dirty="0" err="1">
                <a:latin typeface="Pretendard Medium"/>
                <a:ea typeface="Pretendard Medium"/>
              </a:rPr>
              <a:t>딥러닝이라고</a:t>
            </a:r>
            <a:r>
              <a:rPr lang="ko-KR" altLang="en-US" sz="2500" dirty="0">
                <a:latin typeface="Pretendard Medium"/>
                <a:ea typeface="Pretendard Medium"/>
              </a:rPr>
              <a:t> 한다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2: </a:t>
            </a:r>
            <a:r>
              <a:rPr lang="ko-KR" altLang="en-US" sz="2500" dirty="0">
                <a:latin typeface="Pretendard Medium"/>
                <a:ea typeface="Pretendard Medium"/>
              </a:rPr>
              <a:t>딥러닝 기법은 성능이 우수해서 인공지능의 도약을 가져왔다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pPr lvl="0" algn="l">
              <a:lnSpc>
                <a:spcPct val="165170"/>
              </a:lnSpc>
            </a:pPr>
            <a:endParaRPr lang="en-US" altLang="ko-KR" sz="2400" b="0" i="0" u="none" strike="noStrike" dirty="0">
              <a:solidFill>
                <a:srgbClr val="000000"/>
              </a:solidFill>
              <a:latin typeface="Pretendard Medium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959100" y="4508500"/>
            <a:ext cx="11049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정의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78300" y="1689100"/>
            <a:ext cx="121285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8000" b="0" i="0" u="none" strike="noStrike" dirty="0">
                <a:solidFill>
                  <a:srgbClr val="000000"/>
                </a:solidFill>
                <a:ea typeface="Geologica Roman SemiBold"/>
              </a:rPr>
              <a:t>인공지능이란</a:t>
            </a:r>
            <a:r>
              <a:rPr lang="en-US" sz="8000" b="0" i="0" u="none" strike="noStrike" dirty="0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 dirty="0">
                <a:solidFill>
                  <a:srgbClr val="000000"/>
                </a:solidFill>
                <a:ea typeface="Geologica Roman SemiBold"/>
              </a:rPr>
              <a:t>무엇인가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91000" y="2709576"/>
            <a:ext cx="8585200" cy="64389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2895600" y="1571917"/>
            <a:ext cx="12496800" cy="1092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8000" b="0" i="0" u="none" strike="noStrike" dirty="0">
                <a:solidFill>
                  <a:srgbClr val="000000"/>
                </a:solidFill>
                <a:ea typeface="Geologica Roman SemiBold"/>
              </a:rPr>
              <a:t>문제</a:t>
            </a:r>
            <a:r>
              <a:rPr lang="en-US" sz="8000" b="0" i="0" u="none" strike="noStrike" dirty="0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 dirty="0">
                <a:solidFill>
                  <a:srgbClr val="000000"/>
                </a:solidFill>
                <a:ea typeface="Geologica Roman SemiBold"/>
              </a:rPr>
              <a:t>해결</a:t>
            </a:r>
            <a:r>
              <a:rPr lang="en-US" sz="8000" b="0" i="0" u="none" strike="noStrike" dirty="0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 dirty="0">
                <a:solidFill>
                  <a:srgbClr val="000000"/>
                </a:solidFill>
                <a:ea typeface="Geologica Roman SemiBold"/>
              </a:rPr>
              <a:t>기법의</a:t>
            </a:r>
            <a:r>
              <a:rPr lang="en-US" sz="8000" b="0" i="0" u="none" strike="noStrike" dirty="0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 dirty="0">
                <a:solidFill>
                  <a:srgbClr val="000000"/>
                </a:solidFill>
                <a:ea typeface="Geologica Roman SemiBold"/>
              </a:rPr>
              <a:t>계층</a:t>
            </a:r>
            <a:r>
              <a:rPr lang="en-US" sz="8000" b="0" i="0" u="none" strike="noStrike" dirty="0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 dirty="0">
                <a:solidFill>
                  <a:srgbClr val="000000"/>
                </a:solidFill>
                <a:ea typeface="Geologica Roman SemiBold"/>
              </a:rPr>
              <a:t>구조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0300" y="40005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0300" y="5943600"/>
            <a:ext cx="1854200" cy="5080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75000" y="3403600"/>
            <a:ext cx="10185400" cy="127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60252" y="5158863"/>
            <a:ext cx="10185400" cy="127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72542" y="7372350"/>
            <a:ext cx="10185400" cy="127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0281" y="7943850"/>
            <a:ext cx="1854200" cy="50800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3213100" y="3619500"/>
            <a:ext cx="78359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r>
              <a:rPr lang="en-US" sz="2400" dirty="0">
                <a:solidFill>
                  <a:srgbClr val="000000"/>
                </a:solidFill>
                <a:latin typeface="Pretendard Medium"/>
              </a:rPr>
              <a:t>1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수능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국어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지문의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길이도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길어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해석하지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못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한다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2: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지문을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제시했을</a:t>
            </a:r>
            <a:r>
              <a:rPr lang="en-US" altLang="ko-KR" sz="2400" b="0" i="0" u="none" strike="noStrike" dirty="0">
                <a:solidFill>
                  <a:srgbClr val="000000"/>
                </a:solidFill>
                <a:ea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때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적절하지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못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한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답변을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한다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r>
              <a:rPr lang="en-US" sz="2400" dirty="0">
                <a:solidFill>
                  <a:srgbClr val="000000"/>
                </a:solidFill>
                <a:latin typeface="Pretendard Medium"/>
              </a:rPr>
              <a:t>3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: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국어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공부에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사용하기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부적절하다</a:t>
            </a:r>
            <a:r>
              <a:rPr lang="en-US" altLang="ko-KR" sz="2400" b="0" i="0" u="none" strike="noStrike" dirty="0">
                <a:solidFill>
                  <a:srgbClr val="000000"/>
                </a:solidFill>
                <a:ea typeface="Pretendard Medium"/>
              </a:rPr>
              <a:t>.</a:t>
            </a:r>
            <a:endParaRPr lang="ko-KR" sz="2400" b="0" i="0" u="none" strike="noStrike" dirty="0">
              <a:solidFill>
                <a:srgbClr val="000000"/>
              </a:solidFill>
              <a:ea typeface="Pretendard Medium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511300" y="5956300"/>
            <a:ext cx="11049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수학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213100" y="5321300"/>
            <a:ext cx="10109200" cy="168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6517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1: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문제를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빠르게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풀고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해설까지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적어서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준다</a:t>
            </a:r>
            <a:r>
              <a:rPr lang="en-US" altLang="ko-KR" sz="2500" b="0" i="0" u="none" strike="noStrike" dirty="0">
                <a:solidFill>
                  <a:srgbClr val="000000"/>
                </a:solidFill>
                <a:ea typeface="Pretendard Medium"/>
              </a:rPr>
              <a:t>.</a:t>
            </a:r>
            <a:endParaRPr lang="ko-KR" sz="2500" b="0" i="0" u="none" strike="noStrike" dirty="0">
              <a:solidFill>
                <a:srgbClr val="000000"/>
              </a:solidFill>
              <a:ea typeface="Pretendard Medium"/>
            </a:endParaRPr>
          </a:p>
          <a:p>
            <a:pPr lvl="0" algn="l">
              <a:lnSpc>
                <a:spcPct val="16517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2: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너무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복잡하고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어려운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문제는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정확하게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풀지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못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한다</a:t>
            </a:r>
            <a:r>
              <a:rPr lang="en-US" altLang="ko-KR" sz="2500" b="0" i="0" u="none" strike="noStrike" dirty="0">
                <a:solidFill>
                  <a:srgbClr val="000000"/>
                </a:solidFill>
                <a:ea typeface="Pretendard Medium"/>
              </a:rPr>
              <a:t>.</a:t>
            </a:r>
            <a:endParaRPr lang="ko-KR" sz="2500" b="0" i="0" u="none" strike="noStrike" dirty="0">
              <a:solidFill>
                <a:srgbClr val="000000"/>
              </a:solidFill>
              <a:ea typeface="Pretendard Medium"/>
            </a:endParaRPr>
          </a:p>
          <a:p>
            <a:pPr lvl="0" algn="l">
              <a:lnSpc>
                <a:spcPct val="165170"/>
              </a:lnSpc>
            </a:pPr>
            <a:r>
              <a:rPr lang="en-US" sz="2500" dirty="0">
                <a:solidFill>
                  <a:srgbClr val="000000"/>
                </a:solidFill>
                <a:latin typeface="Pretendard Medium"/>
              </a:rPr>
              <a:t>3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: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수학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문제를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빠르게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풀지만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아직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 err="1">
                <a:solidFill>
                  <a:srgbClr val="000000"/>
                </a:solidFill>
                <a:ea typeface="Pretendard Medium"/>
              </a:rPr>
              <a:t>챗봇의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답을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맹신하기는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부적절하다</a:t>
            </a:r>
            <a:r>
              <a:rPr lang="en-US" altLang="ko-KR" sz="2500" b="0" i="0" u="none" strike="noStrike" dirty="0">
                <a:solidFill>
                  <a:srgbClr val="000000"/>
                </a:solidFill>
                <a:ea typeface="Pretendard Medium"/>
              </a:rPr>
              <a:t>.</a:t>
            </a:r>
            <a:endParaRPr lang="ko-KR" sz="2500" b="0" i="0" u="none" strike="noStrike" dirty="0">
              <a:solidFill>
                <a:srgbClr val="000000"/>
              </a:solidFill>
              <a:ea typeface="Pretendard Medium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511300" y="4038600"/>
            <a:ext cx="11049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국어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178300" y="1689100"/>
            <a:ext cx="93218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챗</a:t>
            </a:r>
            <a:r>
              <a:rPr lang="en-US" sz="8000" b="0" i="0" u="none" strike="noStrike">
                <a:solidFill>
                  <a:srgbClr val="000000"/>
                </a:solidFill>
                <a:latin typeface="Geologica Roman SemiBold"/>
              </a:rPr>
              <a:t>GPT</a:t>
            </a: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로</a:t>
            </a:r>
            <a:r>
              <a:rPr lang="en-US" sz="80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공부하기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447800" y="8001000"/>
            <a:ext cx="14097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영어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213100" y="7378700"/>
            <a:ext cx="10109200" cy="168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6517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1: 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해당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모델이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영어권에서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만들어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졌다</a:t>
            </a:r>
            <a:r>
              <a:rPr lang="en-US" altLang="ko-KR" sz="2500" b="0" i="0" u="none" strike="noStrike" dirty="0">
                <a:solidFill>
                  <a:srgbClr val="000000"/>
                </a:solidFill>
                <a:ea typeface="Pretendard Medium"/>
              </a:rPr>
              <a:t>.</a:t>
            </a:r>
            <a:endParaRPr lang="ko-KR" sz="2500" b="0" i="0" u="none" strike="noStrike" dirty="0">
              <a:solidFill>
                <a:srgbClr val="000000"/>
              </a:solidFill>
              <a:ea typeface="Pretendard Medium"/>
            </a:endParaRPr>
          </a:p>
          <a:p>
            <a:pPr lvl="0" algn="l">
              <a:lnSpc>
                <a:spcPct val="16517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2: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국어와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달리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수능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영어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지문은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비교적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짧은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편이다</a:t>
            </a:r>
            <a:r>
              <a:rPr lang="en-US" altLang="ko-KR" sz="2500" b="0" i="0" u="none" strike="noStrike" dirty="0">
                <a:solidFill>
                  <a:srgbClr val="000000"/>
                </a:solidFill>
                <a:ea typeface="Pretendard Medium"/>
              </a:rPr>
              <a:t>.</a:t>
            </a:r>
            <a:endParaRPr lang="ko-KR" sz="2500" b="0" i="0" u="none" strike="noStrike" dirty="0">
              <a:solidFill>
                <a:srgbClr val="000000"/>
              </a:solidFill>
              <a:ea typeface="Pretendard Medium"/>
            </a:endParaRPr>
          </a:p>
          <a:p>
            <a:pPr lvl="0" algn="l">
              <a:lnSpc>
                <a:spcPct val="165170"/>
              </a:lnSpc>
            </a:pPr>
            <a:r>
              <a:rPr lang="en-US" sz="2500" dirty="0">
                <a:solidFill>
                  <a:srgbClr val="000000"/>
                </a:solidFill>
                <a:latin typeface="Pretendard Medium"/>
              </a:rPr>
              <a:t>3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: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영어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공부하기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적합하다</a:t>
            </a:r>
            <a:r>
              <a:rPr lang="en-US" altLang="ko-KR" sz="2500" b="0" i="0" u="none" strike="noStrike" dirty="0">
                <a:solidFill>
                  <a:srgbClr val="000000"/>
                </a:solidFill>
                <a:ea typeface="Pretendard Medium"/>
              </a:rPr>
              <a:t>.</a:t>
            </a:r>
            <a:endParaRPr lang="ko-KR" sz="2500" b="0" i="0" u="none" strike="noStrike" dirty="0">
              <a:solidFill>
                <a:srgbClr val="000000"/>
              </a:solidFill>
              <a:ea typeface="Pretendard Medium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40005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3403600"/>
            <a:ext cx="10185400" cy="1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5143500"/>
            <a:ext cx="10185400" cy="127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4578555" y="3632200"/>
            <a:ext cx="78359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1: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정확하고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빠르게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코드를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제시한다</a:t>
            </a:r>
          </a:p>
          <a:p>
            <a:pPr lvl="0" algn="l">
              <a:lnSpc>
                <a:spcPct val="110390"/>
              </a:lnSpc>
            </a:pP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2: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주석을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달아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코드를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명확하게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설명한다</a:t>
            </a:r>
          </a:p>
          <a:p>
            <a:pPr lvl="0" algn="l">
              <a:lnSpc>
                <a:spcPct val="110390"/>
              </a:lnSpc>
            </a:pPr>
            <a:r>
              <a:rPr lang="en-US" sz="2400" dirty="0">
                <a:solidFill>
                  <a:srgbClr val="000000"/>
                </a:solidFill>
                <a:latin typeface="Pretendard Medium"/>
              </a:rPr>
              <a:t>3: 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AI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는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코딩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분야에서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매우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뛰어나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공부하기</a:t>
            </a:r>
            <a:r>
              <a:rPr lang="en-US" sz="24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0" i="0" u="none" strike="noStrike" dirty="0">
                <a:solidFill>
                  <a:srgbClr val="000000"/>
                </a:solidFill>
                <a:ea typeface="Pretendard Medium"/>
              </a:rPr>
              <a:t>적합하다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959100" y="4038600"/>
            <a:ext cx="11049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코딩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178300" y="1689100"/>
            <a:ext cx="93218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챗</a:t>
            </a:r>
            <a:r>
              <a:rPr lang="en-US" sz="8000" b="0" i="0" u="none" strike="noStrike">
                <a:solidFill>
                  <a:srgbClr val="000000"/>
                </a:solidFill>
                <a:latin typeface="Geologica Roman SemiBold"/>
              </a:rPr>
              <a:t>GPT</a:t>
            </a: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로</a:t>
            </a:r>
            <a:r>
              <a:rPr lang="en-US" sz="80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8000" b="0" i="0" u="none" strike="noStrike">
                <a:solidFill>
                  <a:srgbClr val="000000"/>
                </a:solidFill>
                <a:ea typeface="Geologica Roman SemiBold"/>
              </a:rPr>
              <a:t>공부하기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40005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3403600"/>
            <a:ext cx="10185400" cy="1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6464300"/>
            <a:ext cx="10185400" cy="127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4457700" y="3632200"/>
            <a:ext cx="11023600" cy="2590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C: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부분적인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분야일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경우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챗봇을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사용하는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것은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적절하지만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일부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분야에서는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챗봇의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오류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발생률이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높다</a:t>
            </a: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P1: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수학을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공부할때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문제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이해의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오류로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챗봇을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사용하는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것은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부적절하다</a:t>
            </a: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P2: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국어를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공부할때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문장의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길이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언어적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문제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등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챗봇을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사용하는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것은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부적절하다</a:t>
            </a: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P3: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영어를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공부할때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챗봇을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사용하는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것은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적절하다</a:t>
            </a: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P4: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코딩을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공부할때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챗봇을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사용하기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것은</a:t>
            </a:r>
            <a:r>
              <a:rPr lang="en-US" sz="2500" b="0" i="0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>
                <a:solidFill>
                  <a:srgbClr val="000000"/>
                </a:solidFill>
                <a:ea typeface="Pretendard Medium"/>
              </a:rPr>
              <a:t>적합하다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959100" y="4038600"/>
            <a:ext cx="990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논증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600700" y="1765300"/>
            <a:ext cx="77597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altLang="en-US" sz="6700" dirty="0" err="1">
                <a:solidFill>
                  <a:srgbClr val="000000"/>
                </a:solidFill>
                <a:ea typeface="Geologica Roman SemiBold"/>
              </a:rPr>
              <a:t>챗</a:t>
            </a:r>
            <a:r>
              <a:rPr lang="en-US" altLang="ko-KR" sz="6700" dirty="0">
                <a:solidFill>
                  <a:srgbClr val="000000"/>
                </a:solidFill>
                <a:ea typeface="Geologica Roman SemiBold"/>
              </a:rPr>
              <a:t>GPT</a:t>
            </a:r>
            <a:r>
              <a:rPr lang="ko-KR" altLang="en-US" sz="6700" dirty="0">
                <a:solidFill>
                  <a:srgbClr val="000000"/>
                </a:solidFill>
                <a:ea typeface="Geologica Roman SemiBold"/>
              </a:rPr>
              <a:t>로 공부하기</a:t>
            </a:r>
            <a:endParaRPr lang="ko-KR" sz="6700" b="0" i="0" u="none" strike="noStrike" dirty="0">
              <a:solidFill>
                <a:srgbClr val="000000"/>
              </a:solidFill>
              <a:ea typeface="Geologica Roman Semi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0600" y="44450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3403600"/>
            <a:ext cx="10185400" cy="1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7899400"/>
            <a:ext cx="10185400" cy="127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4356100" y="3721100"/>
            <a:ext cx="11023600" cy="472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r>
              <a:rPr lang="en-US" altLang="ko-KR" sz="2500" dirty="0">
                <a:latin typeface="Pretendard Medium"/>
                <a:ea typeface="Pretendard Medium"/>
              </a:rPr>
              <a:t>1: </a:t>
            </a:r>
            <a:r>
              <a:rPr lang="ko-KR" altLang="en-US" sz="2500" dirty="0">
                <a:latin typeface="Pretendard Medium"/>
                <a:ea typeface="Pretendard Medium"/>
              </a:rPr>
              <a:t>인공지능 시대는 변화를 예측하기 힘들다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2: 4C(</a:t>
            </a:r>
            <a:r>
              <a:rPr lang="ko-KR" altLang="en-US" sz="2500" dirty="0">
                <a:latin typeface="Pretendard Medium"/>
                <a:ea typeface="Pretendard Medium"/>
              </a:rPr>
              <a:t>비판적 사고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창의성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소통 능력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협업 능력</a:t>
            </a:r>
            <a:r>
              <a:rPr lang="en-US" altLang="ko-KR" sz="2500" dirty="0">
                <a:latin typeface="Pretendard Medium"/>
                <a:ea typeface="Pretendard Medium"/>
              </a:rPr>
              <a:t>)</a:t>
            </a:r>
            <a:r>
              <a:rPr lang="ko-KR" altLang="en-US" sz="2500" dirty="0">
                <a:latin typeface="Pretendard Medium"/>
                <a:ea typeface="Pretendard Medium"/>
              </a:rPr>
              <a:t>와 같은 능력의 배양을 목표로 발전되어야 한다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3: </a:t>
            </a:r>
            <a:r>
              <a:rPr lang="ko-KR" altLang="en-US" sz="2500" dirty="0">
                <a:latin typeface="Pretendard Medium"/>
                <a:ea typeface="Pretendard Medium"/>
              </a:rPr>
              <a:t>비판적 사고는 사실과 의견을 구분하여 진실을 찾는 능력이다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4: </a:t>
            </a:r>
            <a:r>
              <a:rPr lang="ko-KR" altLang="en-US" sz="2500" dirty="0">
                <a:latin typeface="Pretendard Medium"/>
                <a:ea typeface="Pretendard Medium"/>
              </a:rPr>
              <a:t>창의성은 다른 사람들이 보지 못하는 문제를 보거나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다양한 관점으로 문제를 보는 능력이다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5: </a:t>
            </a:r>
            <a:r>
              <a:rPr lang="ko-KR" altLang="en-US" sz="2500" dirty="0">
                <a:latin typeface="Pretendard Medium"/>
                <a:ea typeface="Pretendard Medium"/>
              </a:rPr>
              <a:t>소통 능력은 자신의 생각을 명확하게 상대에게 전달하는 능력이다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6: </a:t>
            </a:r>
            <a:r>
              <a:rPr lang="ko-KR" altLang="en-US" sz="2500" dirty="0">
                <a:latin typeface="Pretendard Medium"/>
                <a:ea typeface="Pretendard Medium"/>
              </a:rPr>
              <a:t>협업 능력은 공동의 목표 달성을 위해 함께 일하는 능력이다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endParaRPr lang="en-US" sz="2500" b="0" i="0" u="none" strike="noStrike" dirty="0">
              <a:solidFill>
                <a:srgbClr val="000000"/>
              </a:solidFill>
              <a:latin typeface="Pretendard Medium"/>
            </a:endParaRPr>
          </a:p>
          <a:p>
            <a:pPr lvl="0" algn="l">
              <a:lnSpc>
                <a:spcPct val="110390"/>
              </a:lnSpc>
            </a:pPr>
            <a:endParaRPr lang="en-US" sz="2500" b="0" i="0" u="none" strike="noStrike" dirty="0">
              <a:solidFill>
                <a:srgbClr val="000000"/>
              </a:solidFill>
              <a:latin typeface="Pretendard Medium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692400" y="4432300"/>
            <a:ext cx="990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정보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067300" y="1816100"/>
            <a:ext cx="97028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변화에</a:t>
            </a:r>
            <a:r>
              <a:rPr lang="en-US" sz="67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적응하는</a:t>
            </a:r>
            <a:r>
              <a:rPr lang="en-US" sz="67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교육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40005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3403600"/>
            <a:ext cx="10185400" cy="1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6464300"/>
            <a:ext cx="10185400" cy="127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4445000" y="3429000"/>
            <a:ext cx="11023600" cy="300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r>
              <a:rPr lang="en-US" sz="2500" b="0" i="0" u="none" strike="noStrike" dirty="0">
                <a:latin typeface="Pretendard Medium"/>
              </a:rPr>
              <a:t>C: </a:t>
            </a:r>
            <a:r>
              <a:rPr lang="ko-KR" sz="2500" b="0" i="0" u="none" strike="noStrike" dirty="0">
                <a:ea typeface="Pretendard Medium"/>
              </a:rPr>
              <a:t>현재</a:t>
            </a:r>
            <a:r>
              <a:rPr lang="en-US" sz="2500" b="0" i="0" u="none" strike="noStrike" dirty="0">
                <a:latin typeface="Pretendard Medium"/>
              </a:rPr>
              <a:t> </a:t>
            </a:r>
            <a:r>
              <a:rPr lang="ko-KR" sz="2500" b="0" i="0" u="none" strike="noStrike" dirty="0">
                <a:ea typeface="Pretendard Medium"/>
              </a:rPr>
              <a:t>교육</a:t>
            </a:r>
            <a:r>
              <a:rPr lang="en-US" sz="2500" b="0" i="0" u="none" strike="noStrike" dirty="0">
                <a:latin typeface="Pretendard Medium"/>
              </a:rPr>
              <a:t> </a:t>
            </a:r>
            <a:r>
              <a:rPr lang="ko-KR" sz="2500" b="0" i="0" u="none" strike="noStrike" dirty="0">
                <a:ea typeface="Pretendard Medium"/>
              </a:rPr>
              <a:t>시스템은</a:t>
            </a:r>
            <a:r>
              <a:rPr lang="en-US" sz="2500" b="0" i="0" u="none" strike="noStrike" dirty="0">
                <a:latin typeface="Pretendard Medium"/>
              </a:rPr>
              <a:t> 4C</a:t>
            </a:r>
            <a:r>
              <a:rPr lang="ko-KR" sz="2500" b="0" i="0" u="none" strike="noStrike" dirty="0">
                <a:ea typeface="Pretendard Medium"/>
              </a:rPr>
              <a:t>를</a:t>
            </a:r>
            <a:r>
              <a:rPr lang="en-US" sz="2500" b="0" i="0" u="none" strike="noStrike" dirty="0">
                <a:latin typeface="Pretendard Medium"/>
              </a:rPr>
              <a:t> </a:t>
            </a:r>
            <a:r>
              <a:rPr lang="ko-KR" sz="2500" b="0" i="0" u="none" strike="noStrike" dirty="0">
                <a:ea typeface="Pretendard Medium"/>
              </a:rPr>
              <a:t>강조</a:t>
            </a:r>
            <a:r>
              <a:rPr lang="en-US" sz="2500" b="0" i="0" u="none" strike="noStrike" dirty="0">
                <a:latin typeface="Pretendard Medium"/>
              </a:rPr>
              <a:t> </a:t>
            </a:r>
            <a:r>
              <a:rPr lang="ko-KR" sz="2500" b="0" i="0" u="none" strike="noStrike" dirty="0" err="1">
                <a:ea typeface="Pretendard Medium"/>
              </a:rPr>
              <a:t>해야한다</a:t>
            </a:r>
            <a:endParaRPr lang="ko-KR" sz="2500" b="0" i="0" u="none" strike="noStrike" dirty="0">
              <a:ea typeface="Pretendard Medium"/>
            </a:endParaRP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P1: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시민은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그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시대에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맞는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새로운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능력을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갖추도록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교육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받을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권리가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있다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P2: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인공지능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시대는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변화를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예측하기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힘들어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변화에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적응하며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창의적으로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문제를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해결하는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능력이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중요하다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P3: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현재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우리나라는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창의력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적응력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보다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기억력을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강조한다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P4: 4C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능력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교육은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학교를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스스로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학습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하는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곳으로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만들고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그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과정에서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해당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학습에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쓰인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도구의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사용법을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배우게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500" b="0" i="0" u="none" strike="noStrike" dirty="0">
                <a:solidFill>
                  <a:srgbClr val="000000"/>
                </a:solidFill>
                <a:ea typeface="Pretendard Medium"/>
              </a:rPr>
              <a:t>된다</a:t>
            </a:r>
            <a:r>
              <a:rPr lang="en-US" sz="2500" b="0" i="0" u="none" strike="noStrike" dirty="0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959100" y="4038600"/>
            <a:ext cx="990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논증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156200" y="1663700"/>
            <a:ext cx="97028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6700" b="0" i="0" u="none" strike="noStrike" dirty="0">
                <a:solidFill>
                  <a:srgbClr val="000000"/>
                </a:solidFill>
                <a:ea typeface="Geologica Roman SemiBold"/>
              </a:rPr>
              <a:t>변화에</a:t>
            </a:r>
            <a:r>
              <a:rPr lang="en-US" sz="6700" b="0" i="0" u="none" strike="noStrike" dirty="0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 dirty="0">
                <a:solidFill>
                  <a:srgbClr val="000000"/>
                </a:solidFill>
                <a:ea typeface="Geologica Roman SemiBold"/>
              </a:rPr>
              <a:t>적응하는</a:t>
            </a:r>
            <a:r>
              <a:rPr lang="en-US" sz="6700" b="0" i="0" u="none" strike="noStrike" dirty="0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 dirty="0">
                <a:solidFill>
                  <a:srgbClr val="000000"/>
                </a:solidFill>
                <a:ea typeface="Geologica Roman SemiBold"/>
              </a:rPr>
              <a:t>교육</a:t>
            </a:r>
            <a:r>
              <a:rPr lang="en-US" altLang="ko-KR" sz="6700" b="0" i="0" u="none" strike="noStrike" dirty="0">
                <a:solidFill>
                  <a:srgbClr val="000000"/>
                </a:solidFill>
                <a:ea typeface="Geologica Roman SemiBold"/>
              </a:rPr>
              <a:t> </a:t>
            </a:r>
            <a:endParaRPr lang="ko-KR" sz="6700" b="0" i="0" u="none" strike="noStrike" dirty="0">
              <a:solidFill>
                <a:srgbClr val="000000"/>
              </a:solidFill>
              <a:ea typeface="Geologica Roman SemiBol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0600" y="44450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6123" y="3225800"/>
            <a:ext cx="10185400" cy="1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7899400"/>
            <a:ext cx="10185400" cy="127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4356100" y="3594100"/>
            <a:ext cx="11125200" cy="5143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r>
              <a:rPr lang="en-US" altLang="ko-KR" sz="2500" dirty="0">
                <a:latin typeface="Pretendard Medium"/>
                <a:ea typeface="Pretendard Medium"/>
              </a:rPr>
              <a:t>1: </a:t>
            </a:r>
            <a:r>
              <a:rPr lang="ko-KR" altLang="en-US" sz="2500" dirty="0">
                <a:latin typeface="Pretendard Medium"/>
                <a:ea typeface="Pretendard Medium"/>
              </a:rPr>
              <a:t>컴퓨팅 교육의 본질은 암기보다는 문제 해결을 위한 프로젝트 수행이다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2: </a:t>
            </a:r>
            <a:r>
              <a:rPr lang="ko-KR" altLang="en-US" sz="2500" dirty="0">
                <a:latin typeface="Pretendard Medium"/>
                <a:ea typeface="Pretendard Medium"/>
              </a:rPr>
              <a:t>인공지능 시대의 교육을 위해 과학 기술 교육의 내실을 다지고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과학 기술 교육의 일부로 컴퓨터 과학과 인공지능을 가르치는 것이다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3: </a:t>
            </a:r>
            <a:r>
              <a:rPr lang="ko-KR" altLang="en-US" sz="2500" dirty="0">
                <a:latin typeface="Pretendard Medium"/>
                <a:ea typeface="Pretendard Medium"/>
              </a:rPr>
              <a:t>인공지능을 지능적 행동을 하도록 만든 컴퓨터 알고리즘을 이해하기 위해 컴퓨터 과학을 공부해야 하는데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미국은 이러한 과학 기술 교육을 </a:t>
            </a:r>
            <a:r>
              <a:rPr lang="en-US" altLang="ko-KR" sz="2500" dirty="0">
                <a:latin typeface="Pretendard Medium"/>
                <a:ea typeface="Pretendard Medium"/>
              </a:rPr>
              <a:t>STEM(</a:t>
            </a:r>
            <a:r>
              <a:rPr lang="ko-KR" altLang="en-US" sz="2500" dirty="0">
                <a:latin typeface="Pretendard Medium"/>
                <a:ea typeface="Pretendard Medium"/>
              </a:rPr>
              <a:t>과학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기술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공학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수학</a:t>
            </a:r>
            <a:r>
              <a:rPr lang="en-US" altLang="ko-KR" sz="2500" dirty="0">
                <a:latin typeface="Pretendard Medium"/>
                <a:ea typeface="Pretendard Medium"/>
              </a:rPr>
              <a:t>) </a:t>
            </a:r>
            <a:r>
              <a:rPr lang="ko-KR" altLang="en-US" sz="2500" dirty="0">
                <a:latin typeface="Pretendard Medium"/>
                <a:ea typeface="Pretendard Medium"/>
              </a:rPr>
              <a:t>교육이라 부른다</a:t>
            </a:r>
            <a:r>
              <a:rPr lang="en-US" altLang="ko-KR" sz="2500" dirty="0">
                <a:latin typeface="Pretendard Medium"/>
                <a:ea typeface="Pretendard Medium"/>
              </a:rPr>
              <a:t>. STEM </a:t>
            </a:r>
            <a:r>
              <a:rPr lang="ko-KR" altLang="en-US" sz="2500" dirty="0">
                <a:latin typeface="Pretendard Medium"/>
                <a:ea typeface="Pretendard Medium"/>
              </a:rPr>
              <a:t>교육은 프로젝트 중심으로 학생의 흥미를 유발한다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4: </a:t>
            </a:r>
            <a:r>
              <a:rPr lang="ko-KR" altLang="en-US" sz="2500" dirty="0">
                <a:latin typeface="Pretendard Medium"/>
                <a:ea typeface="Pretendard Medium"/>
              </a:rPr>
              <a:t>인공지능 교육을 하려면 수학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과학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컴퓨터 과학 등이 필수적이다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5: </a:t>
            </a:r>
            <a:r>
              <a:rPr lang="ko-KR" altLang="en-US" sz="2500" dirty="0">
                <a:latin typeface="Pretendard Medium"/>
                <a:ea typeface="Pretendard Medium"/>
              </a:rPr>
              <a:t>컴퓨터 사고력이란 컴퓨터를 이용하여 문제를 해결하는 데 필요한 생각을 하는 능력이다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6: </a:t>
            </a:r>
            <a:r>
              <a:rPr lang="ko-KR" altLang="en-US" sz="2500" dirty="0">
                <a:latin typeface="Pretendard Medium"/>
                <a:ea typeface="Pretendard Medium"/>
              </a:rPr>
              <a:t>학생 개개인에게 맞춤형 교육을 제공하는 것이 인공지능의 큰 역할이다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pPr lvl="0" algn="l">
              <a:lnSpc>
                <a:spcPct val="110390"/>
              </a:lnSpc>
            </a:pPr>
            <a:endParaRPr lang="en-US" sz="2500" b="0" i="0" u="none" strike="noStrike" dirty="0">
              <a:solidFill>
                <a:srgbClr val="000000"/>
              </a:solidFill>
              <a:latin typeface="Pretendard Medium"/>
            </a:endParaRPr>
          </a:p>
          <a:p>
            <a:pPr lvl="0" algn="l">
              <a:lnSpc>
                <a:spcPct val="110390"/>
              </a:lnSpc>
            </a:pPr>
            <a:endParaRPr lang="en-US" sz="2500" b="0" i="0" u="none" strike="noStrike" dirty="0">
              <a:solidFill>
                <a:srgbClr val="000000"/>
              </a:solidFill>
              <a:latin typeface="Pretendard Medium"/>
            </a:endParaRPr>
          </a:p>
          <a:p>
            <a:pPr lvl="0" algn="l">
              <a:lnSpc>
                <a:spcPct val="110390"/>
              </a:lnSpc>
            </a:pPr>
            <a:endParaRPr lang="en-US" sz="2500" b="0" i="0" u="none" strike="noStrike" dirty="0">
              <a:solidFill>
                <a:srgbClr val="000000"/>
              </a:solidFill>
              <a:latin typeface="Pretendard Medium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692400" y="4432300"/>
            <a:ext cx="990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정보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067300" y="1816100"/>
            <a:ext cx="97028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컴퓨팅</a:t>
            </a:r>
            <a:r>
              <a:rPr lang="en-US" sz="67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교육의</a:t>
            </a:r>
            <a:r>
              <a:rPr lang="en-US" sz="67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강화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100" y="4635500"/>
            <a:ext cx="18542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3403600"/>
            <a:ext cx="10185400" cy="1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6464300"/>
            <a:ext cx="10185400" cy="127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4445000" y="3848100"/>
            <a:ext cx="11023600" cy="215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r>
              <a:rPr lang="en-US" altLang="ko-KR" sz="2500" dirty="0">
                <a:latin typeface="Pretendard Medium"/>
                <a:ea typeface="Pretendard Medium"/>
              </a:rPr>
              <a:t>C: STEM </a:t>
            </a:r>
            <a:r>
              <a:rPr lang="ko-KR" altLang="en-US" sz="2500" dirty="0">
                <a:latin typeface="Pretendard Medium"/>
                <a:ea typeface="Pretendard Medium"/>
              </a:rPr>
              <a:t>교육을 바탕으로 인공지능 교육을 시행해야 한다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P1: </a:t>
            </a:r>
            <a:r>
              <a:rPr lang="ko-KR" altLang="en-US" sz="2500" dirty="0">
                <a:latin typeface="Pretendard Medium"/>
                <a:ea typeface="Pretendard Medium"/>
              </a:rPr>
              <a:t>인공지능 시대의 교육을 위해 가장 먼저 해야 할 일은 </a:t>
            </a:r>
            <a:r>
              <a:rPr lang="en-US" altLang="ko-KR" sz="2500" dirty="0">
                <a:latin typeface="Pretendard Medium"/>
                <a:ea typeface="Pretendard Medium"/>
              </a:rPr>
              <a:t>STEM</a:t>
            </a:r>
            <a:r>
              <a:rPr lang="ko-KR" altLang="en-US" sz="2500" dirty="0">
                <a:latin typeface="Pretendard Medium"/>
                <a:ea typeface="Pretendard Medium"/>
              </a:rPr>
              <a:t>을 공부하는 것이다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P2: </a:t>
            </a:r>
            <a:r>
              <a:rPr lang="ko-KR" altLang="en-US" sz="2500" dirty="0">
                <a:latin typeface="Pretendard Medium"/>
                <a:ea typeface="Pretendard Medium"/>
              </a:rPr>
              <a:t>현재 입시를 목표로 수학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과학 등을 독립적이며 암기식으로 학습하고 있다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P3: </a:t>
            </a:r>
            <a:r>
              <a:rPr lang="ko-KR" altLang="en-US" sz="2500" dirty="0">
                <a:latin typeface="Pretendard Medium"/>
                <a:ea typeface="Pretendard Medium"/>
              </a:rPr>
              <a:t>교육 과정 개편으로 정보 과목이 필수 과목이 됐지만</a:t>
            </a:r>
            <a:r>
              <a:rPr lang="en-US" altLang="ko-KR" sz="2500" dirty="0">
                <a:latin typeface="Pretendard Medium"/>
                <a:ea typeface="Pretendard Medium"/>
              </a:rPr>
              <a:t>, </a:t>
            </a:r>
            <a:r>
              <a:rPr lang="ko-KR" altLang="en-US" sz="2500" dirty="0">
                <a:latin typeface="Pretendard Medium"/>
                <a:ea typeface="Pretendard Medium"/>
              </a:rPr>
              <a:t>수업 시간은 부족하다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  <a:p>
            <a:r>
              <a:rPr lang="en-US" altLang="ko-KR" sz="2500" dirty="0">
                <a:latin typeface="Pretendard Medium"/>
                <a:ea typeface="Pretendard Medium"/>
              </a:rPr>
              <a:t>P4: </a:t>
            </a:r>
            <a:r>
              <a:rPr lang="ko-KR" altLang="en-US" sz="2500" dirty="0">
                <a:latin typeface="Pretendard Medium"/>
                <a:ea typeface="Pretendard Medium"/>
              </a:rPr>
              <a:t>인공지능은 맞춤형 교육을 제공하는 점에서 큰 역할을 한다</a:t>
            </a:r>
            <a:r>
              <a:rPr lang="en-US" altLang="ko-KR" sz="2500" dirty="0">
                <a:latin typeface="Pretendard Medium"/>
                <a:ea typeface="Pretendard Medium"/>
              </a:rPr>
              <a:t>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578100" y="4660900"/>
            <a:ext cx="990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2200" b="0" i="0" u="none" strike="noStrike">
                <a:solidFill>
                  <a:srgbClr val="000000"/>
                </a:solidFill>
                <a:ea typeface="Pretendard SemiBold"/>
              </a:rPr>
              <a:t>논증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588000" y="1625600"/>
            <a:ext cx="97028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컴퓨팅</a:t>
            </a:r>
            <a:r>
              <a:rPr lang="en-US" sz="67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교육의</a:t>
            </a:r>
            <a:r>
              <a:rPr lang="en-US" sz="6700" b="0" i="0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강화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2665" y="3239319"/>
            <a:ext cx="10185400" cy="127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0000" y="7861300"/>
            <a:ext cx="10185400" cy="12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3810000" y="3517900"/>
            <a:ext cx="10058400" cy="406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인공지능을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활용한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맞춤형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교육이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발전하는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현시점에서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교육은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기억력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중심이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아닌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창의성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비판적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사고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협업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의사소통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능력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(4C)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강조하는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방향으로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변화해야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한다고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생각합니다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.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학생들이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더욱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흥미를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느낄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수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있는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프로젝트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기반의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STEM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방식의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교육이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필요하며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수학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과학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기술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공학을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독립적인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과목이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아닌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상호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연결된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학문으로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접근함으로써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학생들이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단순히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지식을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전달받는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것을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넘어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자기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주도적으로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학습하고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문제를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해결하는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능력을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기를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수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있도록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해야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합니다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.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이러한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교육은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인공지능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시대에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대비하여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학생들이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실생활에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응용할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수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있는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역량을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갖추는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데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필수적이라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할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수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ea typeface="Pretendard SemiBold"/>
              </a:rPr>
              <a:t>있습니다</a:t>
            </a:r>
            <a:r>
              <a:rPr lang="en-US" sz="2800" b="0" i="0" u="none" strike="noStrike" dirty="0">
                <a:solidFill>
                  <a:srgbClr val="000000"/>
                </a:solidFill>
                <a:latin typeface="Pretendard SemiBold"/>
              </a:rPr>
              <a:t>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848600" y="1689100"/>
            <a:ext cx="97028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sz="6700" b="0" i="0" u="none" strike="noStrike">
                <a:solidFill>
                  <a:srgbClr val="000000"/>
                </a:solidFill>
                <a:ea typeface="Geologica Roman SemiBold"/>
              </a:rPr>
              <a:t>결론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3C1E8-BDF1-017F-D65A-9D99346B1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A1CACEE-5054-8D67-D78B-A9172C1D255E}"/>
              </a:ext>
            </a:extLst>
          </p:cNvPr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>
            <a:extLst>
              <a:ext uri="{FF2B5EF4-FFF2-40B4-BE49-F238E27FC236}">
                <a16:creationId xmlns:a16="http://schemas.microsoft.com/office/drawing/2014/main" id="{42A014AD-B968-A5F6-D335-A01A4849F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B8204BA0-8C0B-4357-BBCA-4F1FC50A3E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B6FFE8CC-2EDE-85B3-28A4-637794D363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FC8079CD-4B97-322C-3C29-0FD0BB593B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>
            <a:extLst>
              <a:ext uri="{FF2B5EF4-FFF2-40B4-BE49-F238E27FC236}">
                <a16:creationId xmlns:a16="http://schemas.microsoft.com/office/drawing/2014/main" id="{50B0F746-8266-2106-BFED-7AD66F983447}"/>
              </a:ext>
            </a:extLst>
          </p:cNvPr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>
            <a:extLst>
              <a:ext uri="{FF2B5EF4-FFF2-40B4-BE49-F238E27FC236}">
                <a16:creationId xmlns:a16="http://schemas.microsoft.com/office/drawing/2014/main" id="{519E7B92-4127-16C2-C085-FFFCE8C850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C90791FA-E34E-710E-5439-97D11E2D5A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08C7ABA-7ED2-BABD-7793-A79299F297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6C80F009-E584-1D89-6EFA-1E16B1FB0B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sp>
        <p:nvSpPr>
          <p:cNvPr id="14" name="TextBox 14">
            <a:extLst>
              <a:ext uri="{FF2B5EF4-FFF2-40B4-BE49-F238E27FC236}">
                <a16:creationId xmlns:a16="http://schemas.microsoft.com/office/drawing/2014/main" id="{A5713728-E98E-E599-4E65-78474B49BB95}"/>
              </a:ext>
            </a:extLst>
          </p:cNvPr>
          <p:cNvSpPr txBox="1"/>
          <p:nvPr/>
        </p:nvSpPr>
        <p:spPr>
          <a:xfrm>
            <a:off x="3810000" y="3517900"/>
            <a:ext cx="10058400" cy="406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endParaRPr lang="en-US" sz="2800" b="0" i="0" u="none" strike="noStrike" dirty="0">
              <a:solidFill>
                <a:srgbClr val="000000"/>
              </a:solidFill>
              <a:latin typeface="Pretendard SemiBold"/>
            </a:endParaRP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4D75C121-0941-BE7B-981F-4B9D7B00BCCC}"/>
              </a:ext>
            </a:extLst>
          </p:cNvPr>
          <p:cNvSpPr txBox="1"/>
          <p:nvPr/>
        </p:nvSpPr>
        <p:spPr>
          <a:xfrm>
            <a:off x="7493000" y="1689100"/>
            <a:ext cx="100584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altLang="en-US" sz="6700" b="0" i="0" u="none" strike="noStrike" dirty="0">
                <a:solidFill>
                  <a:srgbClr val="000000"/>
                </a:solidFill>
                <a:ea typeface="Geologica Roman SemiBold"/>
              </a:rPr>
              <a:t>반론</a:t>
            </a:r>
            <a:endParaRPr lang="ko-KR" sz="6700" b="0" i="0" u="none" strike="noStrike" dirty="0">
              <a:solidFill>
                <a:srgbClr val="000000"/>
              </a:solidFill>
              <a:ea typeface="Geologica Roman SemiBold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BA5181-AF48-3FAE-ACD9-428FF600D945}"/>
              </a:ext>
            </a:extLst>
          </p:cNvPr>
          <p:cNvSpPr txBox="1"/>
          <p:nvPr/>
        </p:nvSpPr>
        <p:spPr>
          <a:xfrm>
            <a:off x="2042242" y="2857860"/>
            <a:ext cx="533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/>
              <a:t>가능한 반론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19F15A-A717-516E-DF3A-392135B717B1}"/>
              </a:ext>
            </a:extLst>
          </p:cNvPr>
          <p:cNvSpPr txBox="1"/>
          <p:nvPr/>
        </p:nvSpPr>
        <p:spPr>
          <a:xfrm>
            <a:off x="2133600" y="3504718"/>
            <a:ext cx="1036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기억력의 중요성</a:t>
            </a:r>
            <a:br>
              <a:rPr lang="ko-KR" altLang="en-US" sz="2400" dirty="0"/>
            </a:br>
            <a:r>
              <a:rPr lang="ko-KR" altLang="en-US" sz="2400" dirty="0"/>
              <a:t>비판적 사고와 창의력은 중요하지만</a:t>
            </a:r>
            <a:r>
              <a:rPr lang="en-US" altLang="ko-KR" sz="2400" dirty="0"/>
              <a:t>, </a:t>
            </a:r>
            <a:r>
              <a:rPr lang="ko-KR" altLang="en-US" sz="2400" dirty="0"/>
              <a:t>기본적인 학습은 기억력을 바탕으로 이루어집니다</a:t>
            </a:r>
            <a:r>
              <a:rPr lang="en-US" altLang="ko-KR" sz="2400" dirty="0"/>
              <a:t>. </a:t>
            </a:r>
            <a:r>
              <a:rPr lang="ko-KR" altLang="en-US" sz="2400" dirty="0"/>
              <a:t>지식의 기반이 충분하지 않다면</a:t>
            </a:r>
            <a:r>
              <a:rPr lang="en-US" altLang="ko-KR" sz="2400" dirty="0"/>
              <a:t>, </a:t>
            </a:r>
            <a:r>
              <a:rPr lang="ko-KR" altLang="en-US" sz="2400" dirty="0"/>
              <a:t>창의적인 사고나 문제 해결 능력도 한계가 있을 수 있습니다</a:t>
            </a:r>
            <a:r>
              <a:rPr lang="en-US" altLang="ko-KR" sz="2400" dirty="0"/>
              <a:t>. </a:t>
            </a:r>
            <a:r>
              <a:rPr lang="ko-KR" altLang="en-US" sz="2400" dirty="0"/>
              <a:t>따라서 교육에서 기억력 향상과 기초 지식 습득을 소홀히 할 수 없습니다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AEB4664-F400-BC5C-ADB1-290F4DCA3372}"/>
              </a:ext>
            </a:extLst>
          </p:cNvPr>
          <p:cNvSpPr txBox="1"/>
          <p:nvPr/>
        </p:nvSpPr>
        <p:spPr>
          <a:xfrm>
            <a:off x="2106561" y="5860338"/>
            <a:ext cx="10363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/>
              <a:t>재반론</a:t>
            </a:r>
            <a:br>
              <a:rPr lang="ko-KR" altLang="en-US" sz="2400" dirty="0"/>
            </a:br>
            <a:r>
              <a:rPr lang="ko-KR" altLang="en-US" sz="2400" dirty="0"/>
              <a:t>기본 지식을 위한 기억력 학습이 필요하다는 점은 동의 할 수 있지만</a:t>
            </a:r>
            <a:r>
              <a:rPr lang="en-US" altLang="ko-KR" sz="2400" dirty="0"/>
              <a:t>, </a:t>
            </a:r>
            <a:r>
              <a:rPr lang="ko-KR" altLang="en-US" sz="2400" dirty="0"/>
              <a:t>오늘날의 교육에서는 정보에 쉽게 접근할 수 있는 환경이 조성되어 있습니다</a:t>
            </a:r>
            <a:r>
              <a:rPr lang="en-US" altLang="ko-KR" sz="2400" dirty="0"/>
              <a:t>. </a:t>
            </a:r>
            <a:r>
              <a:rPr lang="ko-KR" altLang="en-US" sz="2400" dirty="0"/>
              <a:t>따라서 모든 정보를 암기하는 것보다</a:t>
            </a:r>
            <a:r>
              <a:rPr lang="en-US" altLang="ko-KR" sz="2400" dirty="0"/>
              <a:t>, </a:t>
            </a:r>
            <a:r>
              <a:rPr lang="ko-KR" altLang="en-US" sz="2400" dirty="0"/>
              <a:t>정보를 찾아내고 응용하는 능력을 갖추는 것이 더욱 중요합니다</a:t>
            </a:r>
            <a:r>
              <a:rPr lang="en-US" altLang="ko-KR" sz="2400" dirty="0"/>
              <a:t>. 4C </a:t>
            </a:r>
            <a:r>
              <a:rPr lang="ko-KR" altLang="en-US" sz="2400" dirty="0"/>
              <a:t>교육은 단순히 기억력에 의존하는 교육이 아니라</a:t>
            </a:r>
            <a:r>
              <a:rPr lang="en-US" altLang="ko-KR" sz="2400" dirty="0"/>
              <a:t>, </a:t>
            </a:r>
            <a:r>
              <a:rPr lang="ko-KR" altLang="en-US" sz="2400" dirty="0"/>
              <a:t>학생들이 다양한 정보 속에서 중요한 지식을 분석하고 실제 문제 해결에 적용할 수 있도록 돕는 것이 목표입니다</a:t>
            </a:r>
            <a:r>
              <a:rPr lang="en-US" altLang="ko-KR" sz="2400" dirty="0"/>
              <a:t>.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79549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BE35E-07C1-A18D-63D0-03960FC0F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3B10505-457B-5471-3050-FDE72CF4B198}"/>
              </a:ext>
            </a:extLst>
          </p:cNvPr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>
            <a:extLst>
              <a:ext uri="{FF2B5EF4-FFF2-40B4-BE49-F238E27FC236}">
                <a16:creationId xmlns:a16="http://schemas.microsoft.com/office/drawing/2014/main" id="{B06B293D-6FCB-46FC-3809-2B11A0D6E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2C56DA23-E4CC-BABE-D854-F0F5A3639A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520700"/>
            <a:ext cx="17145000" cy="876300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F3044CD-F2C6-57F2-DE06-8B99EEE44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003300"/>
            <a:ext cx="16192500" cy="829310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0D05DEB-740B-DC4B-2FEA-47AAFCA6D7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520700"/>
            <a:ext cx="6375400" cy="876300"/>
          </a:xfrm>
          <a:prstGeom prst="rect">
            <a:avLst/>
          </a:prstGeom>
        </p:spPr>
      </p:pic>
      <p:grpSp>
        <p:nvGrpSpPr>
          <p:cNvPr id="7" name="Group 7">
            <a:extLst>
              <a:ext uri="{FF2B5EF4-FFF2-40B4-BE49-F238E27FC236}">
                <a16:creationId xmlns:a16="http://schemas.microsoft.com/office/drawing/2014/main" id="{B992EBE9-E641-29BE-7D4B-72B3619EACBF}"/>
              </a:ext>
            </a:extLst>
          </p:cNvPr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>
            <a:extLst>
              <a:ext uri="{FF2B5EF4-FFF2-40B4-BE49-F238E27FC236}">
                <a16:creationId xmlns:a16="http://schemas.microsoft.com/office/drawing/2014/main" id="{8B888F7A-DE29-009D-5B11-BDD6B84C20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3301209B-0CD6-72D2-4406-A240EB156E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35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902B2FEA-C1BF-46FB-0D31-678FAAE1B6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5994400" y="939800"/>
            <a:ext cx="330200" cy="38100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CD41DE69-A3C2-5792-53C3-7C480C2E1E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493500" y="939800"/>
            <a:ext cx="330200" cy="38100"/>
          </a:xfrm>
          <a:prstGeom prst="rect">
            <a:avLst/>
          </a:prstGeom>
        </p:spPr>
      </p:pic>
      <p:sp>
        <p:nvSpPr>
          <p:cNvPr id="14" name="TextBox 14">
            <a:extLst>
              <a:ext uri="{FF2B5EF4-FFF2-40B4-BE49-F238E27FC236}">
                <a16:creationId xmlns:a16="http://schemas.microsoft.com/office/drawing/2014/main" id="{23315A40-11A1-C440-A78B-99D31E1884A0}"/>
              </a:ext>
            </a:extLst>
          </p:cNvPr>
          <p:cNvSpPr txBox="1"/>
          <p:nvPr/>
        </p:nvSpPr>
        <p:spPr>
          <a:xfrm>
            <a:off x="3810000" y="3517900"/>
            <a:ext cx="10058400" cy="406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0390"/>
              </a:lnSpc>
            </a:pPr>
            <a:endParaRPr lang="en-US" sz="2800" b="0" i="0" u="none" strike="noStrike" dirty="0">
              <a:solidFill>
                <a:srgbClr val="000000"/>
              </a:solidFill>
              <a:latin typeface="Pretendard SemiBold"/>
            </a:endParaRP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133C2E5E-576F-ECDC-5278-EEDE4D04F35B}"/>
              </a:ext>
            </a:extLst>
          </p:cNvPr>
          <p:cNvSpPr txBox="1"/>
          <p:nvPr/>
        </p:nvSpPr>
        <p:spPr>
          <a:xfrm>
            <a:off x="7493000" y="1689100"/>
            <a:ext cx="100584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8810"/>
              </a:lnSpc>
            </a:pPr>
            <a:r>
              <a:rPr lang="ko-KR" altLang="en-US" sz="6700" b="0" i="0" u="none" strike="noStrike" dirty="0">
                <a:solidFill>
                  <a:srgbClr val="000000"/>
                </a:solidFill>
                <a:ea typeface="Geologica Roman SemiBold"/>
              </a:rPr>
              <a:t>반론</a:t>
            </a:r>
            <a:endParaRPr lang="ko-KR" sz="6700" b="0" i="0" u="none" strike="noStrike" dirty="0">
              <a:solidFill>
                <a:srgbClr val="000000"/>
              </a:solidFill>
              <a:ea typeface="Geologica Roman SemiBold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E80632-668C-FF0A-B80D-C1CB74C4804D}"/>
              </a:ext>
            </a:extLst>
          </p:cNvPr>
          <p:cNvSpPr txBox="1"/>
          <p:nvPr/>
        </p:nvSpPr>
        <p:spPr>
          <a:xfrm>
            <a:off x="2042242" y="2857860"/>
            <a:ext cx="533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/>
              <a:t>가능한 반론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39D4E5-8462-9EFD-8EA0-68B25130FCD0}"/>
              </a:ext>
            </a:extLst>
          </p:cNvPr>
          <p:cNvSpPr txBox="1"/>
          <p:nvPr/>
        </p:nvSpPr>
        <p:spPr>
          <a:xfrm>
            <a:off x="2133600" y="3504718"/>
            <a:ext cx="1036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STEM </a:t>
            </a:r>
            <a:r>
              <a:rPr lang="ko-KR" altLang="en-US" sz="2400" b="1" dirty="0"/>
              <a:t>통합 교육의 한계</a:t>
            </a:r>
            <a:br>
              <a:rPr lang="ko-KR" altLang="en-US" sz="2400" dirty="0"/>
            </a:br>
            <a:r>
              <a:rPr lang="en-US" altLang="ko-KR" sz="2400" dirty="0"/>
              <a:t>STEM </a:t>
            </a:r>
            <a:r>
              <a:rPr lang="ko-KR" altLang="en-US" sz="2400" dirty="0"/>
              <a:t>분야의 통합 교육이 실제로 모든 학생에게 효과적인 학습 방식을 제공할 수 있는 것은 아니다</a:t>
            </a:r>
            <a:r>
              <a:rPr lang="en-US" altLang="ko-KR" sz="2400" dirty="0"/>
              <a:t>. </a:t>
            </a:r>
            <a:r>
              <a:rPr lang="ko-KR" altLang="en-US" sz="2400" dirty="0"/>
              <a:t>예를 들어</a:t>
            </a:r>
            <a:r>
              <a:rPr lang="en-US" altLang="ko-KR" sz="2400" dirty="0"/>
              <a:t>, </a:t>
            </a:r>
            <a:r>
              <a:rPr lang="ko-KR" altLang="en-US" sz="2400" dirty="0"/>
              <a:t>모든 학생이 과학</a:t>
            </a:r>
            <a:r>
              <a:rPr lang="en-US" altLang="ko-KR" sz="2400" dirty="0"/>
              <a:t>, </a:t>
            </a:r>
            <a:r>
              <a:rPr lang="ko-KR" altLang="en-US" sz="2400" dirty="0"/>
              <a:t>수학</a:t>
            </a:r>
            <a:r>
              <a:rPr lang="en-US" altLang="ko-KR" sz="2400" dirty="0"/>
              <a:t>, </a:t>
            </a:r>
            <a:r>
              <a:rPr lang="ko-KR" altLang="en-US" sz="2400" dirty="0"/>
              <a:t>공학적 사고에 관심이 있는 것은 아니며</a:t>
            </a:r>
            <a:r>
              <a:rPr lang="en-US" altLang="ko-KR" sz="2400" dirty="0"/>
              <a:t>, </a:t>
            </a:r>
            <a:r>
              <a:rPr lang="ko-KR" altLang="en-US" sz="2400" dirty="0"/>
              <a:t>특정 과목에 대한 깊이 있는 지식을 원하는 학생도 있을 수 있습니다</a:t>
            </a:r>
            <a:r>
              <a:rPr lang="en-US" altLang="ko-KR" sz="2400" dirty="0"/>
              <a:t>. </a:t>
            </a:r>
            <a:r>
              <a:rPr lang="ko-KR" altLang="en-US" sz="2400" dirty="0"/>
              <a:t>이러한 학생들에게는 각 과목의 깊이를 희생하면서까지 통합 교육을 강조하는 것이 오히려 비효율적일 수 있습니다</a:t>
            </a:r>
            <a:r>
              <a:rPr lang="en-US" altLang="ko-KR" sz="2400" dirty="0"/>
              <a:t>.</a:t>
            </a:r>
            <a:endParaRPr lang="ko-KR" altLang="en-US" sz="2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0D0F642-B91F-7B2C-6F5B-35C97A9B57C9}"/>
              </a:ext>
            </a:extLst>
          </p:cNvPr>
          <p:cNvSpPr txBox="1"/>
          <p:nvPr/>
        </p:nvSpPr>
        <p:spPr>
          <a:xfrm>
            <a:off x="2106561" y="5860338"/>
            <a:ext cx="1036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/>
              <a:t>재반론</a:t>
            </a:r>
            <a:br>
              <a:rPr lang="ko-KR" altLang="en-US" sz="2400" dirty="0"/>
            </a:br>
            <a:r>
              <a:rPr lang="en-US" altLang="ko-KR" sz="2400" dirty="0"/>
              <a:t>STEM </a:t>
            </a:r>
            <a:r>
              <a:rPr lang="ko-KR" altLang="en-US" sz="2400" dirty="0"/>
              <a:t>통합 교육이 모든 학생에게 이상적인 학습 방식은 아닐 수 있지만</a:t>
            </a:r>
            <a:r>
              <a:rPr lang="en-US" altLang="ko-KR" sz="2400" dirty="0"/>
              <a:t>, </a:t>
            </a:r>
            <a:r>
              <a:rPr lang="ko-KR" altLang="en-US" sz="2400" dirty="0"/>
              <a:t>교과 간 연결을 통해 문제 해결의 폭넓은 사고를 키울 수 있습니다</a:t>
            </a:r>
            <a:r>
              <a:rPr lang="en-US" altLang="ko-KR" sz="2400" dirty="0"/>
              <a:t>. STEM </a:t>
            </a:r>
            <a:r>
              <a:rPr lang="ko-KR" altLang="en-US" sz="2400" dirty="0"/>
              <a:t>교육은 특정 과목에 대한 깊이를 포기하는 것이 아니라</a:t>
            </a:r>
            <a:r>
              <a:rPr lang="en-US" altLang="ko-KR" sz="2400" dirty="0"/>
              <a:t>, </a:t>
            </a:r>
            <a:r>
              <a:rPr lang="ko-KR" altLang="en-US" sz="2400" dirty="0"/>
              <a:t>학생들이 문제를 여러 시각에서 분석하고 접근할 수 있게 해 줍니다</a:t>
            </a:r>
            <a:r>
              <a:rPr lang="en-US" altLang="ko-KR" sz="2400" dirty="0"/>
              <a:t>. </a:t>
            </a:r>
            <a:r>
              <a:rPr lang="ko-KR" altLang="en-US" sz="2400" dirty="0"/>
              <a:t>또한 통합 교육을 통해 학생들이 자신이 흥미 있는 분야를 더 쉽게 발견할 기회도 제공하게 됩니다</a:t>
            </a:r>
            <a:r>
              <a:rPr lang="en-US" altLang="ko-KR" sz="2400" dirty="0"/>
              <a:t>.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60915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520700"/>
            <a:ext cx="17145000" cy="9245600"/>
          </a:xfrm>
          <a:prstGeom prst="rect">
            <a:avLst/>
          </a:prstGeom>
          <a:effectLst>
            <a:outerShdw dist="71071" dir="2700000">
              <a:srgbClr val="000000">
                <a:alpha val="100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30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22100" y="787400"/>
            <a:ext cx="330200" cy="330200"/>
          </a:xfrm>
          <a:prstGeom prst="rect">
            <a:avLst/>
          </a:prstGeom>
          <a:effectLst>
            <a:outerShdw dist="30773" dir="2700000">
              <a:srgbClr val="000000">
                <a:alpha val="100000"/>
              </a:srgbClr>
            </a:outerShdw>
          </a:effectLst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1400" y="8343900"/>
            <a:ext cx="16192500" cy="939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75400" y="3683000"/>
            <a:ext cx="5524500" cy="5969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2832100" y="4343400"/>
            <a:ext cx="12611100" cy="2133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83000"/>
              </a:lnSpc>
            </a:pPr>
            <a:r>
              <a:rPr lang="en-US" sz="12000" b="0" i="0" u="none" strike="noStrike">
                <a:solidFill>
                  <a:srgbClr val="000000"/>
                </a:solidFill>
                <a:latin typeface="Geologica Roman SemiBold"/>
              </a:rPr>
              <a:t>THANK YOU.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305300" y="3517900"/>
            <a:ext cx="9690100" cy="736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0390"/>
              </a:lnSpc>
            </a:pPr>
            <a:r>
              <a:rPr lang="ko-KR" sz="4200" b="0" i="0" u="none" strike="noStrike">
                <a:solidFill>
                  <a:srgbClr val="000000"/>
                </a:solidFill>
                <a:ea typeface="SB AggroOTF Light"/>
              </a:rPr>
              <a:t>들어주셔서</a:t>
            </a:r>
            <a:r>
              <a:rPr lang="en-US" sz="4200" b="0" i="0" u="none" strike="noStrike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4200" b="0" i="0" u="none" strike="noStrike">
                <a:solidFill>
                  <a:srgbClr val="000000"/>
                </a:solidFill>
                <a:ea typeface="SB AggroOTF Light"/>
              </a:rPr>
              <a:t>감사합니다</a:t>
            </a:r>
            <a:r>
              <a:rPr lang="en-US" sz="4200" b="0" i="0" u="none" strike="noStrike">
                <a:solidFill>
                  <a:srgbClr val="000000"/>
                </a:solidFill>
                <a:latin typeface="SB AggroOTF Light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981</Words>
  <Application>Microsoft Office PowerPoint</Application>
  <PresentationFormat>사용자 지정</PresentationFormat>
  <Paragraphs>91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3" baseType="lpstr">
      <vt:lpstr>Pretendard Medium</vt:lpstr>
      <vt:lpstr>Geologica Roman SemiBold</vt:lpstr>
      <vt:lpstr>Arial</vt:lpstr>
      <vt:lpstr>SB AggroOTF Light</vt:lpstr>
      <vt:lpstr>Calibri</vt:lpstr>
      <vt:lpstr>Pretendard SemiBold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예찬 김</cp:lastModifiedBy>
  <cp:revision>5</cp:revision>
  <dcterms:created xsi:type="dcterms:W3CDTF">2006-08-16T00:00:00Z</dcterms:created>
  <dcterms:modified xsi:type="dcterms:W3CDTF">2024-11-12T08:17:14Z</dcterms:modified>
</cp:coreProperties>
</file>