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8288000" cy="10287000"/>
  <p:notesSz cx="6858000" cy="9144000"/>
  <p:embeddedFontLst>
    <p:embeddedFont>
      <p:font typeface="나눔스퀘어" panose="020B0600000101010101" pitchFamily="50" charset="-127"/>
      <p:regular r:id="rId19"/>
    </p:embeddedFont>
    <p:embeddedFont>
      <p:font typeface="나눔스퀘어 Bold" panose="020B0600000101010101" pitchFamily="50" charset="-127"/>
      <p:bold r:id="rId20"/>
    </p:embeddedFont>
    <p:embeddedFont>
      <p:font typeface="나눔스퀘어 ExtraBold" panose="020B0600000101010101" pitchFamily="50" charset="-127"/>
      <p:bold r:id="rId21"/>
    </p:embeddedFont>
    <p:embeddedFont>
      <p:font typeface="맑은 고딕" panose="020B0503020000020004" pitchFamily="50" charset="-127"/>
      <p:regular r:id="rId22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75" autoAdjust="0"/>
    <p:restoredTop sz="94636" autoAdjust="0"/>
  </p:normalViewPr>
  <p:slideViewPr>
    <p:cSldViewPr>
      <p:cViewPr varScale="1">
        <p:scale>
          <a:sx n="50" d="100"/>
          <a:sy n="50" d="100"/>
        </p:scale>
        <p:origin x="907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11D7B2-0C79-EF40-B792-DA7520FCCAD4}" type="datetimeFigureOut">
              <a:rPr kumimoji="1" lang="ko-KR" altLang="en-US" smtClean="0"/>
              <a:t>2024-11-11</a:t>
            </a:fld>
            <a:endParaRPr kumimoji="1"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424857-77B3-F84E-88C7-45CF0DF3A0EC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617813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424857-77B3-F84E-88C7-45CF0DF3A0EC}" type="slidenum">
              <a:rPr kumimoji="1" lang="ko-KR" altLang="en-US" smtClean="0"/>
              <a:t>16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3103867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law.go.kr/lsLawLinkInfo.do?lsJoLnkSeq=1000814232&amp;chrClsCd=010202" TargetMode="External"/><Relationship Id="rId4" Type="http://schemas.openxmlformats.org/officeDocument/2006/relationships/hyperlink" Target="https://ko.wikipedia.org/wiki/%EC%97%98%EB%A6%AC%ED%8A%B8%EC%8A%A4%ED%8F%AC%EC%B8%A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CE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50" y="476250"/>
            <a:ext cx="17335500" cy="9334500"/>
          </a:xfrm>
          <a:prstGeom prst="rect">
            <a:avLst/>
          </a:prstGeom>
          <a:effectLst>
            <a:outerShdw blurRad="1301665" dist="359019" dir="2700000">
              <a:srgbClr val="3E372E">
                <a:alpha val="43000"/>
              </a:srgbClr>
            </a:outerShdw>
          </a:effectLst>
        </p:spPr>
      </p:pic>
      <p:grpSp>
        <p:nvGrpSpPr>
          <p:cNvPr id="3" name="Group 3"/>
          <p:cNvGrpSpPr/>
          <p:nvPr/>
        </p:nvGrpSpPr>
        <p:grpSpPr>
          <a:xfrm>
            <a:off x="2147483647" y="2147483647"/>
            <a:ext cx="2147483647" cy="1022350000"/>
            <a:chOff x="0" y="0"/>
            <a:chExt cx="0" cy="0"/>
          </a:xfrm>
        </p:grpSpPr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1206500" y="8775700"/>
            <a:ext cx="15887700" cy="254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1206500" y="8839200"/>
            <a:ext cx="15887700" cy="25400"/>
          </a:xfrm>
          <a:prstGeom prst="rect">
            <a:avLst/>
          </a:prstGeom>
        </p:spPr>
      </p:pic>
      <p:grpSp>
        <p:nvGrpSpPr>
          <p:cNvPr id="6" name="Group 6"/>
          <p:cNvGrpSpPr/>
          <p:nvPr/>
        </p:nvGrpSpPr>
        <p:grpSpPr>
          <a:xfrm>
            <a:off x="2147483647" y="2147483647"/>
            <a:ext cx="2147483647" cy="1022350000"/>
            <a:chOff x="0" y="0"/>
            <a:chExt cx="0" cy="0"/>
          </a:xfrm>
        </p:grpSpPr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1206500" y="1422400"/>
            <a:ext cx="158877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1206500" y="1485900"/>
            <a:ext cx="15887700" cy="254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9753600" y="8280400"/>
            <a:ext cx="73025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r">
              <a:lnSpc>
                <a:spcPct val="99600"/>
              </a:lnSpc>
            </a:pPr>
            <a:r>
              <a:rPr lang="en-US" sz="24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IT</a:t>
            </a:r>
            <a:r>
              <a:rPr lang="ko-KR" sz="24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융합학부</a:t>
            </a:r>
            <a:r>
              <a:rPr lang="en-US" sz="24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4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컴퓨터공학전공</a:t>
            </a:r>
            <a:r>
              <a:rPr lang="en-US" sz="24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  </a:t>
            </a:r>
            <a:r>
              <a:rPr lang="en-US" sz="2400" b="0" i="0" u="none" strike="noStrike" dirty="0">
                <a:solidFill>
                  <a:srgbClr val="B3A593"/>
                </a:solidFill>
                <a:latin typeface="나눔스퀘어" panose="020B0600000101010101" pitchFamily="50" charset="-127"/>
              </a:rPr>
              <a:t>|</a:t>
            </a:r>
            <a:r>
              <a:rPr lang="en-US" sz="24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   202410771 </a:t>
            </a:r>
            <a:r>
              <a:rPr lang="ko-KR" sz="24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문지수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733550" y="3263900"/>
            <a:ext cx="14833600" cy="3632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11000" b="1" i="0" u="none" strike="noStrike" dirty="0">
                <a:solidFill>
                  <a:srgbClr val="A3C469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엘리트</a:t>
            </a:r>
            <a:r>
              <a:rPr lang="en-US" sz="11000" b="1" i="0" u="none" strike="noStrike" dirty="0">
                <a:solidFill>
                  <a:srgbClr val="A3C469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sz="11000" b="1" i="0" u="none" strike="noStrike" dirty="0">
                <a:solidFill>
                  <a:srgbClr val="A3C469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체육</a:t>
            </a:r>
            <a:r>
              <a:rPr lang="ko-KR" sz="11000" b="1" i="0" u="none" strike="noStrike" dirty="0">
                <a:solidFill>
                  <a:srgbClr val="3E372E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의</a:t>
            </a:r>
            <a:r>
              <a:rPr lang="en-US" altLang="ko-KR" sz="11000" b="1" i="0" u="none" strike="noStrike" dirty="0">
                <a:solidFill>
                  <a:srgbClr val="3E372E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sz="11000" b="1" i="0" u="none" strike="noStrike" dirty="0">
                <a:solidFill>
                  <a:srgbClr val="3E372E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문제점과</a:t>
            </a:r>
            <a:r>
              <a:rPr lang="en-US" sz="11000" b="1" i="0" u="none" strike="noStrike" dirty="0">
                <a:solidFill>
                  <a:srgbClr val="3E372E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</a:p>
          <a:p>
            <a:pPr lvl="0" algn="ctr">
              <a:lnSpc>
                <a:spcPct val="99600"/>
              </a:lnSpc>
            </a:pPr>
            <a:r>
              <a:rPr lang="ko-KR" sz="11000" b="1" i="0" u="none" strike="noStrike" dirty="0">
                <a:solidFill>
                  <a:srgbClr val="3E372E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운동선수</a:t>
            </a:r>
            <a:r>
              <a:rPr lang="en-US" sz="11000" b="1" i="0" u="none" strike="noStrike" dirty="0">
                <a:solidFill>
                  <a:srgbClr val="3E372E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sz="11000" b="1" i="0" u="none" strike="noStrike" dirty="0">
                <a:solidFill>
                  <a:srgbClr val="3E372E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인권</a:t>
            </a:r>
            <a:r>
              <a:rPr lang="en-US" sz="11000" b="1" i="0" u="none" strike="noStrike" dirty="0">
                <a:solidFill>
                  <a:srgbClr val="3E372E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sz="11000" b="1" i="0" u="none" strike="noStrike" dirty="0">
                <a:solidFill>
                  <a:srgbClr val="3E372E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문제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CE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" y="482600"/>
            <a:ext cx="17335500" cy="9334500"/>
          </a:xfrm>
          <a:prstGeom prst="rect">
            <a:avLst/>
          </a:prstGeom>
          <a:effectLst>
            <a:outerShdw blurRad="1301665" dist="359019" dir="2700000">
              <a:srgbClr val="3E372E">
                <a:alpha val="43000"/>
              </a:srgbClr>
            </a:outerShdw>
          </a:effectLst>
        </p:spPr>
      </p:pic>
      <p:grpSp>
        <p:nvGrpSpPr>
          <p:cNvPr id="3" name="Group 3"/>
          <p:cNvGrpSpPr/>
          <p:nvPr/>
        </p:nvGrpSpPr>
        <p:grpSpPr>
          <a:xfrm>
            <a:off x="2147483647" y="2147483647"/>
            <a:ext cx="2147483647" cy="1022350000"/>
            <a:chOff x="0" y="0"/>
            <a:chExt cx="0" cy="0"/>
          </a:xfrm>
        </p:grpSpPr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1206500" y="8775700"/>
            <a:ext cx="15887700" cy="254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1206500" y="8839200"/>
            <a:ext cx="15887700" cy="25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007100" y="5118100"/>
            <a:ext cx="6223000" cy="254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2147483647" y="2147483647"/>
            <a:ext cx="2147483647" cy="1022350000"/>
            <a:chOff x="0" y="0"/>
            <a:chExt cx="0" cy="0"/>
          </a:xfrm>
        </p:grpSpPr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1206500" y="1422400"/>
            <a:ext cx="15887700" cy="254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1206500" y="1485900"/>
            <a:ext cx="15887700" cy="25400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12268200" y="7302500"/>
            <a:ext cx="7226300" cy="571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2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참고문헌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1798300" y="7442200"/>
            <a:ext cx="7239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en-US" sz="1800" b="0" i="0" u="none" strike="noStrike" dirty="0">
                <a:solidFill>
                  <a:srgbClr val="A3C469"/>
                </a:solidFill>
                <a:latin typeface="나눔스퀘어 ExtraBold" panose="020B0600000101010101" pitchFamily="50" charset="-127"/>
              </a:rPr>
              <a:t>06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2255500" y="6337300"/>
            <a:ext cx="7226300" cy="571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2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가능한</a:t>
            </a:r>
            <a:r>
              <a:rPr lang="en-US" sz="32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32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반론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1785600" y="6477000"/>
            <a:ext cx="7239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en-US" sz="1800" b="0" i="0" u="none" strike="noStrike" dirty="0">
                <a:solidFill>
                  <a:srgbClr val="A3C469"/>
                </a:solidFill>
                <a:latin typeface="나눔스퀘어 ExtraBold" panose="020B0600000101010101" pitchFamily="50" charset="-127"/>
              </a:rPr>
              <a:t>05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2255500" y="5372100"/>
            <a:ext cx="7226300" cy="571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2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결론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1785600" y="5511800"/>
            <a:ext cx="6858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en-US" sz="1800" b="0" i="0" u="none" strike="noStrike" dirty="0">
                <a:solidFill>
                  <a:srgbClr val="A3C469"/>
                </a:solidFill>
                <a:latin typeface="나눔스퀘어 ExtraBold" panose="020B0600000101010101" pitchFamily="50" charset="-127"/>
              </a:rPr>
              <a:t>04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2255500" y="4318000"/>
            <a:ext cx="7226300" cy="571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2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개별</a:t>
            </a:r>
            <a:r>
              <a:rPr lang="en-US" sz="32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32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논증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1772900" y="4457700"/>
            <a:ext cx="6858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en-US" sz="1800" b="0" i="0" u="none" strike="noStrike" dirty="0">
                <a:solidFill>
                  <a:srgbClr val="A3C469"/>
                </a:solidFill>
                <a:latin typeface="나눔스퀘어 ExtraBold" panose="020B0600000101010101" pitchFamily="50" charset="-127"/>
              </a:rPr>
              <a:t>03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2255500" y="3352800"/>
            <a:ext cx="7226300" cy="571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2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배경</a:t>
            </a:r>
            <a:r>
              <a:rPr lang="en-US" sz="32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32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지식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1760200" y="3492500"/>
            <a:ext cx="6858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en-US" sz="1800" b="0" i="0" u="none" strike="noStrike" dirty="0">
                <a:solidFill>
                  <a:srgbClr val="A3C469"/>
                </a:solidFill>
                <a:latin typeface="나눔스퀘어 ExtraBold" panose="020B0600000101010101" pitchFamily="50" charset="-127"/>
              </a:rPr>
              <a:t>02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2242800" y="2387600"/>
            <a:ext cx="7226300" cy="571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2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주제</a:t>
            </a:r>
            <a:r>
              <a:rPr lang="en-US" sz="32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32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선정</a:t>
            </a:r>
            <a:r>
              <a:rPr lang="en-US" sz="32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32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이유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1760200" y="2527300"/>
            <a:ext cx="4318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en-US" sz="1800" b="0" i="0" u="none" strike="noStrike" dirty="0">
                <a:solidFill>
                  <a:srgbClr val="A3C469"/>
                </a:solidFill>
                <a:latin typeface="나눔스퀘어 ExtraBold" panose="020B0600000101010101" pitchFamily="50" charset="-127"/>
              </a:rPr>
              <a:t>01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55600" y="4152900"/>
            <a:ext cx="8915400" cy="1778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10000" b="0" i="0" u="none" strike="noStrike" dirty="0">
                <a:solidFill>
                  <a:srgbClr val="A3C469"/>
                </a:solidFill>
                <a:latin typeface="나눔스퀘어 ExtraBold" panose="020B0600000101010101" pitchFamily="50" charset="-127"/>
              </a:rPr>
              <a:t> </a:t>
            </a:r>
            <a:r>
              <a:rPr lang="ko-KR" sz="10000" b="0" i="0" u="none" strike="noStrike" dirty="0">
                <a:solidFill>
                  <a:srgbClr val="A3C469"/>
                </a:solidFill>
                <a:ea typeface="나눔스퀘어 ExtraBold" panose="020B0600000101010101" pitchFamily="50" charset="-127"/>
              </a:rPr>
              <a:t>목차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CE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500" y="317500"/>
            <a:ext cx="17335500" cy="9334500"/>
          </a:xfrm>
          <a:prstGeom prst="rect">
            <a:avLst/>
          </a:prstGeom>
          <a:effectLst>
            <a:outerShdw blurRad="1301665" dist="359019" dir="2700000">
              <a:srgbClr val="3E372E">
                <a:alpha val="43000"/>
              </a:srgbClr>
            </a:outerShdw>
          </a:effectLst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8900" y="317500"/>
            <a:ext cx="7975600" cy="93345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72600" y="2260600"/>
            <a:ext cx="7188200" cy="66548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7300" y="8128000"/>
            <a:ext cx="25400" cy="228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70000" y="6400800"/>
            <a:ext cx="25400" cy="228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70000" y="4826000"/>
            <a:ext cx="25400" cy="2286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70000" y="3098800"/>
            <a:ext cx="25400" cy="2286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16090900" y="1295400"/>
            <a:ext cx="5080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r">
              <a:lnSpc>
                <a:spcPct val="99600"/>
              </a:lnSpc>
            </a:pPr>
            <a:r>
              <a:rPr lang="en-US" sz="1800" b="0" i="0" u="none" strike="noStrike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01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4287500" y="1028700"/>
            <a:ext cx="23241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r">
              <a:lnSpc>
                <a:spcPct val="99600"/>
              </a:lnSpc>
            </a:pPr>
            <a:r>
              <a:rPr lang="ko-KR" sz="1800" b="0" i="0" u="none" strike="noStrike" dirty="0">
                <a:solidFill>
                  <a:srgbClr val="ABB893"/>
                </a:solidFill>
                <a:ea typeface="나눔스퀘어" panose="020B0600000101010101" pitchFamily="50" charset="-127"/>
              </a:rPr>
              <a:t>주제선정이유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282700" y="6908800"/>
            <a:ext cx="7200900" cy="660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  <a:buClr>
                <a:srgbClr val="3E372E"/>
              </a:buClr>
            </a:pPr>
            <a:r>
              <a:rPr lang="ko-KR" sz="20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프로</a:t>
            </a:r>
            <a:r>
              <a:rPr lang="en-US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0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및</a:t>
            </a:r>
            <a:r>
              <a:rPr lang="en-US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0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아마추어</a:t>
            </a:r>
            <a:r>
              <a:rPr lang="en-US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0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선수들은</a:t>
            </a:r>
            <a:r>
              <a:rPr lang="en-US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0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은퇴</a:t>
            </a:r>
            <a:r>
              <a:rPr lang="en-US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0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후에</a:t>
            </a:r>
            <a:r>
              <a:rPr lang="en-US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0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학교</a:t>
            </a:r>
            <a:r>
              <a:rPr lang="en-US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, </a:t>
            </a:r>
            <a:r>
              <a:rPr lang="ko-KR" sz="20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프로구단의</a:t>
            </a:r>
            <a:r>
              <a:rPr lang="en-US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0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감독</a:t>
            </a:r>
            <a:r>
              <a:rPr lang="en-US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0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및</a:t>
            </a:r>
            <a:r>
              <a:rPr lang="en-US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0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코치가</a:t>
            </a:r>
            <a:r>
              <a:rPr lang="en-US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0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되는</a:t>
            </a:r>
            <a:r>
              <a:rPr lang="en-US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0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경우가</a:t>
            </a:r>
            <a:r>
              <a:rPr lang="en-US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0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있지만</a:t>
            </a:r>
            <a:r>
              <a:rPr lang="en-US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, </a:t>
            </a:r>
            <a:r>
              <a:rPr lang="ko-KR" sz="20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그것은</a:t>
            </a:r>
            <a:r>
              <a:rPr lang="en-US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0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아주</a:t>
            </a:r>
            <a:r>
              <a:rPr lang="en-US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0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소수임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270000" y="5397500"/>
            <a:ext cx="7200900" cy="355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  <a:buClr>
                <a:srgbClr val="3E372E"/>
              </a:buClr>
            </a:pPr>
            <a:r>
              <a:rPr lang="ko-KR" sz="20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프로</a:t>
            </a:r>
            <a:r>
              <a:rPr lang="en-US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0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및</a:t>
            </a:r>
            <a:r>
              <a:rPr lang="en-US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0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아마추어</a:t>
            </a:r>
            <a:r>
              <a:rPr lang="en-US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0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선수들이</a:t>
            </a:r>
            <a:r>
              <a:rPr lang="en-US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0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부상으로</a:t>
            </a:r>
            <a:r>
              <a:rPr lang="en-US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0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선수</a:t>
            </a:r>
            <a:r>
              <a:rPr lang="en-US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0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생활을</a:t>
            </a:r>
            <a:r>
              <a:rPr lang="en-US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0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마치는</a:t>
            </a:r>
            <a:r>
              <a:rPr lang="en-US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0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경우가</a:t>
            </a:r>
            <a:r>
              <a:rPr lang="en-US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0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많음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536700" y="6261100"/>
            <a:ext cx="1905000" cy="469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26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선수</a:t>
            </a:r>
            <a:r>
              <a:rPr lang="en-US" sz="26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6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은퇴</a:t>
            </a:r>
            <a:r>
              <a:rPr lang="en-US" sz="26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6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후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536700" y="4686300"/>
            <a:ext cx="1905000" cy="469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26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부상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270000" y="3581400"/>
            <a:ext cx="7200900" cy="660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  <a:buClr>
                <a:srgbClr val="3E372E"/>
              </a:buClr>
            </a:pPr>
            <a:r>
              <a:rPr lang="en-US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 KBO </a:t>
            </a:r>
            <a:r>
              <a:rPr lang="ko-KR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신인</a:t>
            </a:r>
            <a:r>
              <a:rPr lang="en-US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드래프트를</a:t>
            </a:r>
            <a:r>
              <a:rPr lang="en-US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보고</a:t>
            </a:r>
            <a:r>
              <a:rPr lang="en-US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난</a:t>
            </a:r>
            <a:r>
              <a:rPr lang="en-US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후</a:t>
            </a:r>
            <a:r>
              <a:rPr lang="en-US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드래프트</a:t>
            </a:r>
            <a:r>
              <a:rPr lang="en-US" sz="20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 </a:t>
            </a:r>
            <a:r>
              <a:rPr lang="ko-KR" sz="2000" b="0" i="0" u="none" strike="noStrike" dirty="0" err="1">
                <a:solidFill>
                  <a:srgbClr val="3E372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미지명</a:t>
            </a:r>
            <a:r>
              <a:rPr lang="en-US" sz="20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sz="20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학생들의</a:t>
            </a:r>
            <a:r>
              <a:rPr lang="en-US" sz="20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br>
              <a:rPr lang="en-US" sz="20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</a:br>
            <a:r>
              <a:rPr lang="ko-KR" sz="20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미래</a:t>
            </a:r>
            <a:r>
              <a:rPr lang="en-US" sz="20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sz="20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생활에</a:t>
            </a:r>
            <a:r>
              <a:rPr lang="en-US" sz="20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sz="20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대해</a:t>
            </a:r>
            <a:r>
              <a:rPr lang="en-US" sz="20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sz="20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궁금증을</a:t>
            </a:r>
            <a:r>
              <a:rPr lang="en-US" sz="20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sz="20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가지게</a:t>
            </a:r>
            <a:r>
              <a:rPr lang="en-US" sz="20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sz="20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됨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536700" y="2971800"/>
            <a:ext cx="1993900" cy="431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26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신인</a:t>
            </a:r>
            <a:r>
              <a:rPr lang="en-US" sz="26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sz="26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드래프트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244600" y="1270000"/>
            <a:ext cx="8851900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7200" b="1" i="0" u="none" strike="noStrike" spc="-200" dirty="0">
                <a:solidFill>
                  <a:srgbClr val="3E372E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주제</a:t>
            </a:r>
            <a:r>
              <a:rPr lang="en-US" sz="7200" b="1" i="0" u="none" strike="noStrike" spc="-200" dirty="0">
                <a:solidFill>
                  <a:srgbClr val="3E372E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sz="7200" b="1" i="0" u="none" strike="noStrike" spc="-200" dirty="0">
                <a:solidFill>
                  <a:srgbClr val="3E372E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선정</a:t>
            </a:r>
            <a:r>
              <a:rPr lang="en-US" sz="7200" b="1" i="0" u="none" strike="noStrike" spc="-200" dirty="0">
                <a:solidFill>
                  <a:srgbClr val="3E372E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sz="7200" b="1" i="0" u="none" strike="noStrike" spc="-200" dirty="0">
                <a:solidFill>
                  <a:srgbClr val="3E372E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이유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536700" y="7962900"/>
            <a:ext cx="6172200" cy="711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23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엘리트</a:t>
            </a:r>
            <a:r>
              <a:rPr lang="en-US" sz="23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3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스포츠의</a:t>
            </a:r>
            <a:r>
              <a:rPr lang="en-US" sz="23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300" b="1" i="0" u="none" strike="noStrike" spc="-100" dirty="0">
                <a:solidFill>
                  <a:srgbClr val="A3C469"/>
                </a:solidFill>
                <a:ea typeface="나눔스퀘어 ExtraBold" panose="020B0600000101010101" pitchFamily="50" charset="-127"/>
              </a:rPr>
              <a:t>미래</a:t>
            </a:r>
            <a:r>
              <a:rPr lang="en-US" sz="2300" b="1" i="0" u="none" strike="noStrike" spc="-100" dirty="0">
                <a:solidFill>
                  <a:srgbClr val="A3C469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300" b="1" i="0" u="none" strike="noStrike" spc="-100" dirty="0">
                <a:solidFill>
                  <a:srgbClr val="A3C469"/>
                </a:solidFill>
                <a:ea typeface="나눔스퀘어 ExtraBold" panose="020B0600000101010101" pitchFamily="50" charset="-127"/>
              </a:rPr>
              <a:t>불확실성</a:t>
            </a:r>
            <a:r>
              <a:rPr lang="ko-KR" sz="23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과</a:t>
            </a:r>
            <a:r>
              <a:rPr lang="en-US" sz="23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3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은퇴</a:t>
            </a:r>
            <a:r>
              <a:rPr lang="en-US" sz="23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3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후</a:t>
            </a:r>
            <a:r>
              <a:rPr lang="en-US" sz="23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300" b="1" i="0" u="none" strike="noStrike" spc="-100" dirty="0">
                <a:solidFill>
                  <a:srgbClr val="A3C469"/>
                </a:solidFill>
                <a:ea typeface="나눔스퀘어 ExtraBold" panose="020B0600000101010101" pitchFamily="50" charset="-127"/>
              </a:rPr>
              <a:t>제한된</a:t>
            </a:r>
            <a:r>
              <a:rPr lang="en-US" sz="2300" b="1" i="0" u="none" strike="noStrike" spc="-100" dirty="0">
                <a:solidFill>
                  <a:srgbClr val="A3C469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300" b="1" i="0" u="none" strike="noStrike" spc="-100" dirty="0">
                <a:solidFill>
                  <a:srgbClr val="A3C469"/>
                </a:solidFill>
                <a:ea typeface="나눔스퀘어 ExtraBold" panose="020B0600000101010101" pitchFamily="50" charset="-127"/>
              </a:rPr>
              <a:t>진로</a:t>
            </a:r>
            <a:r>
              <a:rPr lang="ko-KR" sz="23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가</a:t>
            </a:r>
            <a:r>
              <a:rPr lang="en-US" sz="23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300" b="1" i="0" u="none" strike="noStrike" spc="-100" dirty="0">
                <a:solidFill>
                  <a:srgbClr val="A3C469"/>
                </a:solidFill>
                <a:ea typeface="나눔스퀘어 ExtraBold" panose="020B0600000101010101" pitchFamily="50" charset="-127"/>
              </a:rPr>
              <a:t>운동선수</a:t>
            </a:r>
            <a:r>
              <a:rPr lang="en-US" sz="2300" b="1" i="0" u="none" strike="noStrike" spc="-100" dirty="0">
                <a:solidFill>
                  <a:srgbClr val="A3C469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300" b="1" i="0" u="none" strike="noStrike" spc="-100" dirty="0">
                <a:solidFill>
                  <a:srgbClr val="A3C469"/>
                </a:solidFill>
                <a:ea typeface="나눔스퀘어 ExtraBold" panose="020B0600000101010101" pitchFamily="50" charset="-127"/>
              </a:rPr>
              <a:t>인권</a:t>
            </a:r>
            <a:r>
              <a:rPr lang="en-US" sz="2300" b="1" i="0" u="none" strike="noStrike" spc="-100" dirty="0">
                <a:solidFill>
                  <a:srgbClr val="A3C469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300" b="1" i="0" u="none" strike="noStrike" spc="-100" dirty="0">
                <a:solidFill>
                  <a:srgbClr val="A3C469"/>
                </a:solidFill>
                <a:ea typeface="나눔스퀘어 ExtraBold" panose="020B0600000101010101" pitchFamily="50" charset="-127"/>
              </a:rPr>
              <a:t>문제</a:t>
            </a:r>
            <a:r>
              <a:rPr lang="ko-KR" sz="23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로</a:t>
            </a:r>
            <a:r>
              <a:rPr lang="en-US" sz="23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3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이어지는</a:t>
            </a:r>
            <a:r>
              <a:rPr lang="en-US" sz="23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3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이유</a:t>
            </a:r>
            <a:r>
              <a:rPr lang="en-US" sz="23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3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탐구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CE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" y="444500"/>
            <a:ext cx="17335500" cy="9334500"/>
          </a:xfrm>
          <a:prstGeom prst="rect">
            <a:avLst/>
          </a:prstGeom>
          <a:effectLst>
            <a:outerShdw blurRad="1301665" dist="359019" dir="2700000">
              <a:srgbClr val="3E372E">
                <a:alpha val="43000"/>
              </a:srgbClr>
            </a:outerShdw>
          </a:effectLst>
        </p:spPr>
      </p:pic>
      <p:grpSp>
        <p:nvGrpSpPr>
          <p:cNvPr id="3" name="Group 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68200" y="12280900"/>
            <a:ext cx="5715000" cy="127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19300" y="10274300"/>
            <a:ext cx="838200" cy="762000"/>
          </a:xfrm>
          <a:prstGeom prst="rect">
            <a:avLst/>
          </a:prstGeom>
        </p:spPr>
      </p:pic>
      <p:grpSp>
        <p:nvGrpSpPr>
          <p:cNvPr id="6" name="Group 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7300" y="3238500"/>
            <a:ext cx="7810500" cy="53848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11400" y="5880100"/>
            <a:ext cx="5715000" cy="127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54500" y="3568700"/>
            <a:ext cx="1816100" cy="1130300"/>
          </a:xfrm>
          <a:prstGeom prst="rect">
            <a:avLst/>
          </a:prstGeom>
        </p:spPr>
      </p:pic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72600" y="3340100"/>
            <a:ext cx="7810500" cy="53848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426700" y="5981700"/>
            <a:ext cx="5715000" cy="12700"/>
          </a:xfrm>
          <a:prstGeom prst="rect">
            <a:avLst/>
          </a:prstGeom>
        </p:spPr>
      </p:pic>
      <p:sp>
        <p:nvSpPr>
          <p:cNvPr id="13" name="TextBox 13"/>
          <p:cNvSpPr txBox="1"/>
          <p:nvPr/>
        </p:nvSpPr>
        <p:spPr>
          <a:xfrm>
            <a:off x="16573500" y="1270000"/>
            <a:ext cx="5080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r">
              <a:lnSpc>
                <a:spcPct val="99600"/>
              </a:lnSpc>
            </a:pPr>
            <a:r>
              <a:rPr lang="en-US" sz="1800" b="0" i="0" u="none" strike="noStrike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02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4757400" y="1003300"/>
            <a:ext cx="23241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r">
              <a:lnSpc>
                <a:spcPct val="99600"/>
              </a:lnSpc>
            </a:pPr>
            <a:r>
              <a:rPr lang="ko-KR" sz="1800" b="0" i="0" u="none" strike="noStrike" dirty="0" err="1">
                <a:solidFill>
                  <a:srgbClr val="B3A593"/>
                </a:solidFill>
                <a:ea typeface="나눔스퀘어" panose="020B0600000101010101" pitchFamily="50" charset="-127"/>
              </a:rPr>
              <a:t>베경지식</a:t>
            </a:r>
            <a:endParaRPr lang="ko-KR" sz="1800" b="0" i="0" u="none" strike="noStrike" dirty="0">
              <a:solidFill>
                <a:srgbClr val="B3A593"/>
              </a:solidFill>
              <a:ea typeface="나눔스퀘어" panose="020B0600000101010101" pitchFamily="50" charset="-127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1219200" y="6337300"/>
            <a:ext cx="7886700" cy="1295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2050"/>
              </a:lnSpc>
            </a:pPr>
            <a:r>
              <a:rPr lang="ko-KR" sz="2500" b="0" i="0" u="none" strike="noStrike" spc="-100" dirty="0">
                <a:solidFill>
                  <a:srgbClr val="3E372E">
                    <a:alpha val="80000"/>
                  </a:srgbClr>
                </a:solidFill>
                <a:ea typeface="나눔스퀘어" panose="020B0600000101010101" pitchFamily="50" charset="-127"/>
              </a:rPr>
              <a:t>특정</a:t>
            </a:r>
            <a:r>
              <a:rPr lang="en-US" sz="2500" b="0" i="0" u="none" strike="noStrike" spc="-100" dirty="0">
                <a:solidFill>
                  <a:srgbClr val="3E372E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500" b="0" i="0" u="none" strike="noStrike" spc="-100" dirty="0">
                <a:solidFill>
                  <a:srgbClr val="3E372E">
                    <a:alpha val="80000"/>
                  </a:srgbClr>
                </a:solidFill>
                <a:ea typeface="나눔스퀘어" panose="020B0600000101010101" pitchFamily="50" charset="-127"/>
              </a:rPr>
              <a:t>경기종목에</a:t>
            </a:r>
            <a:r>
              <a:rPr lang="en-US" sz="2500" b="0" i="0" u="none" strike="noStrike" spc="-100" dirty="0">
                <a:solidFill>
                  <a:srgbClr val="3E372E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500" b="0" i="0" u="none" strike="noStrike" spc="-100" dirty="0">
                <a:solidFill>
                  <a:srgbClr val="3E372E">
                    <a:alpha val="80000"/>
                  </a:srgbClr>
                </a:solidFill>
                <a:ea typeface="나눔스퀘어" panose="020B0600000101010101" pitchFamily="50" charset="-127"/>
              </a:rPr>
              <a:t>활동과</a:t>
            </a:r>
            <a:r>
              <a:rPr lang="en-US" sz="2500" b="0" i="0" u="none" strike="noStrike" spc="-100" dirty="0">
                <a:solidFill>
                  <a:srgbClr val="3E372E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500" b="0" i="0" u="none" strike="noStrike" spc="-100" dirty="0">
                <a:solidFill>
                  <a:srgbClr val="3E372E">
                    <a:alpha val="80000"/>
                  </a:srgbClr>
                </a:solidFill>
                <a:ea typeface="나눔스퀘어" panose="020B0600000101010101" pitchFamily="50" charset="-127"/>
              </a:rPr>
              <a:t>사업을</a:t>
            </a:r>
            <a:r>
              <a:rPr lang="en-US" sz="2500" b="0" i="0" u="none" strike="noStrike" spc="-100" dirty="0">
                <a:solidFill>
                  <a:srgbClr val="3E372E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500" b="0" i="0" u="none" strike="noStrike" spc="-100" dirty="0">
                <a:solidFill>
                  <a:srgbClr val="3E372E">
                    <a:alpha val="80000"/>
                  </a:srgbClr>
                </a:solidFill>
                <a:ea typeface="나눔스퀘어" panose="020B0600000101010101" pitchFamily="50" charset="-127"/>
              </a:rPr>
              <a:t>목적으로</a:t>
            </a:r>
            <a:r>
              <a:rPr lang="en-US" sz="2500" b="0" i="0" u="none" strike="noStrike" spc="-100" dirty="0">
                <a:solidFill>
                  <a:srgbClr val="3E372E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500" b="0" i="0" u="none" strike="noStrike" spc="-100" dirty="0">
                <a:solidFill>
                  <a:srgbClr val="3E372E">
                    <a:alpha val="80000"/>
                  </a:srgbClr>
                </a:solidFill>
                <a:ea typeface="나눔스퀘어" panose="020B0600000101010101" pitchFamily="50" charset="-127"/>
              </a:rPr>
              <a:t>설립되고</a:t>
            </a:r>
            <a:r>
              <a:rPr lang="en-US" sz="2500" b="0" i="0" u="none" strike="noStrike" spc="-100" dirty="0">
                <a:solidFill>
                  <a:srgbClr val="3E372E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br>
              <a:rPr lang="en-US" sz="2500" b="0" i="0" u="none" strike="noStrike" spc="-100" dirty="0">
                <a:solidFill>
                  <a:srgbClr val="3E372E">
                    <a:alpha val="80000"/>
                  </a:srgbClr>
                </a:solidFill>
                <a:latin typeface="나눔스퀘어" panose="020B0600000101010101" pitchFamily="50" charset="-127"/>
              </a:rPr>
            </a:br>
            <a:r>
              <a:rPr lang="ko-KR" sz="2500" b="0" i="0" u="none" strike="noStrike" spc="-100" dirty="0">
                <a:solidFill>
                  <a:srgbClr val="3E372E">
                    <a:alpha val="80000"/>
                  </a:srgbClr>
                </a:solidFill>
                <a:ea typeface="나눔스퀘어" panose="020B0600000101010101" pitchFamily="50" charset="-127"/>
              </a:rPr>
              <a:t>대한체육회에</a:t>
            </a:r>
            <a:r>
              <a:rPr lang="en-US" sz="2500" b="0" i="0" u="none" strike="noStrike" spc="-100" dirty="0">
                <a:solidFill>
                  <a:srgbClr val="3E372E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500" b="0" i="0" u="none" strike="noStrike" spc="-100" dirty="0">
                <a:solidFill>
                  <a:srgbClr val="3E372E">
                    <a:alpha val="80000"/>
                  </a:srgbClr>
                </a:solidFill>
                <a:ea typeface="나눔스퀘어" panose="020B0600000101010101" pitchFamily="50" charset="-127"/>
              </a:rPr>
              <a:t>가맹된</a:t>
            </a:r>
            <a:r>
              <a:rPr lang="en-US" sz="2500" b="0" i="0" u="none" strike="noStrike" spc="-100" dirty="0">
                <a:solidFill>
                  <a:srgbClr val="3E372E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500" b="0" i="0" u="none" strike="noStrike" spc="-100" dirty="0">
                <a:solidFill>
                  <a:srgbClr val="3E372E">
                    <a:alpha val="80000"/>
                  </a:srgbClr>
                </a:solidFill>
                <a:ea typeface="나눔스퀘어" panose="020B0600000101010101" pitchFamily="50" charset="-127"/>
              </a:rPr>
              <a:t>법인</a:t>
            </a:r>
            <a:r>
              <a:rPr lang="en-US" sz="2500" b="0" i="0" u="none" strike="noStrike" spc="-100" dirty="0">
                <a:solidFill>
                  <a:srgbClr val="3E372E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500" b="0" i="0" u="none" strike="noStrike" spc="-100" dirty="0">
                <a:solidFill>
                  <a:srgbClr val="3E372E">
                    <a:alpha val="80000"/>
                  </a:srgbClr>
                </a:solidFill>
                <a:ea typeface="나눔스퀘어" panose="020B0600000101010101" pitchFamily="50" charset="-127"/>
              </a:rPr>
              <a:t>또는</a:t>
            </a:r>
            <a:r>
              <a:rPr lang="en-US" sz="2500" b="0" i="0" u="none" strike="noStrike" spc="-100" dirty="0">
                <a:solidFill>
                  <a:srgbClr val="3E372E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500" b="0" i="0" u="none" strike="noStrike" spc="-100" dirty="0">
                <a:solidFill>
                  <a:srgbClr val="3E372E">
                    <a:alpha val="80000"/>
                  </a:srgbClr>
                </a:solidFill>
                <a:ea typeface="나눔스퀘어" panose="020B0600000101010101" pitchFamily="50" charset="-127"/>
              </a:rPr>
              <a:t>단체인</a:t>
            </a:r>
            <a:r>
              <a:rPr lang="en-US" sz="2500" b="0" i="0" u="none" strike="noStrike" spc="-100" dirty="0">
                <a:solidFill>
                  <a:srgbClr val="3E372E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500" b="0" i="0" u="none" strike="noStrike" spc="-100" dirty="0">
                <a:solidFill>
                  <a:srgbClr val="3E372E">
                    <a:alpha val="80000"/>
                  </a:srgbClr>
                </a:solidFill>
                <a:ea typeface="나눔스퀘어" panose="020B0600000101010101" pitchFamily="50" charset="-127"/>
              </a:rPr>
              <a:t>경기단체에</a:t>
            </a:r>
            <a:r>
              <a:rPr lang="en-US" sz="2500" b="0" i="0" u="none" strike="noStrike" spc="-100" dirty="0">
                <a:solidFill>
                  <a:srgbClr val="3E372E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br>
              <a:rPr lang="en-US" sz="2500" b="0" i="0" u="none" strike="noStrike" spc="-100" dirty="0">
                <a:solidFill>
                  <a:srgbClr val="3E372E">
                    <a:alpha val="80000"/>
                  </a:srgbClr>
                </a:solidFill>
                <a:latin typeface="나눔스퀘어" panose="020B0600000101010101" pitchFamily="50" charset="-127"/>
              </a:rPr>
            </a:br>
            <a:r>
              <a:rPr lang="ko-KR" sz="2500" b="0" i="0" u="none" strike="noStrike" spc="-100" dirty="0">
                <a:solidFill>
                  <a:srgbClr val="3E372E">
                    <a:alpha val="80000"/>
                  </a:srgbClr>
                </a:solidFill>
                <a:ea typeface="나눔스퀘어" panose="020B0600000101010101" pitchFamily="50" charset="-127"/>
              </a:rPr>
              <a:t>등록된</a:t>
            </a:r>
            <a:r>
              <a:rPr lang="en-US" sz="2500" b="0" i="0" u="none" strike="noStrike" spc="-100" dirty="0">
                <a:solidFill>
                  <a:srgbClr val="3E372E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500" b="0" i="0" u="none" strike="noStrike" spc="-100" dirty="0">
                <a:solidFill>
                  <a:srgbClr val="3E372E">
                    <a:alpha val="80000"/>
                  </a:srgbClr>
                </a:solidFill>
                <a:ea typeface="나눔스퀘어" panose="020B0600000101010101" pitchFamily="50" charset="-127"/>
              </a:rPr>
              <a:t>선수들이</a:t>
            </a:r>
            <a:r>
              <a:rPr lang="en-US" sz="2500" b="0" i="0" u="none" strike="noStrike" spc="-100" dirty="0">
                <a:solidFill>
                  <a:srgbClr val="3E372E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500" b="0" i="0" u="none" strike="noStrike" spc="-100" dirty="0">
                <a:solidFill>
                  <a:srgbClr val="3E372E">
                    <a:alpha val="80000"/>
                  </a:srgbClr>
                </a:solidFill>
                <a:ea typeface="나눔스퀘어" panose="020B0600000101010101" pitchFamily="50" charset="-127"/>
              </a:rPr>
              <a:t>수행하는</a:t>
            </a:r>
            <a:r>
              <a:rPr lang="en-US" sz="2500" b="0" i="0" u="none" strike="noStrike" spc="-100" dirty="0">
                <a:solidFill>
                  <a:srgbClr val="3E372E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500" b="0" i="0" u="none" strike="noStrike" spc="-100" dirty="0">
                <a:solidFill>
                  <a:srgbClr val="3E372E">
                    <a:alpha val="80000"/>
                  </a:srgbClr>
                </a:solidFill>
                <a:ea typeface="나눔스퀘어" panose="020B0600000101010101" pitchFamily="50" charset="-127"/>
              </a:rPr>
              <a:t>운동경기</a:t>
            </a:r>
            <a:r>
              <a:rPr lang="en-US" sz="2500" b="0" i="0" u="none" strike="noStrike" spc="-100" dirty="0">
                <a:solidFill>
                  <a:srgbClr val="3E372E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500" b="0" i="0" u="none" strike="noStrike" spc="-100" dirty="0">
                <a:solidFill>
                  <a:srgbClr val="3E372E">
                    <a:alpha val="80000"/>
                  </a:srgbClr>
                </a:solidFill>
                <a:ea typeface="나눔스퀘어" panose="020B0600000101010101" pitchFamily="50" charset="-127"/>
              </a:rPr>
              <a:t>활동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193800" y="4851400"/>
            <a:ext cx="7912100" cy="774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44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엘리트</a:t>
            </a:r>
            <a:r>
              <a:rPr lang="en-US" sz="44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44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스포츠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320800" y="1244600"/>
            <a:ext cx="8851900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7200" b="1" i="0" u="none" strike="noStrike" spc="-2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배경지식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9321800" y="4851400"/>
            <a:ext cx="7912100" cy="774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44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생활</a:t>
            </a:r>
            <a:r>
              <a:rPr lang="en-US" sz="44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44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체육</a:t>
            </a:r>
          </a:p>
        </p:txBody>
      </p:sp>
      <p:pic>
        <p:nvPicPr>
          <p:cNvPr id="19" name="Picture 1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788900" y="3568700"/>
            <a:ext cx="990600" cy="1130300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597900" y="5397500"/>
            <a:ext cx="1079500" cy="1079500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839200" y="5613400"/>
            <a:ext cx="622300" cy="635000"/>
          </a:xfrm>
          <a:prstGeom prst="rect">
            <a:avLst/>
          </a:prstGeom>
        </p:spPr>
      </p:pic>
      <p:sp>
        <p:nvSpPr>
          <p:cNvPr id="22" name="TextBox 22"/>
          <p:cNvSpPr txBox="1"/>
          <p:nvPr/>
        </p:nvSpPr>
        <p:spPr>
          <a:xfrm>
            <a:off x="9347200" y="6553200"/>
            <a:ext cx="7886700" cy="876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2050"/>
              </a:lnSpc>
            </a:pPr>
            <a:r>
              <a:rPr lang="ko-KR" sz="2500" b="0" i="0" u="none" strike="noStrike" spc="-100" dirty="0">
                <a:solidFill>
                  <a:srgbClr val="3E372E">
                    <a:alpha val="80000"/>
                  </a:srgbClr>
                </a:solidFill>
                <a:ea typeface="나눔스퀘어" panose="020B0600000101010101" pitchFamily="50" charset="-127"/>
              </a:rPr>
              <a:t>건강과</a:t>
            </a:r>
            <a:r>
              <a:rPr lang="en-US" sz="2500" b="0" i="0" u="none" strike="noStrike" spc="-100" dirty="0">
                <a:solidFill>
                  <a:srgbClr val="3E372E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500" b="0" i="0" u="none" strike="noStrike" spc="-100" dirty="0">
                <a:solidFill>
                  <a:srgbClr val="3E372E">
                    <a:alpha val="80000"/>
                  </a:srgbClr>
                </a:solidFill>
                <a:ea typeface="나눔스퀘어" panose="020B0600000101010101" pitchFamily="50" charset="-127"/>
              </a:rPr>
              <a:t>체력</a:t>
            </a:r>
            <a:r>
              <a:rPr lang="en-US" sz="2500" b="0" i="0" u="none" strike="noStrike" spc="-100" dirty="0">
                <a:solidFill>
                  <a:srgbClr val="3E372E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500" b="0" i="0" u="none" strike="noStrike" spc="-100" dirty="0">
                <a:solidFill>
                  <a:srgbClr val="3E372E">
                    <a:alpha val="80000"/>
                  </a:srgbClr>
                </a:solidFill>
                <a:ea typeface="나눔스퀘어" panose="020B0600000101010101" pitchFamily="50" charset="-127"/>
              </a:rPr>
              <a:t>증진을</a:t>
            </a:r>
            <a:r>
              <a:rPr lang="en-US" sz="2500" b="0" i="0" u="none" strike="noStrike" spc="-100" dirty="0">
                <a:solidFill>
                  <a:srgbClr val="3E372E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500" b="0" i="0" u="none" strike="noStrike" spc="-100" dirty="0">
                <a:solidFill>
                  <a:srgbClr val="3E372E">
                    <a:alpha val="80000"/>
                  </a:srgbClr>
                </a:solidFill>
                <a:ea typeface="나눔스퀘어" panose="020B0600000101010101" pitchFamily="50" charset="-127"/>
              </a:rPr>
              <a:t>위하여</a:t>
            </a:r>
            <a:r>
              <a:rPr lang="en-US" sz="2500" b="0" i="0" u="none" strike="noStrike" spc="-100" dirty="0">
                <a:solidFill>
                  <a:srgbClr val="3E372E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500" b="0" i="0" u="none" strike="noStrike" spc="-100" dirty="0">
                <a:solidFill>
                  <a:srgbClr val="3E372E">
                    <a:alpha val="80000"/>
                  </a:srgbClr>
                </a:solidFill>
                <a:ea typeface="나눔스퀘어" panose="020B0600000101010101" pitchFamily="50" charset="-127"/>
              </a:rPr>
              <a:t>행하는</a:t>
            </a:r>
            <a:r>
              <a:rPr lang="en-US" sz="2500" b="0" i="0" u="none" strike="noStrike" spc="-100" dirty="0">
                <a:solidFill>
                  <a:srgbClr val="3E372E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br>
              <a:rPr lang="en-US" sz="2500" b="0" i="0" u="none" strike="noStrike" spc="-100" dirty="0">
                <a:solidFill>
                  <a:srgbClr val="3E372E">
                    <a:alpha val="80000"/>
                  </a:srgbClr>
                </a:solidFill>
                <a:latin typeface="나눔스퀘어" panose="020B0600000101010101" pitchFamily="50" charset="-127"/>
              </a:rPr>
            </a:br>
            <a:r>
              <a:rPr lang="ko-KR" sz="2500" b="0" i="0" u="none" strike="noStrike" spc="-100" dirty="0">
                <a:solidFill>
                  <a:srgbClr val="3E372E">
                    <a:alpha val="80000"/>
                  </a:srgbClr>
                </a:solidFill>
                <a:ea typeface="나눔스퀘어" panose="020B0600000101010101" pitchFamily="50" charset="-127"/>
              </a:rPr>
              <a:t>자발적이고</a:t>
            </a:r>
            <a:r>
              <a:rPr lang="en-US" sz="2500" b="0" i="0" u="none" strike="noStrike" spc="-100" dirty="0">
                <a:solidFill>
                  <a:srgbClr val="3E372E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500" b="0" i="0" u="none" strike="noStrike" spc="-100" dirty="0">
                <a:solidFill>
                  <a:srgbClr val="3E372E">
                    <a:alpha val="80000"/>
                  </a:srgbClr>
                </a:solidFill>
                <a:ea typeface="나눔스퀘어" panose="020B0600000101010101" pitchFamily="50" charset="-127"/>
              </a:rPr>
              <a:t>일상적인</a:t>
            </a:r>
            <a:r>
              <a:rPr lang="en-US" sz="2500" b="0" i="0" u="none" strike="noStrike" spc="-100" dirty="0">
                <a:solidFill>
                  <a:srgbClr val="3E372E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500" b="0" i="0" u="none" strike="noStrike" spc="-100" dirty="0">
                <a:solidFill>
                  <a:srgbClr val="3E372E">
                    <a:alpha val="80000"/>
                  </a:srgbClr>
                </a:solidFill>
                <a:ea typeface="나눔스퀘어" panose="020B0600000101010101" pitchFamily="50" charset="-127"/>
              </a:rPr>
              <a:t>체육</a:t>
            </a:r>
            <a:r>
              <a:rPr lang="en-US" sz="2500" b="0" i="0" u="none" strike="noStrike" spc="-100" dirty="0">
                <a:solidFill>
                  <a:srgbClr val="3E372E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500" b="0" i="0" u="none" strike="noStrike" spc="-100" dirty="0">
                <a:solidFill>
                  <a:srgbClr val="3E372E">
                    <a:alpha val="80000"/>
                  </a:srgbClr>
                </a:solidFill>
                <a:ea typeface="나눔스퀘어" panose="020B0600000101010101" pitchFamily="50" charset="-127"/>
              </a:rPr>
              <a:t>활동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CE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" y="444500"/>
            <a:ext cx="17335500" cy="9334500"/>
          </a:xfrm>
          <a:prstGeom prst="rect">
            <a:avLst/>
          </a:prstGeom>
          <a:effectLst>
            <a:outerShdw blurRad="1301665" dist="359019" dir="2700000">
              <a:srgbClr val="3E372E">
                <a:alpha val="43000"/>
              </a:srgbClr>
            </a:outerShdw>
          </a:effectLst>
        </p:spPr>
      </p:pic>
      <p:sp>
        <p:nvSpPr>
          <p:cNvPr id="3" name="TextBox 3"/>
          <p:cNvSpPr txBox="1"/>
          <p:nvPr/>
        </p:nvSpPr>
        <p:spPr>
          <a:xfrm>
            <a:off x="16725900" y="1244600"/>
            <a:ext cx="3683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r">
              <a:lnSpc>
                <a:spcPct val="99600"/>
              </a:lnSpc>
            </a:pPr>
            <a:r>
              <a:rPr lang="en-US" sz="1800" b="0" i="0" u="none" strike="noStrike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03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4757400" y="1003300"/>
            <a:ext cx="23241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r">
              <a:lnSpc>
                <a:spcPct val="99600"/>
              </a:lnSpc>
            </a:pPr>
            <a:r>
              <a:rPr lang="ko-KR" sz="1800" b="0" i="0" u="none" strike="noStrike" dirty="0" err="1">
                <a:solidFill>
                  <a:srgbClr val="B3A593"/>
                </a:solidFill>
                <a:ea typeface="나눔스퀘어" panose="020B0600000101010101" pitchFamily="50" charset="-127"/>
              </a:rPr>
              <a:t>개별논증</a:t>
            </a:r>
            <a:endParaRPr lang="ko-KR" sz="1800" b="0" i="0" u="none" strike="noStrike" dirty="0">
              <a:solidFill>
                <a:srgbClr val="B3A593"/>
              </a:solidFill>
              <a:ea typeface="나눔스퀘어" panose="020B0600000101010101" pitchFamily="50" charset="-127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1384300" y="3517900"/>
            <a:ext cx="16611600" cy="5969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32800"/>
              </a:lnSpc>
            </a:pP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P1.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학생들은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다양한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직업을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선택할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수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있어야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한다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32800"/>
              </a:lnSpc>
            </a:pPr>
            <a:r>
              <a:rPr lang="en-US" sz="27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P2. </a:t>
            </a:r>
            <a:r>
              <a:rPr lang="ko-KR" sz="27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학생들은</a:t>
            </a:r>
            <a:r>
              <a:rPr lang="en-US" sz="27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능동적인</a:t>
            </a:r>
            <a:r>
              <a:rPr lang="en-US" sz="27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삶을</a:t>
            </a:r>
            <a:r>
              <a:rPr lang="en-US" sz="27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살아야</a:t>
            </a:r>
            <a:r>
              <a:rPr lang="en-US" sz="27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한다</a:t>
            </a:r>
            <a:r>
              <a:rPr lang="en-US" sz="27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32800"/>
              </a:lnSpc>
            </a:pPr>
            <a:r>
              <a:rPr lang="en-US" sz="2700" b="1" i="0" u="none" strike="noStrike" dirty="0">
                <a:solidFill>
                  <a:srgbClr val="A3C469"/>
                </a:solidFill>
                <a:latin typeface="나눔스퀘어" panose="020B0600000101010101" pitchFamily="50" charset="-127"/>
              </a:rPr>
              <a:t>C1. </a:t>
            </a:r>
            <a:r>
              <a:rPr lang="ko-KR" sz="2700" b="1" i="0" u="none" strike="noStrike" dirty="0">
                <a:solidFill>
                  <a:srgbClr val="A3C469"/>
                </a:solidFill>
                <a:ea typeface="나눔스퀘어" panose="020B0600000101010101" pitchFamily="50" charset="-127"/>
              </a:rPr>
              <a:t>학생들은</a:t>
            </a:r>
            <a:r>
              <a:rPr lang="en-US" sz="2700" b="1" i="0" u="none" strike="noStrike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dirty="0">
                <a:solidFill>
                  <a:srgbClr val="A3C469"/>
                </a:solidFill>
                <a:ea typeface="나눔스퀘어" panose="020B0600000101010101" pitchFamily="50" charset="-127"/>
              </a:rPr>
              <a:t>학교</a:t>
            </a:r>
            <a:r>
              <a:rPr lang="en-US" sz="2700" b="1" i="0" u="none" strike="noStrike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dirty="0">
                <a:solidFill>
                  <a:srgbClr val="A3C469"/>
                </a:solidFill>
                <a:ea typeface="나눔스퀘어" panose="020B0600000101010101" pitchFamily="50" charset="-127"/>
              </a:rPr>
              <a:t>교육의</a:t>
            </a:r>
            <a:r>
              <a:rPr lang="en-US" sz="2700" b="1" i="0" u="none" strike="noStrike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dirty="0">
                <a:solidFill>
                  <a:srgbClr val="A3C469"/>
                </a:solidFill>
                <a:ea typeface="나눔스퀘어" panose="020B0600000101010101" pitchFamily="50" charset="-127"/>
              </a:rPr>
              <a:t>목적에</a:t>
            </a:r>
            <a:r>
              <a:rPr lang="en-US" sz="2700" b="1" i="0" u="none" strike="noStrike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dirty="0">
                <a:solidFill>
                  <a:srgbClr val="A3C469"/>
                </a:solidFill>
                <a:ea typeface="나눔스퀘어" panose="020B0600000101010101" pitchFamily="50" charset="-127"/>
              </a:rPr>
              <a:t>따라</a:t>
            </a:r>
            <a:r>
              <a:rPr lang="en-US" sz="2700" b="1" i="0" u="none" strike="noStrike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dirty="0">
                <a:solidFill>
                  <a:srgbClr val="A3C469"/>
                </a:solidFill>
                <a:ea typeface="나눔스퀘어" panose="020B0600000101010101" pitchFamily="50" charset="-127"/>
              </a:rPr>
              <a:t>다른</a:t>
            </a:r>
            <a:r>
              <a:rPr lang="en-US" sz="2700" b="1" i="0" u="none" strike="noStrike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dirty="0">
                <a:solidFill>
                  <a:srgbClr val="A3C469"/>
                </a:solidFill>
                <a:ea typeface="나눔스퀘어" panose="020B0600000101010101" pitchFamily="50" charset="-127"/>
              </a:rPr>
              <a:t>친구들과</a:t>
            </a:r>
            <a:r>
              <a:rPr lang="en-US" sz="2700" b="1" i="0" u="none" strike="noStrike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dirty="0">
                <a:solidFill>
                  <a:srgbClr val="A3C469"/>
                </a:solidFill>
                <a:ea typeface="나눔스퀘어" panose="020B0600000101010101" pitchFamily="50" charset="-127"/>
              </a:rPr>
              <a:t>교류하며</a:t>
            </a:r>
            <a:r>
              <a:rPr lang="en-US" sz="2700" b="1" i="0" u="none" strike="noStrike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dirty="0">
                <a:solidFill>
                  <a:srgbClr val="A3C469"/>
                </a:solidFill>
                <a:ea typeface="나눔스퀘어" panose="020B0600000101010101" pitchFamily="50" charset="-127"/>
              </a:rPr>
              <a:t>사회생활을</a:t>
            </a:r>
            <a:r>
              <a:rPr lang="en-US" sz="2700" b="1" i="0" u="none" strike="noStrike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dirty="0">
                <a:solidFill>
                  <a:srgbClr val="A3C469"/>
                </a:solidFill>
                <a:ea typeface="나눔스퀘어" panose="020B0600000101010101" pitchFamily="50" charset="-127"/>
              </a:rPr>
              <a:t>익힐</a:t>
            </a:r>
            <a:r>
              <a:rPr lang="en-US" sz="2700" b="1" i="0" u="none" strike="noStrike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dirty="0">
                <a:solidFill>
                  <a:srgbClr val="A3C469"/>
                </a:solidFill>
                <a:ea typeface="나눔스퀘어" panose="020B0600000101010101" pitchFamily="50" charset="-127"/>
              </a:rPr>
              <a:t>수</a:t>
            </a:r>
            <a:r>
              <a:rPr lang="en-US" sz="2700" b="1" i="0" u="none" strike="noStrike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dirty="0">
                <a:solidFill>
                  <a:srgbClr val="A3C469"/>
                </a:solidFill>
                <a:ea typeface="나눔스퀘어" panose="020B0600000101010101" pitchFamily="50" charset="-127"/>
              </a:rPr>
              <a:t>있어야</a:t>
            </a:r>
            <a:r>
              <a:rPr lang="en-US" sz="2700" b="1" i="0" u="none" strike="noStrike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dirty="0">
                <a:solidFill>
                  <a:srgbClr val="A3C469"/>
                </a:solidFill>
                <a:ea typeface="나눔스퀘어" panose="020B0600000101010101" pitchFamily="50" charset="-127"/>
              </a:rPr>
              <a:t>한다</a:t>
            </a:r>
            <a:r>
              <a:rPr lang="en-US" sz="2700" b="1" i="0" u="none" strike="noStrike" dirty="0">
                <a:solidFill>
                  <a:srgbClr val="A3C469"/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32800"/>
              </a:lnSpc>
            </a:pPr>
            <a:endParaRPr lang="en-US" sz="2700" b="1" i="0" u="none" strike="noStrike" dirty="0">
              <a:solidFill>
                <a:srgbClr val="A3C469"/>
              </a:solidFill>
              <a:latin typeface="나눔스퀘어" panose="020B0600000101010101" pitchFamily="50" charset="-127"/>
            </a:endParaRPr>
          </a:p>
          <a:p>
            <a:pPr lvl="0" algn="l">
              <a:lnSpc>
                <a:spcPct val="132800"/>
              </a:lnSpc>
            </a:pPr>
            <a:r>
              <a:rPr lang="en-US" sz="27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P3. </a:t>
            </a:r>
            <a:r>
              <a:rPr lang="ko-KR" sz="27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학생</a:t>
            </a:r>
            <a:r>
              <a:rPr lang="en-US" sz="27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선수들은</a:t>
            </a:r>
            <a:r>
              <a:rPr lang="en-US" sz="27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대회</a:t>
            </a:r>
            <a:r>
              <a:rPr lang="en-US" sz="27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성적</a:t>
            </a:r>
            <a:r>
              <a:rPr lang="en-US" sz="27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, </a:t>
            </a:r>
            <a:r>
              <a:rPr lang="ko-KR" sz="27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개인</a:t>
            </a:r>
            <a:r>
              <a:rPr lang="en-US" sz="27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성적을</a:t>
            </a:r>
            <a:r>
              <a:rPr lang="en-US" sz="27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위해</a:t>
            </a:r>
            <a:r>
              <a:rPr lang="en-US" sz="27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가학적인</a:t>
            </a:r>
            <a:r>
              <a:rPr lang="en-US" sz="27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훈련을</a:t>
            </a:r>
            <a:r>
              <a:rPr lang="en-US" sz="27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받는다</a:t>
            </a:r>
            <a:r>
              <a:rPr lang="en-US" sz="27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32800"/>
              </a:lnSpc>
            </a:pPr>
            <a:r>
              <a:rPr lang="en-US" sz="27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P4. </a:t>
            </a:r>
            <a:r>
              <a:rPr lang="ko-KR" sz="27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학생</a:t>
            </a:r>
            <a:r>
              <a:rPr lang="en-US" sz="27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선수들의</a:t>
            </a:r>
            <a:r>
              <a:rPr lang="en-US" sz="27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학습권이</a:t>
            </a:r>
            <a:r>
              <a:rPr lang="en-US" sz="27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배제된다</a:t>
            </a:r>
            <a:r>
              <a:rPr lang="en-US" sz="27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32800"/>
              </a:lnSpc>
            </a:pPr>
            <a:r>
              <a:rPr lang="en-US" sz="27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P5. </a:t>
            </a:r>
            <a:r>
              <a:rPr lang="ko-KR" sz="27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이것은</a:t>
            </a:r>
            <a:r>
              <a:rPr lang="en-US" sz="27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인권</a:t>
            </a:r>
            <a:r>
              <a:rPr lang="en-US" sz="27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dirty="0">
                <a:solidFill>
                  <a:srgbClr val="3E372E"/>
                </a:solidFill>
                <a:ea typeface="나눔스퀘어" panose="020B0600000101010101" pitchFamily="50" charset="-127"/>
              </a:rPr>
              <a:t>침해이다</a:t>
            </a:r>
            <a:r>
              <a:rPr lang="en-US" sz="2700" b="0" i="0" u="none" strike="noStrike" dirty="0">
                <a:solidFill>
                  <a:srgbClr val="3E372E"/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32800"/>
              </a:lnSpc>
            </a:pPr>
            <a:r>
              <a:rPr lang="en-US" sz="2700" b="1" i="0" u="none" strike="noStrike" dirty="0">
                <a:solidFill>
                  <a:srgbClr val="A3C469"/>
                </a:solidFill>
                <a:latin typeface="나눔스퀘어" panose="020B0600000101010101" pitchFamily="50" charset="-127"/>
              </a:rPr>
              <a:t>C2. </a:t>
            </a:r>
            <a:r>
              <a:rPr lang="ko-KR" sz="2700" b="1" i="0" u="none" strike="noStrike" dirty="0">
                <a:solidFill>
                  <a:srgbClr val="A3C469"/>
                </a:solidFill>
                <a:ea typeface="나눔스퀘어" panose="020B0600000101010101" pitchFamily="50" charset="-127"/>
              </a:rPr>
              <a:t>엘리트</a:t>
            </a:r>
            <a:r>
              <a:rPr lang="en-US" sz="2700" b="1" i="0" u="none" strike="noStrike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dirty="0">
                <a:solidFill>
                  <a:srgbClr val="A3C469"/>
                </a:solidFill>
                <a:ea typeface="나눔스퀘어" panose="020B0600000101010101" pitchFamily="50" charset="-127"/>
              </a:rPr>
              <a:t>위주의</a:t>
            </a:r>
            <a:r>
              <a:rPr lang="en-US" sz="2700" b="1" i="0" u="none" strike="noStrike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dirty="0">
                <a:solidFill>
                  <a:srgbClr val="A3C469"/>
                </a:solidFill>
                <a:ea typeface="나눔스퀘어" panose="020B0600000101010101" pitchFamily="50" charset="-127"/>
              </a:rPr>
              <a:t>스포츠</a:t>
            </a:r>
            <a:r>
              <a:rPr lang="en-US" sz="2700" b="1" i="0" u="none" strike="noStrike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dirty="0">
                <a:solidFill>
                  <a:srgbClr val="A3C469"/>
                </a:solidFill>
                <a:ea typeface="나눔스퀘어" panose="020B0600000101010101" pitchFamily="50" charset="-127"/>
              </a:rPr>
              <a:t>정책에서</a:t>
            </a:r>
            <a:r>
              <a:rPr lang="en-US" sz="2700" b="1" i="0" u="none" strike="noStrike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dirty="0">
                <a:solidFill>
                  <a:srgbClr val="A3C469"/>
                </a:solidFill>
                <a:ea typeface="나눔스퀘어" panose="020B0600000101010101" pitchFamily="50" charset="-127"/>
              </a:rPr>
              <a:t>가장</a:t>
            </a:r>
            <a:r>
              <a:rPr lang="en-US" sz="2700" b="1" i="0" u="none" strike="noStrike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dirty="0">
                <a:solidFill>
                  <a:srgbClr val="A3C469"/>
                </a:solidFill>
                <a:ea typeface="나눔스퀘어" panose="020B0600000101010101" pitchFamily="50" charset="-127"/>
              </a:rPr>
              <a:t>큰</a:t>
            </a:r>
            <a:r>
              <a:rPr lang="en-US" sz="2700" b="1" i="0" u="none" strike="noStrike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dirty="0">
                <a:solidFill>
                  <a:srgbClr val="A3C469"/>
                </a:solidFill>
                <a:ea typeface="나눔스퀘어" panose="020B0600000101010101" pitchFamily="50" charset="-127"/>
              </a:rPr>
              <a:t>피해자는</a:t>
            </a:r>
            <a:r>
              <a:rPr lang="en-US" sz="2700" b="1" i="0" u="none" strike="noStrike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dirty="0">
                <a:solidFill>
                  <a:srgbClr val="A3C469"/>
                </a:solidFill>
                <a:ea typeface="나눔스퀘어" panose="020B0600000101010101" pitchFamily="50" charset="-127"/>
              </a:rPr>
              <a:t>학생</a:t>
            </a:r>
            <a:r>
              <a:rPr lang="en-US" sz="2700" b="1" i="0" u="none" strike="noStrike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dirty="0">
                <a:solidFill>
                  <a:srgbClr val="A3C469"/>
                </a:solidFill>
                <a:ea typeface="나눔스퀘어" panose="020B0600000101010101" pitchFamily="50" charset="-127"/>
              </a:rPr>
              <a:t>선수들이다</a:t>
            </a:r>
            <a:r>
              <a:rPr lang="en-US" sz="2700" b="1" i="0" u="none" strike="noStrike" dirty="0">
                <a:solidFill>
                  <a:srgbClr val="A3C469"/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32800"/>
              </a:lnSpc>
            </a:pPr>
            <a:endParaRPr lang="en-US" sz="2700" b="1" i="0" u="none" strike="noStrike" dirty="0">
              <a:solidFill>
                <a:srgbClr val="A3C469"/>
              </a:solidFill>
              <a:latin typeface="나눔스퀘어" panose="020B0600000101010101" pitchFamily="50" charset="-127"/>
            </a:endParaRPr>
          </a:p>
          <a:p>
            <a:pPr lvl="0" algn="l">
              <a:lnSpc>
                <a:spcPct val="132800"/>
              </a:lnSpc>
            </a:pPr>
            <a:r>
              <a:rPr lang="ko-KR" sz="2700" b="1" i="0" u="none" strike="noStrike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최종</a:t>
            </a:r>
            <a:r>
              <a:rPr lang="en-US" sz="2700" b="1" i="0" u="none" strike="noStrike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결론</a:t>
            </a:r>
            <a:r>
              <a:rPr lang="en-US" sz="2700" b="1" i="0" u="none" strike="noStrike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: </a:t>
            </a:r>
            <a:r>
              <a:rPr lang="ko-KR" sz="2700" b="1" i="0" u="none" strike="noStrike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학생선수들을</a:t>
            </a:r>
            <a:r>
              <a:rPr lang="en-US" sz="2700" b="1" i="0" u="none" strike="noStrike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비롯한</a:t>
            </a:r>
            <a:r>
              <a:rPr lang="en-US" sz="2700" b="1" i="0" u="none" strike="noStrike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모든</a:t>
            </a:r>
            <a:r>
              <a:rPr lang="en-US" sz="2700" b="1" i="0" u="none" strike="noStrike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학생들의</a:t>
            </a:r>
            <a:r>
              <a:rPr lang="en-US" sz="2700" b="1" i="0" u="none" strike="noStrike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학습권은</a:t>
            </a:r>
            <a:r>
              <a:rPr lang="en-US" sz="2700" b="1" i="0" u="none" strike="noStrike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dirty="0" err="1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보장되어야한다</a:t>
            </a:r>
            <a:r>
              <a:rPr lang="en-US" sz="2700" b="1" i="0" u="none" strike="noStrike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32800"/>
              </a:lnSpc>
            </a:pPr>
            <a:endParaRPr lang="en-US" sz="2700" b="1" i="0" u="none" strike="noStrike" dirty="0">
              <a:solidFill>
                <a:srgbClr val="3E372E"/>
              </a:solidFill>
              <a:highlight>
                <a:srgbClr val="E3EFCF"/>
              </a:highlight>
              <a:latin typeface="나눔스퀘어" panose="020B0600000101010101" pitchFamily="50" charset="-127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1384300" y="2509520"/>
            <a:ext cx="4178300" cy="34798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24499"/>
              </a:lnSpc>
            </a:pPr>
            <a:r>
              <a:rPr lang="ko-KR" sz="2500" b="1" i="0" u="none" strike="noStrike" spc="-100" dirty="0">
                <a:solidFill>
                  <a:srgbClr val="3E372E"/>
                </a:solidFill>
                <a:ea typeface="나눔스퀘어 Bold" panose="020B0600000101010101" pitchFamily="50" charset="-127"/>
              </a:rPr>
              <a:t>논증</a:t>
            </a:r>
            <a:r>
              <a:rPr lang="en-US" sz="2500" b="1" i="0" u="none" strike="noStrike" spc="-100" dirty="0">
                <a:solidFill>
                  <a:srgbClr val="3E372E"/>
                </a:solidFill>
                <a:latin typeface="나눔스퀘어 Bold" panose="020B0600000101010101" pitchFamily="50" charset="-127"/>
              </a:rPr>
              <a:t> 1. </a:t>
            </a:r>
            <a:r>
              <a:rPr lang="ko-KR" sz="2500" b="1" i="0" u="none" strike="noStrike" spc="-100" dirty="0">
                <a:solidFill>
                  <a:srgbClr val="3E372E"/>
                </a:solidFill>
                <a:ea typeface="나눔스퀘어 Bold" panose="020B0600000101010101" pitchFamily="50" charset="-127"/>
              </a:rPr>
              <a:t>운동선수</a:t>
            </a:r>
            <a:r>
              <a:rPr lang="en-US" sz="2500" b="1" i="0" u="none" strike="noStrike" spc="-100" dirty="0">
                <a:solidFill>
                  <a:srgbClr val="3E372E"/>
                </a:solidFill>
                <a:latin typeface="나눔스퀘어 Bold" panose="020B0600000101010101" pitchFamily="50" charset="-127"/>
              </a:rPr>
              <a:t> </a:t>
            </a:r>
            <a:r>
              <a:rPr lang="ko-KR" sz="2500" b="1" i="0" u="none" strike="noStrike" spc="-100" dirty="0" err="1">
                <a:solidFill>
                  <a:srgbClr val="3E372E"/>
                </a:solidFill>
                <a:ea typeface="나눔스퀘어 Bold" panose="020B0600000101010101" pitchFamily="50" charset="-127"/>
              </a:rPr>
              <a:t>학습권</a:t>
            </a:r>
            <a:r>
              <a:rPr lang="en-US" sz="2500" b="1" i="0" u="none" strike="noStrike" spc="-100" dirty="0">
                <a:solidFill>
                  <a:srgbClr val="3E372E"/>
                </a:solidFill>
                <a:latin typeface="나눔스퀘어 Bold" panose="020B0600000101010101" pitchFamily="50" charset="-127"/>
              </a:rPr>
              <a:t> </a:t>
            </a:r>
            <a:r>
              <a:rPr lang="ko-KR" sz="2500" b="1" i="0" u="none" strike="noStrike" spc="-100" dirty="0">
                <a:solidFill>
                  <a:srgbClr val="3E372E"/>
                </a:solidFill>
                <a:ea typeface="나눔스퀘어 Bold" panose="020B0600000101010101" pitchFamily="50" charset="-127"/>
              </a:rPr>
              <a:t>보장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320800" y="1219200"/>
            <a:ext cx="8851900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7200" b="1" i="0" u="none" strike="noStrike" spc="-2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개별</a:t>
            </a:r>
            <a:r>
              <a:rPr lang="en-US" sz="7200" b="1" i="0" u="none" strike="noStrike" spc="-2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7200" b="1" i="0" u="none" strike="noStrike" spc="-2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논증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CE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" y="444500"/>
            <a:ext cx="17335500" cy="9334500"/>
          </a:xfrm>
          <a:prstGeom prst="rect">
            <a:avLst/>
          </a:prstGeom>
          <a:effectLst>
            <a:outerShdw blurRad="1301665" dist="359019" dir="2700000">
              <a:srgbClr val="3E372E">
                <a:alpha val="43000"/>
              </a:srgbClr>
            </a:outerShdw>
          </a:effectLst>
        </p:spPr>
      </p:pic>
      <p:sp>
        <p:nvSpPr>
          <p:cNvPr id="3" name="TextBox 3"/>
          <p:cNvSpPr txBox="1"/>
          <p:nvPr/>
        </p:nvSpPr>
        <p:spPr>
          <a:xfrm>
            <a:off x="16725900" y="1244600"/>
            <a:ext cx="3683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r">
              <a:lnSpc>
                <a:spcPct val="99600"/>
              </a:lnSpc>
            </a:pPr>
            <a:r>
              <a:rPr lang="en-US" sz="1800" b="0" i="0" u="none" strike="noStrike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03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4757400" y="1003300"/>
            <a:ext cx="23241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r">
              <a:lnSpc>
                <a:spcPct val="99600"/>
              </a:lnSpc>
            </a:pPr>
            <a:r>
              <a:rPr lang="ko-KR" sz="1800" b="0" i="0" u="none" strike="noStrike" dirty="0" err="1">
                <a:solidFill>
                  <a:srgbClr val="B3A593"/>
                </a:solidFill>
                <a:ea typeface="나눔스퀘어" panose="020B0600000101010101" pitchFamily="50" charset="-127"/>
              </a:rPr>
              <a:t>개별논증</a:t>
            </a:r>
            <a:endParaRPr lang="ko-KR" sz="1800" b="0" i="0" u="none" strike="noStrike" dirty="0">
              <a:solidFill>
                <a:srgbClr val="B3A593"/>
              </a:solidFill>
              <a:ea typeface="나눔스퀘어" panose="020B0600000101010101" pitchFamily="50" charset="-127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1384300" y="3670300"/>
            <a:ext cx="16611600" cy="5422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32800"/>
              </a:lnSpc>
            </a:pP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P1.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체벌을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통한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훈육이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바람직하지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않다는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주장이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있다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32800"/>
              </a:lnSpc>
            </a:pP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P2.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체벌은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체벌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대상을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억압해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행동을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부모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,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교사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,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지도자가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원하는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대로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조작하는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것일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뿐이다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32800"/>
              </a:lnSpc>
            </a:pP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P3.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체벌을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통해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거짓말을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비롯한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도피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,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회피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,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기만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등의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행동이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나타난다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32800"/>
              </a:lnSpc>
            </a:pP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P4.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체벌로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인해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정신건강을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해칠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우려가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있다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32800"/>
              </a:lnSpc>
            </a:pP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C1.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따라서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체벌은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효과적인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훈육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방법이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아니다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32800"/>
              </a:lnSpc>
            </a:pPr>
            <a:endParaRPr lang="en-US" sz="2700" b="1" i="0" u="none" strike="noStrike" spc="-100" dirty="0">
              <a:solidFill>
                <a:srgbClr val="A3C469"/>
              </a:solidFill>
              <a:latin typeface="나눔스퀘어" panose="020B0600000101010101" pitchFamily="50" charset="-127"/>
            </a:endParaRPr>
          </a:p>
          <a:p>
            <a:pPr lvl="0" algn="l">
              <a:lnSpc>
                <a:spcPct val="132800"/>
              </a:lnSpc>
            </a:pP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P5.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모든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사람은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 err="1">
                <a:solidFill>
                  <a:srgbClr val="3E372E"/>
                </a:solidFill>
                <a:ea typeface="나눔스퀘어" panose="020B0600000101010101" pitchFamily="50" charset="-127"/>
              </a:rPr>
              <a:t>존중받아야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할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기본적인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인권을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가지고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있다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32800"/>
              </a:lnSpc>
            </a:pP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P6.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선수들도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인간으로서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인권을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 err="1">
                <a:solidFill>
                  <a:srgbClr val="3E372E"/>
                </a:solidFill>
                <a:ea typeface="나눔스퀘어" panose="020B0600000101010101" pitchFamily="50" charset="-127"/>
              </a:rPr>
              <a:t>존중받아야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한다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32800"/>
              </a:lnSpc>
            </a:pP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C2.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따라서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선수들에게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체벌을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가하는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것은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인권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침해이다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32800"/>
              </a:lnSpc>
            </a:pPr>
            <a:endParaRPr lang="en-US" sz="2700" b="1" i="0" u="none" strike="noStrike" spc="-100" dirty="0">
              <a:solidFill>
                <a:srgbClr val="A3C469"/>
              </a:solidFill>
              <a:latin typeface="나눔스퀘어" panose="020B0600000101010101" pitchFamily="50" charset="-127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1384300" y="2641600"/>
            <a:ext cx="3721100" cy="444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24499"/>
              </a:lnSpc>
            </a:pPr>
            <a:r>
              <a:rPr lang="ko-KR" sz="2500" b="1" i="0" u="none" strike="noStrike" spc="-100" dirty="0">
                <a:solidFill>
                  <a:srgbClr val="3E372E"/>
                </a:solidFill>
                <a:ea typeface="나눔스퀘어 Bold" panose="020B0600000101010101" pitchFamily="50" charset="-127"/>
              </a:rPr>
              <a:t>논증</a:t>
            </a:r>
            <a:r>
              <a:rPr lang="en-US" sz="2500" b="1" i="0" u="none" strike="noStrike" spc="-100" dirty="0">
                <a:solidFill>
                  <a:srgbClr val="3E372E"/>
                </a:solidFill>
                <a:latin typeface="나눔스퀘어 Bold" panose="020B0600000101010101" pitchFamily="50" charset="-127"/>
              </a:rPr>
              <a:t> 2. </a:t>
            </a:r>
            <a:r>
              <a:rPr lang="ko-KR" sz="2500" b="1" i="0" u="none" strike="noStrike" spc="-100" dirty="0">
                <a:solidFill>
                  <a:srgbClr val="3E372E"/>
                </a:solidFill>
                <a:ea typeface="나눔스퀘어 Bold" panose="020B0600000101010101" pitchFamily="50" charset="-127"/>
              </a:rPr>
              <a:t>운동선수</a:t>
            </a:r>
            <a:r>
              <a:rPr lang="en-US" sz="2500" b="1" i="0" u="none" strike="noStrike" spc="-100" dirty="0">
                <a:solidFill>
                  <a:srgbClr val="3E372E"/>
                </a:solidFill>
                <a:latin typeface="나눔스퀘어 Bold" panose="020B0600000101010101" pitchFamily="50" charset="-127"/>
              </a:rPr>
              <a:t> </a:t>
            </a:r>
            <a:r>
              <a:rPr lang="ko-KR" sz="2500" b="1" i="0" u="none" strike="noStrike" spc="-100" dirty="0">
                <a:solidFill>
                  <a:srgbClr val="3E372E"/>
                </a:solidFill>
                <a:ea typeface="나눔스퀘어 Bold" panose="020B0600000101010101" pitchFamily="50" charset="-127"/>
              </a:rPr>
              <a:t>체벌</a:t>
            </a:r>
            <a:r>
              <a:rPr lang="en-US" sz="2500" b="1" i="0" u="none" strike="noStrike" spc="-100" dirty="0">
                <a:solidFill>
                  <a:srgbClr val="3E372E"/>
                </a:solidFill>
                <a:latin typeface="나눔스퀘어 Bold" panose="020B0600000101010101" pitchFamily="50" charset="-127"/>
              </a:rPr>
              <a:t> </a:t>
            </a:r>
            <a:r>
              <a:rPr lang="ko-KR" sz="2500" b="1" i="0" u="none" strike="noStrike" spc="-100" dirty="0">
                <a:solidFill>
                  <a:srgbClr val="3E372E"/>
                </a:solidFill>
                <a:ea typeface="나눔스퀘어 Bold" panose="020B0600000101010101" pitchFamily="50" charset="-127"/>
              </a:rPr>
              <a:t>문제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320800" y="1219200"/>
            <a:ext cx="8851900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7200" b="1" i="0" u="none" strike="noStrike" spc="-2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개별</a:t>
            </a:r>
            <a:r>
              <a:rPr lang="en-US" sz="7200" b="1" i="0" u="none" strike="noStrike" spc="-2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7200" b="1" i="0" u="none" strike="noStrike" spc="-2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논증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CE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" y="444500"/>
            <a:ext cx="17335500" cy="9334500"/>
          </a:xfrm>
          <a:prstGeom prst="rect">
            <a:avLst/>
          </a:prstGeom>
          <a:effectLst>
            <a:outerShdw blurRad="1301665" dist="359019" dir="2700000">
              <a:srgbClr val="3E372E">
                <a:alpha val="43000"/>
              </a:srgbClr>
            </a:outerShdw>
          </a:effectLst>
        </p:spPr>
      </p:pic>
      <p:sp>
        <p:nvSpPr>
          <p:cNvPr id="3" name="TextBox 3"/>
          <p:cNvSpPr txBox="1"/>
          <p:nvPr/>
        </p:nvSpPr>
        <p:spPr>
          <a:xfrm>
            <a:off x="16725900" y="1244600"/>
            <a:ext cx="3683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r">
              <a:lnSpc>
                <a:spcPct val="99600"/>
              </a:lnSpc>
            </a:pPr>
            <a:r>
              <a:rPr lang="en-US" sz="1800" b="0" i="0" u="none" strike="noStrike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03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4757400" y="1003300"/>
            <a:ext cx="23241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r">
              <a:lnSpc>
                <a:spcPct val="99600"/>
              </a:lnSpc>
            </a:pPr>
            <a:r>
              <a:rPr lang="ko-KR" sz="1800" b="0" i="0" u="none" strike="noStrike" dirty="0" err="1">
                <a:solidFill>
                  <a:srgbClr val="B3A593"/>
                </a:solidFill>
                <a:ea typeface="나눔스퀘어" panose="020B0600000101010101" pitchFamily="50" charset="-127"/>
              </a:rPr>
              <a:t>개별논증</a:t>
            </a:r>
            <a:endParaRPr lang="ko-KR" sz="1800" b="0" i="0" u="none" strike="noStrike" dirty="0">
              <a:solidFill>
                <a:srgbClr val="B3A593"/>
              </a:solidFill>
              <a:ea typeface="나눔스퀘어" panose="020B0600000101010101" pitchFamily="50" charset="-127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1384300" y="4635500"/>
            <a:ext cx="16611600" cy="2679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32800"/>
              </a:lnSpc>
            </a:pP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P7.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인권을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존중하는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문화는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더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건강하고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긍정적인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사회를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만든다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32800"/>
              </a:lnSpc>
            </a:pP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P8.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체벌을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근절하는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것은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인권을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존중하는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문화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확립의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중요한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부분이다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32800"/>
              </a:lnSpc>
            </a:pP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C3.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따라서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체벌을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근절하고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인권을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존중하는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문화를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확립해야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한다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32800"/>
              </a:lnSpc>
            </a:pPr>
            <a:endParaRPr lang="en-US" sz="2700" b="1" i="0" u="none" strike="noStrike" spc="-100" dirty="0">
              <a:solidFill>
                <a:srgbClr val="A3C469"/>
              </a:solidFill>
              <a:latin typeface="나눔스퀘어" panose="020B0600000101010101" pitchFamily="50" charset="-127"/>
            </a:endParaRPr>
          </a:p>
          <a:p>
            <a:pPr lvl="0" algn="l">
              <a:lnSpc>
                <a:spcPct val="132800"/>
              </a:lnSpc>
            </a:pP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최종결론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: 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체벌을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근절하고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,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모든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선수들의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인권을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존중하는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문화를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확립하는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것이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b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</a:b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우리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사회의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중요한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과제이다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384300" y="2641600"/>
            <a:ext cx="3721100" cy="444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24499"/>
              </a:lnSpc>
            </a:pPr>
            <a:r>
              <a:rPr lang="ko-KR" sz="2500" b="1" i="0" u="none" strike="noStrike" spc="-100" dirty="0">
                <a:solidFill>
                  <a:srgbClr val="3E372E"/>
                </a:solidFill>
                <a:ea typeface="나눔스퀘어 Bold" panose="020B0600000101010101" pitchFamily="50" charset="-127"/>
              </a:rPr>
              <a:t>논증</a:t>
            </a:r>
            <a:r>
              <a:rPr lang="en-US" sz="2500" b="1" i="0" u="none" strike="noStrike" spc="-100" dirty="0">
                <a:solidFill>
                  <a:srgbClr val="3E372E"/>
                </a:solidFill>
                <a:latin typeface="나눔스퀘어 Bold" panose="020B0600000101010101" pitchFamily="50" charset="-127"/>
              </a:rPr>
              <a:t> 2. </a:t>
            </a:r>
            <a:r>
              <a:rPr lang="ko-KR" sz="2500" b="1" i="0" u="none" strike="noStrike" spc="-100" dirty="0">
                <a:solidFill>
                  <a:srgbClr val="3E372E"/>
                </a:solidFill>
                <a:ea typeface="나눔스퀘어 Bold" panose="020B0600000101010101" pitchFamily="50" charset="-127"/>
              </a:rPr>
              <a:t>운동선수</a:t>
            </a:r>
            <a:r>
              <a:rPr lang="en-US" sz="2500" b="1" i="0" u="none" strike="noStrike" spc="-100" dirty="0">
                <a:solidFill>
                  <a:srgbClr val="3E372E"/>
                </a:solidFill>
                <a:latin typeface="나눔스퀘어 Bold" panose="020B0600000101010101" pitchFamily="50" charset="-127"/>
              </a:rPr>
              <a:t> </a:t>
            </a:r>
            <a:r>
              <a:rPr lang="ko-KR" sz="2500" b="1" i="0" u="none" strike="noStrike" spc="-100" dirty="0">
                <a:solidFill>
                  <a:srgbClr val="3E372E"/>
                </a:solidFill>
                <a:ea typeface="나눔스퀘어 Bold" panose="020B0600000101010101" pitchFamily="50" charset="-127"/>
              </a:rPr>
              <a:t>체벌</a:t>
            </a:r>
            <a:r>
              <a:rPr lang="en-US" sz="2500" b="1" i="0" u="none" strike="noStrike" spc="-100" dirty="0">
                <a:solidFill>
                  <a:srgbClr val="3E372E"/>
                </a:solidFill>
                <a:latin typeface="나눔스퀘어 Bold" panose="020B0600000101010101" pitchFamily="50" charset="-127"/>
              </a:rPr>
              <a:t> </a:t>
            </a:r>
            <a:r>
              <a:rPr lang="ko-KR" sz="2500" b="1" i="0" u="none" strike="noStrike" spc="-100" dirty="0">
                <a:solidFill>
                  <a:srgbClr val="3E372E"/>
                </a:solidFill>
                <a:ea typeface="나눔스퀘어 Bold" panose="020B0600000101010101" pitchFamily="50" charset="-127"/>
              </a:rPr>
              <a:t>문제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320800" y="1219200"/>
            <a:ext cx="8851900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7200" b="1" i="0" u="none" strike="noStrike" spc="-2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개별</a:t>
            </a:r>
            <a:r>
              <a:rPr lang="en-US" sz="7200" b="1" i="0" u="none" strike="noStrike" spc="-2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7200" b="1" i="0" u="none" strike="noStrike" spc="-2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논증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CE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" y="444500"/>
            <a:ext cx="17335500" cy="9334500"/>
          </a:xfrm>
          <a:prstGeom prst="rect">
            <a:avLst/>
          </a:prstGeom>
          <a:effectLst>
            <a:outerShdw blurRad="1301665" dist="359019" dir="2700000">
              <a:srgbClr val="3E372E">
                <a:alpha val="43000"/>
              </a:srgbClr>
            </a:outerShdw>
          </a:effectLst>
        </p:spPr>
      </p:pic>
      <p:sp>
        <p:nvSpPr>
          <p:cNvPr id="3" name="TextBox 3"/>
          <p:cNvSpPr txBox="1"/>
          <p:nvPr/>
        </p:nvSpPr>
        <p:spPr>
          <a:xfrm>
            <a:off x="16725900" y="1244600"/>
            <a:ext cx="3683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r">
              <a:lnSpc>
                <a:spcPct val="99600"/>
              </a:lnSpc>
            </a:pPr>
            <a:r>
              <a:rPr lang="en-US" sz="1800" b="0" i="0" u="none" strike="noStrike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03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4757400" y="1003300"/>
            <a:ext cx="23241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r">
              <a:lnSpc>
                <a:spcPct val="99600"/>
              </a:lnSpc>
            </a:pPr>
            <a:r>
              <a:rPr lang="ko-KR" sz="1800" b="0" i="0" u="none" strike="noStrike" dirty="0" err="1">
                <a:solidFill>
                  <a:srgbClr val="B3A593"/>
                </a:solidFill>
                <a:ea typeface="나눔스퀘어" panose="020B0600000101010101" pitchFamily="50" charset="-127"/>
              </a:rPr>
              <a:t>개별논증</a:t>
            </a:r>
            <a:endParaRPr lang="ko-KR" sz="1800" b="0" i="0" u="none" strike="noStrike" dirty="0">
              <a:solidFill>
                <a:srgbClr val="B3A593"/>
              </a:solidFill>
              <a:ea typeface="나눔스퀘어" panose="020B0600000101010101" pitchFamily="50" charset="-127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1384300" y="3390900"/>
            <a:ext cx="16611600" cy="5969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32800"/>
              </a:lnSpc>
            </a:pP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P1.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도핑은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페어플레이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정신에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위배된다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32800"/>
              </a:lnSpc>
            </a:pP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P2.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도핑을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통한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경기력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향상은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자연성을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훼손한다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32800"/>
              </a:lnSpc>
            </a:pP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P3.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도핑은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선수의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건강을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해친다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32800"/>
              </a:lnSpc>
            </a:pP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P4.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도핑이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허가된다면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선수들의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도핑은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강요에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의한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선택으로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변질될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수밖에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없다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32800"/>
              </a:lnSpc>
            </a:pP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P5.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도핑은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점점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더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심각한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도핑으로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이어지는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악순환을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초래할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것이다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32800"/>
              </a:lnSpc>
            </a:pP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C1.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따라서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도핑은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스포츠의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본질을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훼손하며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선수의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건강과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공정성을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위협한다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32800"/>
              </a:lnSpc>
            </a:pPr>
            <a:endParaRPr lang="en-US" sz="2700" b="1" i="0" u="none" strike="noStrike" spc="-100" dirty="0">
              <a:solidFill>
                <a:srgbClr val="A3C469"/>
              </a:solidFill>
              <a:latin typeface="나눔스퀘어" panose="020B0600000101010101" pitchFamily="50" charset="-127"/>
            </a:endParaRPr>
          </a:p>
          <a:p>
            <a:pPr lvl="0" algn="l">
              <a:lnSpc>
                <a:spcPct val="132800"/>
              </a:lnSpc>
            </a:pP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P6.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스포츠는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건강과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공정성을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바탕으로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한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경쟁이어야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한다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32800"/>
              </a:lnSpc>
            </a:pP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C2.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따라서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스포츠의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건강성과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공정성을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유지하기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위해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도핑은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금지되어야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A3C469"/>
                </a:solidFill>
                <a:ea typeface="나눔스퀘어" panose="020B0600000101010101" pitchFamily="50" charset="-127"/>
              </a:rPr>
              <a:t>한다</a:t>
            </a:r>
            <a:r>
              <a:rPr lang="en-US" sz="2700" b="1" i="0" u="none" strike="noStrike" spc="-100" dirty="0">
                <a:solidFill>
                  <a:srgbClr val="A3C469"/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32800"/>
              </a:lnSpc>
            </a:pPr>
            <a:endParaRPr lang="en-US" sz="2700" b="1" i="0" u="none" strike="noStrike" spc="-100" dirty="0">
              <a:solidFill>
                <a:srgbClr val="A3C469"/>
              </a:solidFill>
              <a:latin typeface="나눔스퀘어" panose="020B0600000101010101" pitchFamily="50" charset="-127"/>
            </a:endParaRPr>
          </a:p>
          <a:p>
            <a:pPr lvl="0" algn="l">
              <a:lnSpc>
                <a:spcPct val="132800"/>
              </a:lnSpc>
            </a:pP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최종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결론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: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도핑은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금지되어야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하며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,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이는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법제화되어야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한다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384300" y="2641600"/>
            <a:ext cx="3721100" cy="444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24499"/>
              </a:lnSpc>
            </a:pPr>
            <a:r>
              <a:rPr lang="ko-KR" sz="2500" b="1" i="0" u="none" strike="noStrike" spc="-100" dirty="0">
                <a:solidFill>
                  <a:srgbClr val="3E372E"/>
                </a:solidFill>
                <a:ea typeface="나눔스퀘어 Bold" panose="020B0600000101010101" pitchFamily="50" charset="-127"/>
              </a:rPr>
              <a:t>논증</a:t>
            </a:r>
            <a:r>
              <a:rPr lang="en-US" sz="2500" b="1" i="0" u="none" strike="noStrike" spc="-100" dirty="0">
                <a:solidFill>
                  <a:srgbClr val="3E372E"/>
                </a:solidFill>
                <a:latin typeface="나눔스퀘어 Bold" panose="020B0600000101010101" pitchFamily="50" charset="-127"/>
              </a:rPr>
              <a:t> 3. </a:t>
            </a:r>
            <a:r>
              <a:rPr lang="ko-KR" sz="2500" b="1" i="0" u="none" strike="noStrike" spc="-100" dirty="0">
                <a:solidFill>
                  <a:srgbClr val="3E372E"/>
                </a:solidFill>
                <a:ea typeface="나눔스퀘어 Bold" panose="020B0600000101010101" pitchFamily="50" charset="-127"/>
              </a:rPr>
              <a:t>도핑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320800" y="1219200"/>
            <a:ext cx="8851900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7200" b="1" i="0" u="none" strike="noStrike" spc="-2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개별</a:t>
            </a:r>
            <a:r>
              <a:rPr lang="en-US" sz="7200" b="1" i="0" u="none" strike="noStrike" spc="-2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7200" b="1" i="0" u="none" strike="noStrike" spc="-2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논증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CE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" y="444500"/>
            <a:ext cx="17335500" cy="9334500"/>
          </a:xfrm>
          <a:prstGeom prst="rect">
            <a:avLst/>
          </a:prstGeom>
          <a:effectLst>
            <a:outerShdw blurRad="1301665" dist="359019" dir="2700000">
              <a:srgbClr val="3E372E">
                <a:alpha val="43000"/>
              </a:srgbClr>
            </a:outerShdw>
          </a:effectLst>
        </p:spPr>
      </p:pic>
      <p:sp>
        <p:nvSpPr>
          <p:cNvPr id="3" name="TextBox 3"/>
          <p:cNvSpPr txBox="1"/>
          <p:nvPr/>
        </p:nvSpPr>
        <p:spPr>
          <a:xfrm>
            <a:off x="16725900" y="1219200"/>
            <a:ext cx="3683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r">
              <a:lnSpc>
                <a:spcPct val="99600"/>
              </a:lnSpc>
            </a:pPr>
            <a:r>
              <a:rPr lang="en-US" sz="1800" b="0" i="0" u="none" strike="noStrike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04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6179800" y="977900"/>
            <a:ext cx="9144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r">
              <a:lnSpc>
                <a:spcPct val="99600"/>
              </a:lnSpc>
            </a:pPr>
            <a:r>
              <a:rPr lang="ko-KR" sz="1800" b="0" i="0" u="none" strike="noStrike" dirty="0">
                <a:solidFill>
                  <a:srgbClr val="B3A593"/>
                </a:solidFill>
                <a:ea typeface="나눔스퀘어" panose="020B0600000101010101" pitchFamily="50" charset="-127"/>
              </a:rPr>
              <a:t>결론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270000" y="3378200"/>
            <a:ext cx="16611600" cy="4864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32800"/>
              </a:lnSpc>
            </a:pP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P1.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엘리트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위주의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스포츠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정책에서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가장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큰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피해자는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학생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선수들이다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32800"/>
              </a:lnSpc>
            </a:pP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P2.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체벌은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효과적인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훈육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방법이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아니다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32800"/>
              </a:lnSpc>
            </a:pP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P3.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선수들에게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체벌을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가하는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것은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인권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침해이다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32800"/>
              </a:lnSpc>
            </a:pP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P4.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체벌을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근절하고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인권을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존중하는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문화를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확립해야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한다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32800"/>
              </a:lnSpc>
            </a:pP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P5.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도핑은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스포츠의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본질을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훼손하며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선수의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건강과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공정성을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위협한다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32800"/>
              </a:lnSpc>
            </a:pP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P6.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스포츠의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건강성과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공정성을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유지하기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위해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도핑은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금지되어야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3E372E"/>
                </a:solidFill>
                <a:ea typeface="나눔스퀘어" panose="020B0600000101010101" pitchFamily="50" charset="-127"/>
              </a:rPr>
              <a:t>한다</a:t>
            </a:r>
            <a: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  <a:t>.</a:t>
            </a:r>
            <a:b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</a:br>
            <a:br>
              <a:rPr lang="en-US" sz="2700" b="0" i="0" u="none" strike="noStrike" spc="-100" dirty="0">
                <a:solidFill>
                  <a:srgbClr val="3E372E"/>
                </a:solidFill>
                <a:latin typeface="나눔스퀘어" panose="020B0600000101010101" pitchFamily="50" charset="-127"/>
              </a:rPr>
            </a:b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C.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엘리트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스포츠의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문제점을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해결하고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운동선수의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인권을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보호하기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위해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,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학생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선수를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포함한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모든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학생들의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학습권과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인권이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보장되어야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하며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,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체벌을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근절하고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도핑을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금지하는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문화를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확립하는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것이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우리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사회의</a:t>
            </a:r>
            <a:r>
              <a:rPr lang="en-US" alt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중요한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과제이다</a:t>
            </a:r>
            <a:r>
              <a:rPr lang="en-US" sz="2700" b="1" i="0" u="none" strike="noStrike" spc="-100" dirty="0">
                <a:solidFill>
                  <a:srgbClr val="3E372E"/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320800" y="1193800"/>
            <a:ext cx="8851900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7200" b="1" i="0" u="none" strike="noStrike" spc="-2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결론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CE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" y="444500"/>
            <a:ext cx="17335500" cy="9334500"/>
          </a:xfrm>
          <a:prstGeom prst="rect">
            <a:avLst/>
          </a:prstGeom>
          <a:effectLst>
            <a:outerShdw blurRad="1301665" dist="359019" dir="2700000">
              <a:srgbClr val="3E372E">
                <a:alpha val="43000"/>
              </a:srgbClr>
            </a:outerShdw>
          </a:effectLst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8900" y="3530600"/>
            <a:ext cx="431800" cy="4318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6725900" y="1219200"/>
            <a:ext cx="3683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r">
              <a:lnSpc>
                <a:spcPct val="99600"/>
              </a:lnSpc>
            </a:pPr>
            <a:r>
              <a:rPr lang="en-US" sz="1800" b="0" i="0" u="none" strike="noStrike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05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4757400" y="1003300"/>
            <a:ext cx="23241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r">
              <a:lnSpc>
                <a:spcPct val="99600"/>
              </a:lnSpc>
            </a:pPr>
            <a:r>
              <a:rPr lang="ko-KR" sz="1800" b="0" i="0" u="none" strike="noStrike" dirty="0">
                <a:solidFill>
                  <a:srgbClr val="B3A593"/>
                </a:solidFill>
                <a:ea typeface="나눔스퀘어" panose="020B0600000101010101" pitchFamily="50" charset="-127"/>
              </a:rPr>
              <a:t>가능한</a:t>
            </a:r>
            <a:r>
              <a:rPr lang="en-US" sz="1800" b="0" i="0" u="none" strike="noStrike" dirty="0">
                <a:solidFill>
                  <a:srgbClr val="B3A593"/>
                </a:solidFill>
                <a:latin typeface="나눔스퀘어" panose="020B0600000101010101" pitchFamily="50" charset="-127"/>
              </a:rPr>
              <a:t> </a:t>
            </a:r>
            <a:r>
              <a:rPr lang="ko-KR" sz="1800" b="0" i="0" u="none" strike="noStrike" dirty="0">
                <a:solidFill>
                  <a:srgbClr val="B3A593"/>
                </a:solidFill>
                <a:ea typeface="나눔스퀘어" panose="020B0600000101010101" pitchFamily="50" charset="-127"/>
              </a:rPr>
              <a:t>반론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752600" y="3479800"/>
            <a:ext cx="49530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학교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교육의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목적에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대한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다양성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358900" y="4343400"/>
            <a:ext cx="12382500" cy="1524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2050"/>
              </a:lnSpc>
            </a:pP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-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모든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학생이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같은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방식으로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사회생활을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익히는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것이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이상적이지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않을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수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있다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12050"/>
              </a:lnSpc>
            </a:pPr>
            <a:endParaRPr lang="en-US" sz="2200" b="1" i="0" u="none" strike="noStrike" spc="-100" dirty="0">
              <a:solidFill>
                <a:srgbClr val="000000">
                  <a:alpha val="80000"/>
                </a:srgbClr>
              </a:solidFill>
              <a:latin typeface="나눔스퀘어" panose="020B0600000101010101" pitchFamily="50" charset="-127"/>
            </a:endParaRPr>
          </a:p>
          <a:p>
            <a:pPr lvl="0" algn="l">
              <a:lnSpc>
                <a:spcPct val="112050"/>
              </a:lnSpc>
            </a:pP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-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학교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교육의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목적은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학생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개개인의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다양한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잠재력을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개발하는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것이며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,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학생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선수들의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경우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스포츠를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통해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얻을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수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있는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경험과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교훈도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중요하다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244600" y="1193800"/>
            <a:ext cx="8851900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7200" b="1" i="0" u="none" strike="noStrike" spc="-2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가능한</a:t>
            </a:r>
            <a:r>
              <a:rPr lang="en-US" sz="7200" b="1" i="0" u="none" strike="noStrike" spc="-2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7200" b="1" i="0" u="none" strike="noStrike" spc="-2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반론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384300" y="2641600"/>
            <a:ext cx="4254500" cy="355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24499"/>
              </a:lnSpc>
            </a:pPr>
            <a:r>
              <a:rPr lang="ko-KR" sz="2500" b="1" i="0" u="none" strike="noStrike" spc="-100" dirty="0">
                <a:solidFill>
                  <a:srgbClr val="3E372E"/>
                </a:solidFill>
                <a:ea typeface="나눔스퀘어 Bold" panose="020B0600000101010101" pitchFamily="50" charset="-127"/>
              </a:rPr>
              <a:t>논증</a:t>
            </a:r>
            <a:r>
              <a:rPr lang="en-US" sz="2500" b="1" i="0" u="none" strike="noStrike" spc="-100" dirty="0">
                <a:solidFill>
                  <a:srgbClr val="3E372E"/>
                </a:solidFill>
                <a:latin typeface="나눔스퀘어 Bold" panose="020B0600000101010101" pitchFamily="50" charset="-127"/>
              </a:rPr>
              <a:t> 1. </a:t>
            </a:r>
            <a:r>
              <a:rPr lang="ko-KR" sz="2500" b="1" i="0" u="none" strike="noStrike" spc="-100" dirty="0">
                <a:solidFill>
                  <a:srgbClr val="3E372E"/>
                </a:solidFill>
                <a:ea typeface="나눔스퀘어 Bold" panose="020B0600000101010101" pitchFamily="50" charset="-127"/>
              </a:rPr>
              <a:t>운동선수</a:t>
            </a:r>
            <a:r>
              <a:rPr lang="en-US" sz="2500" b="1" i="0" u="none" strike="noStrike" spc="-100" dirty="0">
                <a:solidFill>
                  <a:srgbClr val="3E372E"/>
                </a:solidFill>
                <a:latin typeface="나눔스퀘어 Bold" panose="020B0600000101010101" pitchFamily="50" charset="-127"/>
              </a:rPr>
              <a:t> </a:t>
            </a:r>
            <a:r>
              <a:rPr lang="ko-KR" sz="2500" b="1" i="0" u="none" strike="noStrike" spc="-100" dirty="0" err="1">
                <a:solidFill>
                  <a:srgbClr val="3E372E"/>
                </a:solidFill>
                <a:ea typeface="나눔스퀘어 Bold" panose="020B0600000101010101" pitchFamily="50" charset="-127"/>
              </a:rPr>
              <a:t>학습권</a:t>
            </a:r>
            <a:r>
              <a:rPr lang="en-US" sz="2500" b="1" i="0" u="none" strike="noStrike" spc="-100" dirty="0">
                <a:solidFill>
                  <a:srgbClr val="3E372E"/>
                </a:solidFill>
                <a:latin typeface="나눔스퀘어 Bold" panose="020B0600000101010101" pitchFamily="50" charset="-127"/>
              </a:rPr>
              <a:t> </a:t>
            </a:r>
            <a:r>
              <a:rPr lang="ko-KR" sz="2500" b="1" i="0" u="none" strike="noStrike" spc="-100" dirty="0">
                <a:solidFill>
                  <a:srgbClr val="3E372E"/>
                </a:solidFill>
                <a:ea typeface="나눔스퀘어 Bold" panose="020B0600000101010101" pitchFamily="50" charset="-127"/>
              </a:rPr>
              <a:t>보장</a:t>
            </a: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8900" y="6515100"/>
            <a:ext cx="431800" cy="431800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1790700" y="6400800"/>
            <a:ext cx="5105400" cy="660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모든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학생의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 err="1">
                <a:solidFill>
                  <a:srgbClr val="3E372E"/>
                </a:solidFill>
                <a:ea typeface="나눔스퀘어 ExtraBold" panose="020B0600000101010101" pitchFamily="50" charset="-127"/>
              </a:rPr>
              <a:t>학습권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보장의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실효성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358900" y="7429500"/>
            <a:ext cx="13741400" cy="1143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2050"/>
              </a:lnSpc>
            </a:pP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-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모든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학생의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학습권을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보장하는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것은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이상적이지만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,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현실적으로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모든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학생에게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동일한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교육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기회를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제공하는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것은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어렵다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12050"/>
              </a:lnSpc>
            </a:pPr>
            <a:endParaRPr lang="en-US" sz="2200" b="1" i="0" u="none" strike="noStrike" dirty="0">
              <a:solidFill>
                <a:srgbClr val="000000">
                  <a:alpha val="80000"/>
                </a:srgbClr>
              </a:solidFill>
              <a:latin typeface="나눔스퀘어" panose="020B0600000101010101" pitchFamily="50" charset="-127"/>
            </a:endParaRPr>
          </a:p>
          <a:p>
            <a:pPr lvl="0" algn="l">
              <a:lnSpc>
                <a:spcPct val="112050"/>
              </a:lnSpc>
            </a:pP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-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학생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선수들의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경우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,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그들의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특수한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상황을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고려한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별도의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정책이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필요할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수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있다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CE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" y="444500"/>
            <a:ext cx="17335500" cy="9334500"/>
          </a:xfrm>
          <a:prstGeom prst="rect">
            <a:avLst/>
          </a:prstGeom>
          <a:effectLst>
            <a:outerShdw blurRad="1301665" dist="359019" dir="2700000">
              <a:srgbClr val="3E372E">
                <a:alpha val="43000"/>
              </a:srgbClr>
            </a:outerShdw>
          </a:effectLst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8900" y="3365500"/>
            <a:ext cx="431800" cy="4318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6725900" y="1219200"/>
            <a:ext cx="3683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r">
              <a:lnSpc>
                <a:spcPct val="99600"/>
              </a:lnSpc>
            </a:pPr>
            <a:r>
              <a:rPr lang="en-US" sz="1800" b="0" i="0" u="none" strike="noStrike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05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4757400" y="1003300"/>
            <a:ext cx="23241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r">
              <a:lnSpc>
                <a:spcPct val="99600"/>
              </a:lnSpc>
            </a:pPr>
            <a:r>
              <a:rPr lang="ko-KR" sz="1800" b="0" i="0" u="none" strike="noStrike" dirty="0">
                <a:solidFill>
                  <a:srgbClr val="B3A593"/>
                </a:solidFill>
                <a:ea typeface="나눔스퀘어" panose="020B0600000101010101" pitchFamily="50" charset="-127"/>
              </a:rPr>
              <a:t>가능한</a:t>
            </a:r>
            <a:r>
              <a:rPr lang="en-US" sz="1800" b="0" i="0" u="none" strike="noStrike" dirty="0">
                <a:solidFill>
                  <a:srgbClr val="B3A593"/>
                </a:solidFill>
                <a:latin typeface="나눔스퀘어" panose="020B0600000101010101" pitchFamily="50" charset="-127"/>
              </a:rPr>
              <a:t> </a:t>
            </a:r>
            <a:r>
              <a:rPr lang="ko-KR" sz="1800" b="0" i="0" u="none" strike="noStrike" dirty="0">
                <a:solidFill>
                  <a:srgbClr val="B3A593"/>
                </a:solidFill>
                <a:ea typeface="나눔스퀘어" panose="020B0600000101010101" pitchFamily="50" charset="-127"/>
              </a:rPr>
              <a:t>반론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752600" y="3314700"/>
            <a:ext cx="5105400" cy="482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학교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교육의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목적에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대한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다양성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535430" y="3924300"/>
            <a:ext cx="15367000" cy="2425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2050"/>
              </a:lnSpc>
            </a:pP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1)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균형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잡힌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교육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필요성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 </a:t>
            </a:r>
          </a:p>
          <a:p>
            <a:pPr lvl="0" algn="l">
              <a:lnSpc>
                <a:spcPct val="112050"/>
              </a:lnSpc>
            </a:pP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스포츠를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통한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경험도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중요하지만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,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학업과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병행해야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한다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.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균형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잡힌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교육은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학생들이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다방면에서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성공할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수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있는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기회를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제공하기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때문이다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12050"/>
              </a:lnSpc>
            </a:pPr>
            <a:endParaRPr lang="en-US" sz="2200" b="1" i="0" u="none" strike="noStrike" spc="-100" dirty="0">
              <a:solidFill>
                <a:srgbClr val="000000">
                  <a:alpha val="80000"/>
                </a:srgbClr>
              </a:solidFill>
              <a:latin typeface="나눔스퀘어" panose="020B0600000101010101" pitchFamily="50" charset="-127"/>
            </a:endParaRPr>
          </a:p>
          <a:p>
            <a:pPr lvl="0" algn="l">
              <a:lnSpc>
                <a:spcPct val="112050"/>
              </a:lnSpc>
            </a:pP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2)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사회적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통합</a:t>
            </a:r>
          </a:p>
          <a:p>
            <a:pPr lvl="0" algn="l">
              <a:lnSpc>
                <a:spcPct val="112050"/>
              </a:lnSpc>
            </a:pP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학교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교육은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학생들이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사회생활에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필요한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기본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자질과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능력을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갖추도록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돕는다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.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학생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선수들도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사회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구성원으로서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이러한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기본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교육을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받아야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한다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244600" y="1193800"/>
            <a:ext cx="8851900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7200" b="0" i="0" u="none" strike="noStrike" spc="-2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가능한</a:t>
            </a:r>
            <a:r>
              <a:rPr lang="en-US" sz="7200" b="0" i="0" u="none" strike="noStrike" spc="-2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7200" b="0" i="0" u="none" strike="noStrike" spc="-2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반론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384300" y="2654300"/>
            <a:ext cx="5283200" cy="444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24499"/>
              </a:lnSpc>
            </a:pPr>
            <a:r>
              <a:rPr lang="ko-KR" sz="2500" b="1" i="0" u="none" strike="noStrike" spc="-100" dirty="0">
                <a:solidFill>
                  <a:srgbClr val="3E372E"/>
                </a:solidFill>
                <a:ea typeface="나눔스퀘어 Bold" panose="020B0600000101010101" pitchFamily="50" charset="-127"/>
              </a:rPr>
              <a:t>논증</a:t>
            </a:r>
            <a:r>
              <a:rPr lang="en-US" sz="2500" b="1" i="0" u="none" strike="noStrike" spc="-100" dirty="0">
                <a:solidFill>
                  <a:srgbClr val="3E372E"/>
                </a:solidFill>
                <a:latin typeface="나눔스퀘어 Bold" panose="020B0600000101010101" pitchFamily="50" charset="-127"/>
              </a:rPr>
              <a:t> 1. </a:t>
            </a:r>
            <a:r>
              <a:rPr lang="ko-KR" sz="2500" b="1" i="0" u="none" strike="noStrike" spc="-100" dirty="0">
                <a:solidFill>
                  <a:srgbClr val="3E372E"/>
                </a:solidFill>
                <a:ea typeface="나눔스퀘어 Bold" panose="020B0600000101010101" pitchFamily="50" charset="-127"/>
              </a:rPr>
              <a:t>운동선수</a:t>
            </a:r>
            <a:r>
              <a:rPr lang="en-US" sz="2500" b="1" i="0" u="none" strike="noStrike" spc="-100" dirty="0">
                <a:solidFill>
                  <a:srgbClr val="3E372E"/>
                </a:solidFill>
                <a:latin typeface="나눔스퀘어 Bold" panose="020B0600000101010101" pitchFamily="50" charset="-127"/>
              </a:rPr>
              <a:t> </a:t>
            </a:r>
            <a:r>
              <a:rPr lang="ko-KR" sz="2500" b="1" i="0" u="none" strike="noStrike" spc="-100" dirty="0" err="1">
                <a:solidFill>
                  <a:srgbClr val="3E372E"/>
                </a:solidFill>
                <a:ea typeface="나눔스퀘어 Bold" panose="020B0600000101010101" pitchFamily="50" charset="-127"/>
              </a:rPr>
              <a:t>학습권</a:t>
            </a:r>
            <a:r>
              <a:rPr lang="en-US" sz="2500" b="1" i="0" u="none" strike="noStrike" spc="-100" dirty="0">
                <a:solidFill>
                  <a:srgbClr val="3E372E"/>
                </a:solidFill>
                <a:latin typeface="나눔스퀘어 Bold" panose="020B0600000101010101" pitchFamily="50" charset="-127"/>
              </a:rPr>
              <a:t> </a:t>
            </a:r>
            <a:r>
              <a:rPr lang="ko-KR" sz="2500" b="1" i="0" u="none" strike="noStrike" spc="-100" dirty="0">
                <a:solidFill>
                  <a:srgbClr val="3E372E"/>
                </a:solidFill>
                <a:ea typeface="나눔스퀘어 Bold" panose="020B0600000101010101" pitchFamily="50" charset="-127"/>
              </a:rPr>
              <a:t>보장</a:t>
            </a:r>
            <a:r>
              <a:rPr lang="en-US" sz="2500" b="1" i="0" u="none" strike="noStrike" spc="-100" dirty="0">
                <a:solidFill>
                  <a:srgbClr val="3E372E"/>
                </a:solidFill>
                <a:latin typeface="나눔스퀘어 Bold" panose="020B0600000101010101" pitchFamily="50" charset="-127"/>
              </a:rPr>
              <a:t> - &lt;</a:t>
            </a:r>
            <a:r>
              <a:rPr lang="ko-KR" sz="2500" b="1" i="0" u="none" strike="noStrike" spc="-100" dirty="0" err="1">
                <a:solidFill>
                  <a:srgbClr val="3E372E"/>
                </a:solidFill>
                <a:ea typeface="나눔스퀘어 Bold" panose="020B0600000101010101" pitchFamily="50" charset="-127"/>
              </a:rPr>
              <a:t>재반론</a:t>
            </a:r>
            <a:r>
              <a:rPr lang="en-US" sz="2500" b="1" i="0" u="none" strike="noStrike" spc="-100" dirty="0">
                <a:solidFill>
                  <a:srgbClr val="3E372E"/>
                </a:solidFill>
                <a:latin typeface="나눔스퀘어 Bold" panose="020B0600000101010101" pitchFamily="50" charset="-127"/>
              </a:rPr>
              <a:t>&gt;</a:t>
            </a: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8900" y="6553200"/>
            <a:ext cx="431800" cy="431800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1752600" y="6515100"/>
            <a:ext cx="5257800" cy="431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모든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학생의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 err="1">
                <a:solidFill>
                  <a:srgbClr val="3E372E"/>
                </a:solidFill>
                <a:ea typeface="나눔스퀘어 ExtraBold" panose="020B0600000101010101" pitchFamily="50" charset="-127"/>
              </a:rPr>
              <a:t>학습권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보장의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실효성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554480" y="7004050"/>
            <a:ext cx="15113000" cy="2654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2050"/>
              </a:lnSpc>
            </a:pP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1)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특수한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상황에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맞는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지원</a:t>
            </a:r>
          </a:p>
          <a:p>
            <a:pPr lvl="0" algn="l">
              <a:lnSpc>
                <a:spcPct val="112050"/>
              </a:lnSpc>
            </a:pP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모든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학생에게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동일한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교육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기회를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제공하는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것이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어려울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수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있지만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,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맞춤형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지원을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통해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학생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선수들의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학습권을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보장할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수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있다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.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예를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들어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,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학업과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훈련을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병행할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수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있는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스케줄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조정이나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추가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학습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지원이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필요하다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12050"/>
              </a:lnSpc>
            </a:pPr>
            <a:endParaRPr lang="en-US" sz="2200" b="1" i="0" u="none" strike="noStrike" dirty="0">
              <a:solidFill>
                <a:srgbClr val="000000">
                  <a:alpha val="80000"/>
                </a:srgbClr>
              </a:solidFill>
              <a:latin typeface="나눔스퀘어" panose="020B0600000101010101" pitchFamily="50" charset="-127"/>
            </a:endParaRPr>
          </a:p>
          <a:p>
            <a:pPr lvl="0" algn="l">
              <a:lnSpc>
                <a:spcPct val="112050"/>
              </a:lnSpc>
            </a:pP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2) 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장기적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혜택</a:t>
            </a:r>
          </a:p>
          <a:p>
            <a:pPr lvl="0" algn="l">
              <a:lnSpc>
                <a:spcPct val="112050"/>
              </a:lnSpc>
            </a:pP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학업을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통해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얻는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지식과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능력은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운동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경력이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끝난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후에도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중요한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자산이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된다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. </a:t>
            </a:r>
            <a:r>
              <a:rPr lang="ko-KR" sz="2200" i="0" u="none" strike="noStrike" dirty="0" err="1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학습권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보장은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학생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선수들이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더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다양한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경로로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성공할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수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있도록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도울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수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있다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CE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" y="444500"/>
            <a:ext cx="17335500" cy="9334500"/>
          </a:xfrm>
          <a:prstGeom prst="rect">
            <a:avLst/>
          </a:prstGeom>
          <a:effectLst>
            <a:outerShdw blurRad="1301665" dist="359019" dir="2700000">
              <a:srgbClr val="3E372E">
                <a:alpha val="43000"/>
              </a:srgbClr>
            </a:outerShdw>
          </a:effectLst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8900" y="3530600"/>
            <a:ext cx="431800" cy="4318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6725900" y="1219200"/>
            <a:ext cx="3683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r">
              <a:lnSpc>
                <a:spcPct val="99600"/>
              </a:lnSpc>
            </a:pPr>
            <a:r>
              <a:rPr lang="en-US" sz="1800" b="0" i="0" u="none" strike="noStrike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05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4757400" y="1003300"/>
            <a:ext cx="23241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r">
              <a:lnSpc>
                <a:spcPct val="99600"/>
              </a:lnSpc>
            </a:pPr>
            <a:r>
              <a:rPr lang="ko-KR" sz="1800" b="0" i="0" u="none" strike="noStrike" dirty="0">
                <a:solidFill>
                  <a:srgbClr val="B3A593"/>
                </a:solidFill>
                <a:ea typeface="나눔스퀘어" panose="020B0600000101010101" pitchFamily="50" charset="-127"/>
              </a:rPr>
              <a:t>가능한</a:t>
            </a:r>
            <a:r>
              <a:rPr lang="en-US" sz="1800" b="0" i="0" u="none" strike="noStrike" dirty="0">
                <a:solidFill>
                  <a:srgbClr val="B3A593"/>
                </a:solidFill>
                <a:latin typeface="나눔스퀘어" panose="020B0600000101010101" pitchFamily="50" charset="-127"/>
              </a:rPr>
              <a:t> </a:t>
            </a:r>
            <a:r>
              <a:rPr lang="ko-KR" sz="1800" b="0" i="0" u="none" strike="noStrike" dirty="0">
                <a:solidFill>
                  <a:srgbClr val="B3A593"/>
                </a:solidFill>
                <a:ea typeface="나눔스퀘어" panose="020B0600000101010101" pitchFamily="50" charset="-127"/>
              </a:rPr>
              <a:t>반론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752600" y="3479800"/>
            <a:ext cx="4876800" cy="482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체벌의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즉각적인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행동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수정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효과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358900" y="4343400"/>
            <a:ext cx="12382500" cy="1524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2050"/>
              </a:lnSpc>
            </a:pP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-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체벌이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적절하게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사용될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경우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단기적으로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즉각적인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행동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수정을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유도하는데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효과적일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수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있다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12050"/>
              </a:lnSpc>
            </a:pPr>
            <a:endParaRPr lang="en-US" sz="2200" b="1" i="0" u="none" strike="noStrike" spc="-100" dirty="0">
              <a:solidFill>
                <a:srgbClr val="000000">
                  <a:alpha val="80000"/>
                </a:srgbClr>
              </a:solidFill>
              <a:latin typeface="나눔스퀘어" panose="020B0600000101010101" pitchFamily="50" charset="-127"/>
            </a:endParaRPr>
          </a:p>
          <a:p>
            <a:pPr lvl="0" algn="l">
              <a:lnSpc>
                <a:spcPct val="112050"/>
              </a:lnSpc>
            </a:pP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-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체벌을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통한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훈육은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부모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,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교사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,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지도자가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훈육의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목적과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방법을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명확히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이해하고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올바르게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사용할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수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있을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때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긍정적인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효과를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발휘할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수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있다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244600" y="1193800"/>
            <a:ext cx="8851900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7200" b="1" i="0" u="none" strike="noStrike" spc="-2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가능한</a:t>
            </a:r>
            <a:r>
              <a:rPr lang="en-US" sz="7200" b="1" i="0" u="none" strike="noStrike" spc="-2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7200" b="1" i="0" u="none" strike="noStrike" spc="-2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반론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384300" y="2641600"/>
            <a:ext cx="3721100" cy="444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24499"/>
              </a:lnSpc>
            </a:pPr>
            <a:r>
              <a:rPr lang="ko-KR" sz="2500" b="1" i="0" u="none" strike="noStrike" spc="-100" dirty="0">
                <a:solidFill>
                  <a:srgbClr val="3E372E"/>
                </a:solidFill>
                <a:ea typeface="나눔스퀘어 Bold" panose="020B0600000101010101" pitchFamily="50" charset="-127"/>
              </a:rPr>
              <a:t>논증</a:t>
            </a:r>
            <a:r>
              <a:rPr lang="en-US" sz="2500" b="1" i="0" u="none" strike="noStrike" spc="-100" dirty="0">
                <a:solidFill>
                  <a:srgbClr val="3E372E"/>
                </a:solidFill>
                <a:latin typeface="나눔스퀘어 Bold" panose="020B0600000101010101" pitchFamily="50" charset="-127"/>
              </a:rPr>
              <a:t> 2. </a:t>
            </a:r>
            <a:r>
              <a:rPr lang="ko-KR" sz="2500" b="1" i="0" u="none" strike="noStrike" spc="-100" dirty="0">
                <a:solidFill>
                  <a:srgbClr val="3E372E"/>
                </a:solidFill>
                <a:ea typeface="나눔스퀘어 Bold" panose="020B0600000101010101" pitchFamily="50" charset="-127"/>
              </a:rPr>
              <a:t>운동선수</a:t>
            </a:r>
            <a:r>
              <a:rPr lang="en-US" sz="2500" b="1" i="0" u="none" strike="noStrike" spc="-100" dirty="0">
                <a:solidFill>
                  <a:srgbClr val="3E372E"/>
                </a:solidFill>
                <a:latin typeface="나눔스퀘어 Bold" panose="020B0600000101010101" pitchFamily="50" charset="-127"/>
              </a:rPr>
              <a:t> </a:t>
            </a:r>
            <a:r>
              <a:rPr lang="ko-KR" sz="2500" b="1" i="0" u="none" strike="noStrike" spc="-100" dirty="0">
                <a:solidFill>
                  <a:srgbClr val="3E372E"/>
                </a:solidFill>
                <a:ea typeface="나눔스퀘어 Bold" panose="020B0600000101010101" pitchFamily="50" charset="-127"/>
              </a:rPr>
              <a:t>체벌</a:t>
            </a:r>
            <a:r>
              <a:rPr lang="en-US" sz="2500" b="1" i="0" u="none" strike="noStrike" spc="-100" dirty="0">
                <a:solidFill>
                  <a:srgbClr val="3E372E"/>
                </a:solidFill>
                <a:latin typeface="나눔스퀘어 Bold" panose="020B0600000101010101" pitchFamily="50" charset="-127"/>
              </a:rPr>
              <a:t> </a:t>
            </a:r>
            <a:r>
              <a:rPr lang="ko-KR" sz="2500" b="1" i="0" u="none" strike="noStrike" spc="-100" dirty="0">
                <a:solidFill>
                  <a:srgbClr val="3E372E"/>
                </a:solidFill>
                <a:ea typeface="나눔스퀘어 Bold" panose="020B0600000101010101" pitchFamily="50" charset="-127"/>
              </a:rPr>
              <a:t>문제</a:t>
            </a: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8900" y="6515100"/>
            <a:ext cx="431800" cy="431800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1752600" y="6464300"/>
            <a:ext cx="6172200" cy="520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체벌을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포함한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다양한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훈육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방법의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필요성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358900" y="7302500"/>
            <a:ext cx="13741400" cy="190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2050"/>
              </a:lnSpc>
            </a:pP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-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체벌을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무조건적으로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금지하는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것보다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,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체벌을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포함한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다양한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훈육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방법을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적절히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사용하는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것이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중요하다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12050"/>
              </a:lnSpc>
            </a:pPr>
            <a:endParaRPr lang="en-US" sz="2200" b="1" i="0" u="none" strike="noStrike" dirty="0">
              <a:solidFill>
                <a:srgbClr val="000000">
                  <a:alpha val="80000"/>
                </a:srgbClr>
              </a:solidFill>
              <a:latin typeface="나눔스퀘어" panose="020B0600000101010101" pitchFamily="50" charset="-127"/>
            </a:endParaRPr>
          </a:p>
          <a:p>
            <a:pPr lvl="0" algn="l">
              <a:lnSpc>
                <a:spcPct val="112050"/>
              </a:lnSpc>
            </a:pP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-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체벌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금지에만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집중하면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다른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훈육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방법의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한계나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문제점을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간과할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수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있다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12050"/>
              </a:lnSpc>
            </a:pPr>
            <a:endParaRPr lang="en-US" sz="2200" b="1" i="0" u="none" strike="noStrike" dirty="0">
              <a:solidFill>
                <a:srgbClr val="000000">
                  <a:alpha val="80000"/>
                </a:srgbClr>
              </a:solidFill>
              <a:latin typeface="나눔스퀘어" panose="020B0600000101010101" pitchFamily="50" charset="-127"/>
            </a:endParaRPr>
          </a:p>
          <a:p>
            <a:pPr lvl="0" algn="l">
              <a:lnSpc>
                <a:spcPct val="112050"/>
              </a:lnSpc>
            </a:pP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-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체벌을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완전히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근절하기보다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체벌을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포함한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다양한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훈육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방법의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올바른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사용과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균형을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찾는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것이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필요하다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CE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50" y="476250"/>
            <a:ext cx="17335500" cy="9334500"/>
          </a:xfrm>
          <a:prstGeom prst="rect">
            <a:avLst/>
          </a:prstGeom>
          <a:effectLst>
            <a:outerShdw blurRad="1301665" dist="359019" dir="2700000">
              <a:srgbClr val="3E372E">
                <a:alpha val="43000"/>
              </a:srgbClr>
            </a:outerShdw>
          </a:effectLst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8900" y="3530600"/>
            <a:ext cx="431800" cy="4318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6725900" y="1219200"/>
            <a:ext cx="3683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r">
              <a:lnSpc>
                <a:spcPct val="99600"/>
              </a:lnSpc>
            </a:pPr>
            <a:r>
              <a:rPr lang="en-US" sz="1800" b="0" i="0" u="none" strike="noStrike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05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4757400" y="1003300"/>
            <a:ext cx="23241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r">
              <a:lnSpc>
                <a:spcPct val="99600"/>
              </a:lnSpc>
            </a:pPr>
            <a:r>
              <a:rPr lang="ko-KR" sz="1800" b="0" i="0" u="none" strike="noStrike" dirty="0">
                <a:solidFill>
                  <a:srgbClr val="B3A593"/>
                </a:solidFill>
                <a:ea typeface="나눔스퀘어" panose="020B0600000101010101" pitchFamily="50" charset="-127"/>
              </a:rPr>
              <a:t>가능한</a:t>
            </a:r>
            <a:r>
              <a:rPr lang="en-US" sz="1800" b="0" i="0" u="none" strike="noStrike" dirty="0">
                <a:solidFill>
                  <a:srgbClr val="B3A593"/>
                </a:solidFill>
                <a:latin typeface="나눔스퀘어" panose="020B0600000101010101" pitchFamily="50" charset="-127"/>
              </a:rPr>
              <a:t> </a:t>
            </a:r>
            <a:r>
              <a:rPr lang="ko-KR" sz="1800" b="0" i="0" u="none" strike="noStrike" dirty="0">
                <a:solidFill>
                  <a:srgbClr val="B3A593"/>
                </a:solidFill>
                <a:ea typeface="나눔스퀘어" panose="020B0600000101010101" pitchFamily="50" charset="-127"/>
              </a:rPr>
              <a:t>반론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805940" y="3511550"/>
            <a:ext cx="4914900" cy="495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99600"/>
              </a:lnSpc>
            </a:pP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체벌의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즉각적인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행동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수정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효과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498600" y="4368800"/>
            <a:ext cx="16116300" cy="2286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2050"/>
              </a:lnSpc>
            </a:pP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1)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장기적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부작용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 </a:t>
            </a:r>
          </a:p>
          <a:p>
            <a:pPr lvl="0" algn="l">
              <a:lnSpc>
                <a:spcPct val="112050"/>
              </a:lnSpc>
            </a:pP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체벌은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단기적으로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행동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수정을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유도할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수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있지만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,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장기적으로는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학생의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정신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건강에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부정적인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영향을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미치고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불안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,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우울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,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공격성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등의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b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</a:b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문제를</a:t>
            </a:r>
            <a:r>
              <a:rPr lang="en-US" altLang="ko-KR" sz="2200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유발할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수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있다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12050"/>
              </a:lnSpc>
            </a:pPr>
            <a:endParaRPr lang="en-US" sz="2200" b="1" i="0" u="none" strike="noStrike" spc="-100" dirty="0">
              <a:solidFill>
                <a:srgbClr val="000000">
                  <a:alpha val="80000"/>
                </a:srgbClr>
              </a:solidFill>
              <a:latin typeface="나눔스퀘어" panose="020B0600000101010101" pitchFamily="50" charset="-127"/>
            </a:endParaRPr>
          </a:p>
          <a:p>
            <a:pPr lvl="0" algn="l">
              <a:lnSpc>
                <a:spcPct val="112050"/>
              </a:lnSpc>
            </a:pP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2)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비폭력적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훈육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대안</a:t>
            </a:r>
          </a:p>
          <a:p>
            <a:pPr lvl="0" algn="l">
              <a:lnSpc>
                <a:spcPct val="112050"/>
              </a:lnSpc>
            </a:pP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비폭력적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훈육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방법도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즉각적인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행동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수정에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효과적이다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.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이러한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방법은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학생들에게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더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나은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자기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통제와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문제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해결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능력을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 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길러줄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수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있다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244600" y="1193800"/>
            <a:ext cx="8851900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7200" b="1" i="0" u="none" strike="noStrike" spc="-2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가능한</a:t>
            </a:r>
            <a:r>
              <a:rPr lang="en-US" sz="7200" b="0" i="0" u="none" strike="noStrike" spc="-2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7200" b="1" i="0" u="none" strike="noStrike" spc="-2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반론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384300" y="2654300"/>
            <a:ext cx="5283200" cy="444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24499"/>
              </a:lnSpc>
            </a:pPr>
            <a:r>
              <a:rPr lang="ko-KR" sz="2500" b="1" i="0" u="none" strike="noStrike" spc="-100" dirty="0">
                <a:solidFill>
                  <a:srgbClr val="3E372E"/>
                </a:solidFill>
                <a:ea typeface="나눔스퀘어 Bold" panose="020B0600000101010101" pitchFamily="50" charset="-127"/>
              </a:rPr>
              <a:t>논증</a:t>
            </a:r>
            <a:r>
              <a:rPr lang="en-US" sz="2500" b="1" i="0" u="none" strike="noStrike" spc="-100" dirty="0">
                <a:solidFill>
                  <a:srgbClr val="3E372E"/>
                </a:solidFill>
                <a:latin typeface="나눔스퀘어 Bold" panose="020B0600000101010101" pitchFamily="50" charset="-127"/>
              </a:rPr>
              <a:t> 2. </a:t>
            </a:r>
            <a:r>
              <a:rPr lang="ko-KR" sz="2500" b="1" i="0" u="none" strike="noStrike" spc="-100" dirty="0">
                <a:solidFill>
                  <a:srgbClr val="3E372E"/>
                </a:solidFill>
                <a:ea typeface="나눔스퀘어 Bold" panose="020B0600000101010101" pitchFamily="50" charset="-127"/>
              </a:rPr>
              <a:t>운동선수</a:t>
            </a:r>
            <a:r>
              <a:rPr lang="en-US" sz="2500" b="1" i="0" u="none" strike="noStrike" spc="-100" dirty="0">
                <a:solidFill>
                  <a:srgbClr val="3E372E"/>
                </a:solidFill>
                <a:latin typeface="나눔스퀘어 Bold" panose="020B0600000101010101" pitchFamily="50" charset="-127"/>
              </a:rPr>
              <a:t> </a:t>
            </a:r>
            <a:r>
              <a:rPr lang="ko-KR" sz="2500" b="1" i="0" u="none" strike="noStrike" spc="-100" dirty="0">
                <a:solidFill>
                  <a:srgbClr val="3E372E"/>
                </a:solidFill>
                <a:ea typeface="나눔스퀘어 Bold" panose="020B0600000101010101" pitchFamily="50" charset="-127"/>
              </a:rPr>
              <a:t>체벌</a:t>
            </a:r>
            <a:r>
              <a:rPr lang="en-US" sz="2500" b="1" i="0" u="none" strike="noStrike" spc="-100" dirty="0">
                <a:solidFill>
                  <a:srgbClr val="3E372E"/>
                </a:solidFill>
                <a:latin typeface="나눔스퀘어 Bold" panose="020B0600000101010101" pitchFamily="50" charset="-127"/>
              </a:rPr>
              <a:t> </a:t>
            </a:r>
            <a:r>
              <a:rPr lang="ko-KR" sz="2500" b="1" i="0" u="none" strike="noStrike" spc="-100" dirty="0">
                <a:solidFill>
                  <a:srgbClr val="3E372E"/>
                </a:solidFill>
                <a:ea typeface="나눔스퀘어 Bold" panose="020B0600000101010101" pitchFamily="50" charset="-127"/>
              </a:rPr>
              <a:t>문제</a:t>
            </a:r>
            <a:r>
              <a:rPr lang="en-US" sz="2500" b="1" i="0" u="none" strike="noStrike" spc="-100" dirty="0">
                <a:solidFill>
                  <a:srgbClr val="3E372E"/>
                </a:solidFill>
                <a:latin typeface="나눔스퀘어 Bold" panose="020B0600000101010101" pitchFamily="50" charset="-127"/>
              </a:rPr>
              <a:t> - &lt;</a:t>
            </a:r>
            <a:r>
              <a:rPr lang="ko-KR" sz="2500" b="1" i="0" u="none" strike="noStrike" spc="-100" dirty="0" err="1">
                <a:solidFill>
                  <a:srgbClr val="3E372E"/>
                </a:solidFill>
                <a:ea typeface="나눔스퀘어 Bold" panose="020B0600000101010101" pitchFamily="50" charset="-127"/>
              </a:rPr>
              <a:t>재반론</a:t>
            </a:r>
            <a:r>
              <a:rPr lang="en-US" sz="2500" b="1" i="0" u="none" strike="noStrike" spc="-100" dirty="0">
                <a:solidFill>
                  <a:srgbClr val="3E372E"/>
                </a:solidFill>
                <a:latin typeface="나눔스퀘어 Bold" panose="020B0600000101010101" pitchFamily="50" charset="-127"/>
              </a:rPr>
              <a:t>&gt;</a:t>
            </a: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8900" y="7099300"/>
            <a:ext cx="431800" cy="431800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1805940" y="7063740"/>
            <a:ext cx="6438900" cy="546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99600"/>
              </a:lnSpc>
            </a:pP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체벌을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포함한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다양한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훈육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방법의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필요성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498600" y="7950200"/>
            <a:ext cx="15113000" cy="1143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2050"/>
              </a:lnSpc>
            </a:pP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1)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폭력의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정당화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위험</a:t>
            </a:r>
          </a:p>
          <a:p>
            <a:pPr lvl="0" algn="l">
              <a:lnSpc>
                <a:spcPct val="112050"/>
              </a:lnSpc>
            </a:pP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체벌을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허용하면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폭력이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정당화될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수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있으며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,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이는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학생들에게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폭력이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문제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해결의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방법이라는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잘못된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메시지를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전달할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수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있다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12050"/>
              </a:lnSpc>
            </a:pPr>
            <a:endParaRPr lang="en-US" sz="2200" b="1" i="0" u="none" strike="noStrike" dirty="0">
              <a:solidFill>
                <a:srgbClr val="000000">
                  <a:alpha val="80000"/>
                </a:srgbClr>
              </a:solidFill>
              <a:latin typeface="나눔스퀘어" panose="020B0600000101010101" pitchFamily="50" charset="-127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CE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" y="444500"/>
            <a:ext cx="17335500" cy="9334500"/>
          </a:xfrm>
          <a:prstGeom prst="rect">
            <a:avLst/>
          </a:prstGeom>
          <a:effectLst>
            <a:outerShdw blurRad="1301665" dist="359019" dir="2700000">
              <a:srgbClr val="3E372E">
                <a:alpha val="43000"/>
              </a:srgbClr>
            </a:outerShdw>
          </a:effectLst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8900" y="3530600"/>
            <a:ext cx="431800" cy="4318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6725900" y="1219200"/>
            <a:ext cx="3683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r">
              <a:lnSpc>
                <a:spcPct val="99600"/>
              </a:lnSpc>
            </a:pPr>
            <a:r>
              <a:rPr lang="en-US" sz="1800" b="0" i="0" u="none" strike="noStrike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05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4757400" y="1003300"/>
            <a:ext cx="23241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r">
              <a:lnSpc>
                <a:spcPct val="99600"/>
              </a:lnSpc>
            </a:pPr>
            <a:r>
              <a:rPr lang="ko-KR" sz="1800" b="0" i="0" u="none" strike="noStrike" dirty="0">
                <a:solidFill>
                  <a:srgbClr val="B3A593"/>
                </a:solidFill>
                <a:ea typeface="나눔스퀘어" panose="020B0600000101010101" pitchFamily="50" charset="-127"/>
              </a:rPr>
              <a:t>가능한</a:t>
            </a:r>
            <a:r>
              <a:rPr lang="en-US" sz="1800" b="0" i="0" u="none" strike="noStrike" dirty="0">
                <a:solidFill>
                  <a:srgbClr val="B3A593"/>
                </a:solidFill>
                <a:latin typeface="나눔스퀘어" panose="020B0600000101010101" pitchFamily="50" charset="-127"/>
              </a:rPr>
              <a:t> </a:t>
            </a:r>
            <a:r>
              <a:rPr lang="ko-KR" sz="1800" b="0" i="0" u="none" strike="noStrike" dirty="0">
                <a:solidFill>
                  <a:srgbClr val="B3A593"/>
                </a:solidFill>
                <a:ea typeface="나눔스퀘어" panose="020B0600000101010101" pitchFamily="50" charset="-127"/>
              </a:rPr>
              <a:t>반론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790700" y="3479800"/>
            <a:ext cx="4470400" cy="495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 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개인의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자유와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선택권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358900" y="4343400"/>
            <a:ext cx="12382500" cy="1524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2050"/>
              </a:lnSpc>
            </a:pP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-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도핑을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금지하는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것은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개인의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자유와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선택권을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침해하는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것이다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12050"/>
              </a:lnSpc>
            </a:pPr>
            <a:endParaRPr lang="en-US" sz="2200" b="1" i="0" u="none" strike="noStrike" spc="-100" dirty="0">
              <a:solidFill>
                <a:srgbClr val="000000">
                  <a:alpha val="80000"/>
                </a:srgbClr>
              </a:solidFill>
              <a:latin typeface="나눔스퀘어" panose="020B0600000101010101" pitchFamily="50" charset="-127"/>
            </a:endParaRPr>
          </a:p>
          <a:p>
            <a:pPr lvl="0" algn="l">
              <a:lnSpc>
                <a:spcPct val="112050"/>
              </a:lnSpc>
            </a:pP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-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성인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운동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선수는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자신의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몸에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대해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스스로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결정할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권리가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있으며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,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도핑을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통해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성과를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내고자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하는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선택도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그들의</a:t>
            </a:r>
            <a:r>
              <a:rPr lang="en-US" alt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자유에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포함될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수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있다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244600" y="1193800"/>
            <a:ext cx="8851900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7200" b="1" i="0" u="none" strike="noStrike" spc="-2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가능한</a:t>
            </a:r>
            <a:r>
              <a:rPr lang="en-US" sz="7200" b="1" i="0" u="none" strike="noStrike" spc="-2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7200" b="1" i="0" u="none" strike="noStrike" spc="-2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반론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384300" y="2641600"/>
            <a:ext cx="3721100" cy="444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24499"/>
              </a:lnSpc>
            </a:pPr>
            <a:r>
              <a:rPr lang="ko-KR" sz="2500" b="1" i="0" u="none" strike="noStrike" spc="-100" dirty="0">
                <a:solidFill>
                  <a:srgbClr val="3E372E"/>
                </a:solidFill>
                <a:ea typeface="나눔스퀘어 Bold" panose="020B0600000101010101" pitchFamily="50" charset="-127"/>
              </a:rPr>
              <a:t>논증</a:t>
            </a:r>
            <a:r>
              <a:rPr lang="en-US" sz="2500" b="1" i="0" u="none" strike="noStrike" spc="-100" dirty="0">
                <a:solidFill>
                  <a:srgbClr val="3E372E"/>
                </a:solidFill>
                <a:latin typeface="나눔스퀘어 Bold" panose="020B0600000101010101" pitchFamily="50" charset="-127"/>
              </a:rPr>
              <a:t> 3. </a:t>
            </a:r>
            <a:r>
              <a:rPr lang="ko-KR" sz="2500" b="1" i="0" u="none" strike="noStrike" spc="-100" dirty="0">
                <a:solidFill>
                  <a:srgbClr val="3E372E"/>
                </a:solidFill>
                <a:ea typeface="나눔스퀘어 Bold" panose="020B0600000101010101" pitchFamily="50" charset="-127"/>
              </a:rPr>
              <a:t>도핑</a:t>
            </a: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8900" y="6515100"/>
            <a:ext cx="431800" cy="431800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1790700" y="6464300"/>
            <a:ext cx="5702300" cy="495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 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의료적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용도와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도핑의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경계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384300" y="7340600"/>
            <a:ext cx="13741400" cy="1143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2050"/>
              </a:lnSpc>
            </a:pP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-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어떤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약물은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치료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목적이나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부상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회복을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위해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필요할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수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있으며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,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이를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일괄적으로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도핑으로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간주하고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금지하는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것은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문제를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일으킬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수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있다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12050"/>
              </a:lnSpc>
            </a:pPr>
            <a:endParaRPr lang="en-US" sz="2200" b="1" i="0" u="none" strike="noStrike" dirty="0">
              <a:solidFill>
                <a:srgbClr val="000000">
                  <a:alpha val="80000"/>
                </a:srgbClr>
              </a:solidFill>
              <a:latin typeface="나눔스퀘어" panose="020B0600000101010101" pitchFamily="50" charset="-127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CE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" y="444500"/>
            <a:ext cx="17335500" cy="9334500"/>
          </a:xfrm>
          <a:prstGeom prst="rect">
            <a:avLst/>
          </a:prstGeom>
          <a:effectLst>
            <a:outerShdw blurRad="1301665" dist="359019" dir="2700000">
              <a:srgbClr val="3E372E">
                <a:alpha val="43000"/>
              </a:srgbClr>
            </a:outerShdw>
          </a:effectLst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8900" y="3530600"/>
            <a:ext cx="431800" cy="4318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6725900" y="1219200"/>
            <a:ext cx="3683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r">
              <a:lnSpc>
                <a:spcPct val="99600"/>
              </a:lnSpc>
            </a:pPr>
            <a:r>
              <a:rPr lang="en-US" sz="1800" b="0" i="0" u="none" strike="noStrike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05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4757400" y="1003300"/>
            <a:ext cx="23241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r">
              <a:lnSpc>
                <a:spcPct val="99600"/>
              </a:lnSpc>
            </a:pPr>
            <a:r>
              <a:rPr lang="ko-KR" sz="1800" b="0" i="0" u="none" strike="noStrike" dirty="0">
                <a:solidFill>
                  <a:srgbClr val="B3A593"/>
                </a:solidFill>
                <a:ea typeface="나눔스퀘어" panose="020B0600000101010101" pitchFamily="50" charset="-127"/>
              </a:rPr>
              <a:t>가능한</a:t>
            </a:r>
            <a:r>
              <a:rPr lang="en-US" sz="1800" b="0" i="0" u="none" strike="noStrike" dirty="0">
                <a:solidFill>
                  <a:srgbClr val="B3A593"/>
                </a:solidFill>
                <a:latin typeface="나눔스퀘어" panose="020B0600000101010101" pitchFamily="50" charset="-127"/>
              </a:rPr>
              <a:t> </a:t>
            </a:r>
            <a:r>
              <a:rPr lang="ko-KR" sz="1800" b="0" i="0" u="none" strike="noStrike" dirty="0">
                <a:solidFill>
                  <a:srgbClr val="B3A593"/>
                </a:solidFill>
                <a:ea typeface="나눔스퀘어" panose="020B0600000101010101" pitchFamily="50" charset="-127"/>
              </a:rPr>
              <a:t>반론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790700" y="3479800"/>
            <a:ext cx="4470400" cy="495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 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개인의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자유와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선택권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498600" y="4178300"/>
            <a:ext cx="16116300" cy="1905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2050"/>
              </a:lnSpc>
            </a:pP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1)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공정성의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훼손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 </a:t>
            </a:r>
          </a:p>
          <a:p>
            <a:pPr lvl="0" algn="l">
              <a:lnSpc>
                <a:spcPct val="112050"/>
              </a:lnSpc>
            </a:pP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공정한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경쟁은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스포츠의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본질로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,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도핑을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허용할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경우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성과는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약물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사용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여부에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따라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달라지게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되어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스포츠의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본래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목적이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손상된다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12050"/>
              </a:lnSpc>
            </a:pPr>
            <a:endParaRPr lang="en-US" sz="2200" b="1" i="0" u="none" strike="noStrike" spc="-100" dirty="0">
              <a:solidFill>
                <a:srgbClr val="000000">
                  <a:alpha val="80000"/>
                </a:srgbClr>
              </a:solidFill>
              <a:latin typeface="나눔스퀘어" panose="020B0600000101010101" pitchFamily="50" charset="-127"/>
            </a:endParaRPr>
          </a:p>
          <a:p>
            <a:pPr lvl="0" algn="l">
              <a:lnSpc>
                <a:spcPct val="112050"/>
              </a:lnSpc>
            </a:pP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2)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건강</a:t>
            </a:r>
            <a:r>
              <a:rPr lang="en-US" sz="2200" b="1" i="0" u="none" strike="noStrike" spc="-100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spc="-100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위험</a:t>
            </a:r>
          </a:p>
          <a:p>
            <a:pPr lvl="0" algn="l">
              <a:lnSpc>
                <a:spcPct val="112050"/>
              </a:lnSpc>
            </a:pP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선수들이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도핑을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하도록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유도되는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환경은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장기적으로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그들의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건강에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해로운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영향을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미치며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,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이는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개인의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선택만으로만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볼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수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없는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spc="-100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문제이다</a:t>
            </a:r>
            <a:r>
              <a:rPr lang="en-US" sz="2200" i="0" u="none" strike="noStrike" spc="-100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244600" y="1193800"/>
            <a:ext cx="8851900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7200" b="1" i="0" u="none" strike="noStrike" spc="-2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가능한</a:t>
            </a:r>
            <a:r>
              <a:rPr lang="en-US" sz="7200" b="1" i="0" u="none" strike="noStrike" spc="-2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7200" b="1" i="0" u="none" strike="noStrike" spc="-2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반론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384300" y="2654300"/>
            <a:ext cx="5283200" cy="444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24499"/>
              </a:lnSpc>
            </a:pPr>
            <a:r>
              <a:rPr lang="ko-KR" sz="2500" b="1" i="0" u="none" strike="noStrike" spc="-100" dirty="0">
                <a:solidFill>
                  <a:srgbClr val="3E372E"/>
                </a:solidFill>
                <a:ea typeface="나눔스퀘어 Bold" panose="020B0600000101010101" pitchFamily="50" charset="-127"/>
              </a:rPr>
              <a:t>논증</a:t>
            </a:r>
            <a:r>
              <a:rPr lang="en-US" sz="2500" b="1" i="0" u="none" strike="noStrike" spc="-100" dirty="0">
                <a:solidFill>
                  <a:srgbClr val="3E372E"/>
                </a:solidFill>
                <a:latin typeface="나눔스퀘어 Bold" panose="020B0600000101010101" pitchFamily="50" charset="-127"/>
              </a:rPr>
              <a:t> 3. </a:t>
            </a:r>
            <a:r>
              <a:rPr lang="ko-KR" sz="2500" b="1" i="0" u="none" strike="noStrike" spc="-100" dirty="0">
                <a:solidFill>
                  <a:srgbClr val="3E372E"/>
                </a:solidFill>
                <a:ea typeface="나눔스퀘어 Bold" panose="020B0600000101010101" pitchFamily="50" charset="-127"/>
              </a:rPr>
              <a:t>도핑</a:t>
            </a:r>
            <a:r>
              <a:rPr lang="en-US" sz="2500" b="1" i="0" u="none" strike="noStrike" spc="-100" dirty="0">
                <a:solidFill>
                  <a:srgbClr val="3E372E"/>
                </a:solidFill>
                <a:latin typeface="나눔스퀘어 Bold" panose="020B0600000101010101" pitchFamily="50" charset="-127"/>
              </a:rPr>
              <a:t> - &lt;</a:t>
            </a:r>
            <a:r>
              <a:rPr lang="ko-KR" sz="2500" b="1" i="0" u="none" strike="noStrike" spc="-100" dirty="0" err="1">
                <a:solidFill>
                  <a:srgbClr val="3E372E"/>
                </a:solidFill>
                <a:ea typeface="나눔스퀘어 Bold" panose="020B0600000101010101" pitchFamily="50" charset="-127"/>
              </a:rPr>
              <a:t>재반론</a:t>
            </a:r>
            <a:r>
              <a:rPr lang="en-US" sz="2500" b="1" i="0" u="none" strike="noStrike" spc="-100" dirty="0">
                <a:solidFill>
                  <a:srgbClr val="3E372E"/>
                </a:solidFill>
                <a:latin typeface="나눔스퀘어 Bold" panose="020B0600000101010101" pitchFamily="50" charset="-127"/>
              </a:rPr>
              <a:t>&gt;</a:t>
            </a: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8900" y="6311900"/>
            <a:ext cx="431800" cy="431800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1790700" y="6261100"/>
            <a:ext cx="5638800" cy="495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 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의료적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용도와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도핑의</a:t>
            </a:r>
            <a:r>
              <a:rPr lang="en-US" sz="2800" b="1" i="0" u="none" strike="noStrike" spc="-1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2800" b="1" i="0" u="none" strike="noStrike" spc="-1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경계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498600" y="6896100"/>
            <a:ext cx="15113000" cy="3035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2050"/>
              </a:lnSpc>
            </a:pP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1)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명확한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규제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필요</a:t>
            </a:r>
          </a:p>
          <a:p>
            <a:pPr lvl="0" algn="l">
              <a:lnSpc>
                <a:spcPct val="112050"/>
              </a:lnSpc>
            </a:pP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치료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목적과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성능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향상을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위한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도핑을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명확히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구분하는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규제가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이미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존재한다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. </a:t>
            </a:r>
            <a:r>
              <a:rPr lang="ko-KR" sz="2200" i="0" u="none" strike="noStrike" dirty="0" err="1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세게반도핑기구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(WADA)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등은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 err="1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치료용면책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제도를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통해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의학적으로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필요한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약물의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사용을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허용하면서도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불공정한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이점을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얻지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못하도록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규제하고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있다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12050"/>
              </a:lnSpc>
            </a:pPr>
            <a:endParaRPr lang="en-US" sz="2200" b="1" i="0" u="none" strike="noStrike" dirty="0">
              <a:solidFill>
                <a:srgbClr val="000000">
                  <a:alpha val="80000"/>
                </a:srgbClr>
              </a:solidFill>
              <a:latin typeface="나눔스퀘어" panose="020B0600000101010101" pitchFamily="50" charset="-127"/>
            </a:endParaRPr>
          </a:p>
          <a:p>
            <a:pPr lvl="0" algn="l">
              <a:lnSpc>
                <a:spcPct val="112050"/>
              </a:lnSpc>
            </a:pP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2)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도핑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악용</a:t>
            </a:r>
            <a:r>
              <a:rPr lang="en-US" sz="2200" b="1" i="0" u="none" strike="noStrike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latin typeface="나눔스퀘어" panose="020B0600000101010101" pitchFamily="50" charset="-127"/>
              </a:rPr>
              <a:t> </a:t>
            </a:r>
            <a:r>
              <a:rPr lang="ko-KR" sz="2200" b="1" i="0" u="none" strike="noStrike" dirty="0">
                <a:solidFill>
                  <a:srgbClr val="000000">
                    <a:alpha val="80000"/>
                  </a:srgbClr>
                </a:solidFill>
                <a:highlight>
                  <a:srgbClr val="E3EFCF"/>
                </a:highlight>
                <a:ea typeface="나눔스퀘어" panose="020B0600000101010101" pitchFamily="50" charset="-127"/>
              </a:rPr>
              <a:t>방지</a:t>
            </a:r>
          </a:p>
          <a:p>
            <a:pPr lvl="0" algn="l">
              <a:lnSpc>
                <a:spcPct val="112050"/>
              </a:lnSpc>
            </a:pP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치료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목적으로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사용되는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약물이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도핑으로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악용될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가능성이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있다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.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이를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방지하기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위해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엄격한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검사와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규제가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필요하며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,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이는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스포츠의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공정성과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선수들의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건강을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보호하는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데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 </a:t>
            </a:r>
            <a:r>
              <a:rPr lang="ko-KR" sz="2200" i="0" u="none" strike="noStrike" dirty="0">
                <a:solidFill>
                  <a:srgbClr val="000000">
                    <a:alpha val="80000"/>
                  </a:srgbClr>
                </a:solidFill>
                <a:ea typeface="나눔스퀘어" panose="020B0600000101010101" pitchFamily="50" charset="-127"/>
              </a:rPr>
              <a:t>필수적이다</a:t>
            </a:r>
            <a:r>
              <a:rPr lang="en-US" sz="2200" i="0" u="none" strike="noStrike" dirty="0">
                <a:solidFill>
                  <a:srgbClr val="000000">
                    <a:alpha val="80000"/>
                  </a:srgbClr>
                </a:solidFill>
                <a:latin typeface="나눔스퀘어" panose="020B0600000101010101" pitchFamily="50" charset="-127"/>
              </a:rPr>
              <a:t>.</a:t>
            </a:r>
          </a:p>
          <a:p>
            <a:pPr lvl="0" algn="l">
              <a:lnSpc>
                <a:spcPct val="112050"/>
              </a:lnSpc>
            </a:pPr>
            <a:endParaRPr lang="en-US" sz="2200" b="1" i="0" u="none" strike="noStrike" dirty="0">
              <a:solidFill>
                <a:srgbClr val="000000">
                  <a:alpha val="80000"/>
                </a:srgbClr>
              </a:solidFill>
              <a:latin typeface="나눔스퀘어" panose="020B0600000101010101" pitchFamily="50" charset="-127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CE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600" y="444500"/>
            <a:ext cx="17335500" cy="9334500"/>
          </a:xfrm>
          <a:prstGeom prst="rect">
            <a:avLst/>
          </a:prstGeom>
          <a:effectLst>
            <a:outerShdw blurRad="1301665" dist="359019" dir="2700000">
              <a:srgbClr val="3E372E">
                <a:alpha val="43000"/>
              </a:srgbClr>
            </a:outerShdw>
          </a:effectLst>
        </p:spPr>
      </p:pic>
      <p:sp>
        <p:nvSpPr>
          <p:cNvPr id="3" name="TextBox 3"/>
          <p:cNvSpPr txBox="1"/>
          <p:nvPr/>
        </p:nvSpPr>
        <p:spPr>
          <a:xfrm>
            <a:off x="16725900" y="1219200"/>
            <a:ext cx="3683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r">
              <a:lnSpc>
                <a:spcPct val="99600"/>
              </a:lnSpc>
            </a:pPr>
            <a:r>
              <a:rPr lang="en-US" sz="1800" b="0" i="0" u="none" strike="noStrike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06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4757400" y="1003300"/>
            <a:ext cx="23241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r">
              <a:lnSpc>
                <a:spcPct val="99600"/>
              </a:lnSpc>
            </a:pPr>
            <a:r>
              <a:rPr lang="ko-KR" sz="1800" b="0" i="0" u="none" strike="noStrike" dirty="0">
                <a:solidFill>
                  <a:srgbClr val="B3A593"/>
                </a:solidFill>
                <a:ea typeface="나눔스퀘어" panose="020B0600000101010101" pitchFamily="50" charset="-127"/>
              </a:rPr>
              <a:t>참고</a:t>
            </a:r>
            <a:r>
              <a:rPr lang="en-US" sz="1800" b="0" i="0" u="none" strike="noStrike" dirty="0">
                <a:solidFill>
                  <a:srgbClr val="B3A593"/>
                </a:solidFill>
                <a:latin typeface="나눔스퀘어" panose="020B0600000101010101" pitchFamily="50" charset="-127"/>
              </a:rPr>
              <a:t> </a:t>
            </a:r>
            <a:r>
              <a:rPr lang="ko-KR" sz="1800" b="0" i="0" u="none" strike="noStrike" dirty="0">
                <a:solidFill>
                  <a:srgbClr val="B3A593"/>
                </a:solidFill>
                <a:ea typeface="나눔스퀘어" panose="020B0600000101010101" pitchFamily="50" charset="-127"/>
              </a:rPr>
              <a:t>문헌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092200" y="1358900"/>
            <a:ext cx="8851900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7200" b="1" i="0" u="none" strike="noStrike" spc="-2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참고</a:t>
            </a:r>
            <a:r>
              <a:rPr lang="en-US" sz="7200" b="1" i="0" u="none" strike="noStrike" spc="-200" dirty="0">
                <a:solidFill>
                  <a:srgbClr val="3E372E"/>
                </a:solidFill>
                <a:latin typeface="나눔스퀘어 ExtraBold" panose="020B0600000101010101" pitchFamily="50" charset="-127"/>
              </a:rPr>
              <a:t> </a:t>
            </a:r>
            <a:r>
              <a:rPr lang="ko-KR" sz="7200" b="1" i="0" u="none" strike="noStrike" spc="-200" dirty="0">
                <a:solidFill>
                  <a:srgbClr val="3E372E"/>
                </a:solidFill>
                <a:ea typeface="나눔스퀘어 ExtraBold" panose="020B0600000101010101" pitchFamily="50" charset="-127"/>
              </a:rPr>
              <a:t>문헌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092200" y="3390900"/>
            <a:ext cx="18376900" cy="4864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32800"/>
              </a:lnSpc>
            </a:pPr>
            <a:endParaRPr lang="en-US" altLang="ko-KR" sz="2700" b="0" i="0" u="none" strike="noStrike" spc="-100" dirty="0">
              <a:solidFill>
                <a:srgbClr val="000000"/>
              </a:solidFill>
              <a:ea typeface="나눔스퀘어" panose="020B0600000101010101" pitchFamily="50" charset="-127"/>
            </a:endParaRPr>
          </a:p>
          <a:p>
            <a:pPr lvl="0" algn="l">
              <a:lnSpc>
                <a:spcPct val="132800"/>
              </a:lnSpc>
            </a:pPr>
            <a:r>
              <a:rPr lang="en-US" altLang="ko-KR" sz="2700" b="0" i="0" u="none" strike="noStrike" spc="-100" dirty="0">
                <a:solidFill>
                  <a:srgbClr val="000000"/>
                </a:solidFill>
                <a:ea typeface="나눔스퀘어" panose="020B0600000101010101" pitchFamily="50" charset="-127"/>
              </a:rPr>
              <a:t>1.</a:t>
            </a:r>
            <a:r>
              <a:rPr lang="ko-KR" altLang="en-US" sz="2700" b="0" i="0" u="none" strike="noStrike" spc="-100" dirty="0">
                <a:solidFill>
                  <a:srgbClr val="000000"/>
                </a:solidFill>
                <a:ea typeface="나눔스퀘어" panose="020B0600000101010101" pitchFamily="50" charset="-127"/>
              </a:rPr>
              <a:t> 김태우</a:t>
            </a:r>
            <a:r>
              <a:rPr lang="en-US" altLang="ko-KR" sz="2700" b="0" i="0" u="none" strike="noStrike" spc="-100" dirty="0">
                <a:solidFill>
                  <a:srgbClr val="000000"/>
                </a:solidFill>
                <a:ea typeface="나눔스퀘어" panose="020B0600000101010101" pitchFamily="50" charset="-127"/>
              </a:rPr>
              <a:t>,</a:t>
            </a:r>
            <a:r>
              <a:rPr lang="ko-KR" altLang="en-US" sz="2700" b="0" i="0" u="none" strike="noStrike" spc="-100" dirty="0">
                <a:solidFill>
                  <a:srgbClr val="000000"/>
                </a:solidFill>
                <a:ea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000000"/>
                </a:solidFill>
                <a:ea typeface="나눔스퀘어" panose="020B0600000101010101" pitchFamily="50" charset="-127"/>
              </a:rPr>
              <a:t>스포츠</a:t>
            </a:r>
            <a:r>
              <a:rPr lang="en-US" sz="2700" b="0" i="0" u="none" strike="noStrike" spc="-100" dirty="0">
                <a:solidFill>
                  <a:srgbClr val="000000"/>
                </a:solidFill>
                <a:latin typeface="나눔스퀘어" panose="020B0600000101010101" pitchFamily="50" charset="-127"/>
              </a:rPr>
              <a:t>, </a:t>
            </a:r>
            <a:r>
              <a:rPr lang="ko-KR" sz="2700" b="0" i="0" u="none" strike="noStrike" spc="-100" dirty="0">
                <a:solidFill>
                  <a:srgbClr val="000000"/>
                </a:solidFill>
                <a:ea typeface="나눔스퀘어" panose="020B0600000101010101" pitchFamily="50" charset="-127"/>
              </a:rPr>
              <a:t>그리고</a:t>
            </a:r>
            <a:r>
              <a:rPr lang="en-US" sz="2700" b="0" i="0" u="none" strike="noStrike" spc="-100" dirty="0">
                <a:solidFill>
                  <a:srgbClr val="000000"/>
                </a:solidFill>
                <a:latin typeface="나눔스퀘어" panose="020B0600000101010101" pitchFamily="50" charset="-127"/>
              </a:rPr>
              <a:t> </a:t>
            </a:r>
            <a:r>
              <a:rPr lang="ko-KR" sz="2700" b="0" i="0" u="none" strike="noStrike" spc="-100" dirty="0">
                <a:solidFill>
                  <a:srgbClr val="000000"/>
                </a:solidFill>
                <a:ea typeface="나눔스퀘어" panose="020B0600000101010101" pitchFamily="50" charset="-127"/>
              </a:rPr>
              <a:t>인권</a:t>
            </a:r>
            <a:r>
              <a:rPr lang="ko-KR" altLang="en-US" sz="2700" b="0" i="0" u="none" strike="noStrike" spc="-100" dirty="0">
                <a:solidFill>
                  <a:srgbClr val="000000"/>
                </a:solidFill>
                <a:ea typeface="나눔스퀘어" panose="020B0600000101010101" pitchFamily="50" charset="-127"/>
              </a:rPr>
              <a:t> </a:t>
            </a:r>
            <a:endParaRPr lang="en-US" altLang="ko-KR" sz="2700" b="0" i="0" u="none" strike="noStrike" spc="-100" dirty="0">
              <a:solidFill>
                <a:srgbClr val="000000"/>
              </a:solidFill>
              <a:ea typeface="나눔스퀘어" panose="020B0600000101010101" pitchFamily="50" charset="-127"/>
            </a:endParaRPr>
          </a:p>
          <a:p>
            <a:pPr lvl="0" algn="l">
              <a:lnSpc>
                <a:spcPct val="132800"/>
              </a:lnSpc>
            </a:pPr>
            <a:endParaRPr lang="en-US" altLang="ko-KR" sz="2700" b="0" i="0" u="none" strike="noStrike" spc="-100" dirty="0">
              <a:solidFill>
                <a:srgbClr val="000000"/>
              </a:solidFill>
              <a:ea typeface="나눔스퀘어" panose="020B0600000101010101" pitchFamily="50" charset="-127"/>
            </a:endParaRPr>
          </a:p>
          <a:p>
            <a:pPr lvl="0" algn="l">
              <a:lnSpc>
                <a:spcPct val="132800"/>
              </a:lnSpc>
            </a:pPr>
            <a:r>
              <a:rPr lang="en-US" altLang="ko-KR" sz="2700" spc="-100" dirty="0">
                <a:solidFill>
                  <a:srgbClr val="000000"/>
                </a:solidFill>
                <a:ea typeface="나눔스퀘어" panose="020B0600000101010101" pitchFamily="50" charset="-127"/>
              </a:rPr>
              <a:t>2.</a:t>
            </a:r>
            <a:r>
              <a:rPr lang="ko-KR" altLang="en-US" sz="2700" spc="-100" dirty="0">
                <a:solidFill>
                  <a:srgbClr val="000000"/>
                </a:solidFill>
                <a:ea typeface="나눔스퀘어" panose="020B0600000101010101" pitchFamily="50" charset="-127"/>
              </a:rPr>
              <a:t> 박보현 ・ </a:t>
            </a:r>
            <a:r>
              <a:rPr lang="ko-KR" altLang="en-US" sz="2700" spc="-100" dirty="0" err="1">
                <a:solidFill>
                  <a:srgbClr val="000000"/>
                </a:solidFill>
                <a:ea typeface="나눔스퀘어" panose="020B0600000101010101" pitchFamily="50" charset="-127"/>
              </a:rPr>
              <a:t>한승백</a:t>
            </a:r>
            <a:r>
              <a:rPr lang="ko-KR" altLang="en-US" sz="2700" spc="-100" dirty="0">
                <a:solidFill>
                  <a:srgbClr val="000000"/>
                </a:solidFill>
                <a:ea typeface="나눔스퀘어" panose="020B0600000101010101" pitchFamily="50" charset="-127"/>
              </a:rPr>
              <a:t> ・ </a:t>
            </a:r>
            <a:r>
              <a:rPr lang="ko-KR" altLang="en-US" sz="2700" spc="-100" dirty="0" err="1">
                <a:solidFill>
                  <a:srgbClr val="000000"/>
                </a:solidFill>
                <a:ea typeface="나눔스퀘어" panose="020B0600000101010101" pitchFamily="50" charset="-127"/>
              </a:rPr>
              <a:t>탁민혁</a:t>
            </a:r>
            <a:r>
              <a:rPr lang="en-US" altLang="ko-KR" sz="2700" spc="-100" dirty="0">
                <a:solidFill>
                  <a:srgbClr val="000000"/>
                </a:solidFill>
                <a:ea typeface="나눔스퀘어" panose="020B0600000101010101" pitchFamily="50" charset="-127"/>
              </a:rPr>
              <a:t>,</a:t>
            </a:r>
            <a:r>
              <a:rPr lang="ko-KR" altLang="en-US" sz="2700" spc="-100" dirty="0">
                <a:solidFill>
                  <a:srgbClr val="000000"/>
                </a:solidFill>
                <a:ea typeface="나눔스퀘어" panose="020B0600000101010101" pitchFamily="50" charset="-127"/>
              </a:rPr>
              <a:t> 스포츠 사회학</a:t>
            </a:r>
            <a:endParaRPr lang="en-US" altLang="ko-KR" sz="2700" spc="-100" dirty="0">
              <a:solidFill>
                <a:srgbClr val="000000"/>
              </a:solidFill>
              <a:ea typeface="나눔스퀘어" panose="020B0600000101010101" pitchFamily="50" charset="-127"/>
            </a:endParaRPr>
          </a:p>
          <a:p>
            <a:pPr lvl="0" algn="l">
              <a:lnSpc>
                <a:spcPct val="132800"/>
              </a:lnSpc>
            </a:pPr>
            <a:endParaRPr lang="en-US" altLang="ko-KR" sz="2700" spc="-100" dirty="0">
              <a:solidFill>
                <a:srgbClr val="000000"/>
              </a:solidFill>
              <a:ea typeface="나눔스퀘어" panose="020B0600000101010101" pitchFamily="50" charset="-127"/>
            </a:endParaRPr>
          </a:p>
          <a:p>
            <a:pPr>
              <a:lnSpc>
                <a:spcPct val="132800"/>
              </a:lnSpc>
            </a:pPr>
            <a:r>
              <a:rPr lang="en-US" altLang="ko-KR" sz="2700" spc="-100" dirty="0">
                <a:solidFill>
                  <a:srgbClr val="000000"/>
                </a:solidFill>
                <a:ea typeface="나눔스퀘어" panose="020B0600000101010101" pitchFamily="50" charset="-127"/>
              </a:rPr>
              <a:t>3.</a:t>
            </a:r>
            <a:r>
              <a:rPr lang="ko-KR" altLang="en-US" sz="2700" spc="-100" dirty="0">
                <a:solidFill>
                  <a:srgbClr val="000000"/>
                </a:solidFill>
                <a:ea typeface="나눔스퀘어" panose="020B0600000101010101" pitchFamily="50" charset="-127"/>
              </a:rPr>
              <a:t> </a:t>
            </a:r>
            <a:r>
              <a:rPr lang="ko-KR" altLang="en-US" sz="2700" spc="-10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hlinkClick r:id="rId4"/>
              </a:rPr>
              <a:t>위키백과</a:t>
            </a:r>
            <a:r>
              <a:rPr lang="en-US" altLang="ko-KR" sz="2700" spc="-10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hlinkClick r:id="rId4"/>
              </a:rPr>
              <a:t>:</a:t>
            </a:r>
            <a:r>
              <a:rPr lang="ko-KR" altLang="en-US" sz="2700" spc="-10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hlinkClick r:id="rId4"/>
              </a:rPr>
              <a:t> 엘리트 스포츠</a:t>
            </a:r>
            <a:endParaRPr lang="en-US" altLang="ko-KR" sz="2700" spc="-100" dirty="0">
              <a:solidFill>
                <a:srgbClr val="000000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32800"/>
              </a:lnSpc>
            </a:pPr>
            <a:endParaRPr lang="en-US" altLang="ko-KR" sz="2700" spc="-100" dirty="0">
              <a:solidFill>
                <a:srgbClr val="000000"/>
              </a:solidFill>
              <a:ea typeface="나눔스퀘어" panose="020B0600000101010101" pitchFamily="50" charset="-127"/>
            </a:endParaRPr>
          </a:p>
          <a:p>
            <a:pPr>
              <a:lnSpc>
                <a:spcPct val="132800"/>
              </a:lnSpc>
            </a:pPr>
            <a:r>
              <a:rPr lang="en-US" altLang="ko-KR" sz="2700" b="0" i="0" u="none" strike="noStrike" spc="-100" dirty="0">
                <a:solidFill>
                  <a:srgbClr val="000000"/>
                </a:solidFill>
                <a:ea typeface="나눔스퀘어" panose="020B0600000101010101" pitchFamily="50" charset="-127"/>
              </a:rPr>
              <a:t>4</a:t>
            </a:r>
            <a:r>
              <a:rPr lang="en-US" altLang="ko-KR" sz="2700" spc="-100" dirty="0">
                <a:solidFill>
                  <a:srgbClr val="000000"/>
                </a:solidFill>
                <a:ea typeface="나눔스퀘어" panose="020B0600000101010101" pitchFamily="50" charset="-127"/>
              </a:rPr>
              <a:t>.</a:t>
            </a:r>
            <a:r>
              <a:rPr lang="ko-KR" altLang="en-US" sz="2700" spc="-100" dirty="0">
                <a:solidFill>
                  <a:srgbClr val="000000"/>
                </a:solidFill>
                <a:ea typeface="나눔스퀘어" panose="020B0600000101010101" pitchFamily="50" charset="-127"/>
              </a:rPr>
              <a:t> </a:t>
            </a:r>
            <a:r>
              <a:rPr lang="ko-KR" altLang="ko-KR" sz="2700" b="0" i="0" u="none" strike="noStrike" spc="-100" dirty="0">
                <a:solidFill>
                  <a:srgbClr val="000000"/>
                </a:solidFill>
                <a:ea typeface="나눔스퀘어" panose="020B0600000101010101" pitchFamily="50" charset="-127"/>
                <a:hlinkClick r:id="rId5"/>
              </a:rPr>
              <a:t>국가법령정보센터</a:t>
            </a:r>
            <a:r>
              <a:rPr lang="en-US" altLang="ko-KR" sz="2700" b="0" i="0" u="none" strike="noStrike" spc="-100" dirty="0">
                <a:solidFill>
                  <a:srgbClr val="000000"/>
                </a:solidFill>
                <a:latin typeface="나눔스퀘어" panose="020B0600000101010101" pitchFamily="50" charset="-127"/>
                <a:hlinkClick r:id="rId5"/>
              </a:rPr>
              <a:t>:</a:t>
            </a:r>
            <a:r>
              <a:rPr lang="ko-KR" altLang="en-US" sz="2700" b="0" i="0" u="none" strike="noStrike" spc="-100" dirty="0">
                <a:solidFill>
                  <a:srgbClr val="000000"/>
                </a:solidFill>
                <a:latin typeface="나눔스퀘어" panose="020B0600000101010101" pitchFamily="50" charset="-127"/>
                <a:hlinkClick r:id="rId5"/>
              </a:rPr>
              <a:t> </a:t>
            </a:r>
            <a:r>
              <a:rPr lang="ko-KR" altLang="ko-KR" sz="2700" b="0" i="0" u="none" strike="noStrike" spc="-100" dirty="0">
                <a:solidFill>
                  <a:srgbClr val="000000"/>
                </a:solidFill>
                <a:ea typeface="나눔스퀘어" panose="020B0600000101010101" pitchFamily="50" charset="-127"/>
                <a:hlinkClick r:id="rId5"/>
              </a:rPr>
              <a:t>생활</a:t>
            </a:r>
            <a:r>
              <a:rPr lang="en-US" altLang="ko-KR" sz="2700" b="0" i="0" u="none" strike="noStrike" spc="-100" dirty="0">
                <a:solidFill>
                  <a:srgbClr val="000000"/>
                </a:solidFill>
                <a:latin typeface="나눔스퀘어" panose="020B0600000101010101" pitchFamily="50" charset="-127"/>
                <a:hlinkClick r:id="rId5"/>
              </a:rPr>
              <a:t> </a:t>
            </a:r>
            <a:r>
              <a:rPr lang="ko-KR" altLang="ko-KR" sz="2700" b="0" i="0" u="none" strike="noStrike" spc="-100" dirty="0">
                <a:solidFill>
                  <a:srgbClr val="000000"/>
                </a:solidFill>
                <a:ea typeface="나눔스퀘어" panose="020B0600000101010101" pitchFamily="50" charset="-127"/>
                <a:hlinkClick r:id="rId5"/>
              </a:rPr>
              <a:t>체육</a:t>
            </a:r>
            <a:endParaRPr lang="en-US" altLang="ko-KR" sz="2700" b="0" i="0" u="none" strike="noStrike" spc="-100" dirty="0">
              <a:solidFill>
                <a:srgbClr val="000000"/>
              </a:solidFill>
              <a:latin typeface="나눔스퀘어" panose="020B0600000101010101" pitchFamily="50" charset="-127"/>
            </a:endParaRPr>
          </a:p>
          <a:p>
            <a:pPr lvl="0" algn="l">
              <a:lnSpc>
                <a:spcPct val="132800"/>
              </a:lnSpc>
            </a:pPr>
            <a:endParaRPr lang="ko-KR" sz="2700" b="0" i="0" u="none" strike="noStrike" spc="-100" dirty="0">
              <a:solidFill>
                <a:srgbClr val="000000"/>
              </a:solidFill>
              <a:ea typeface="나눔스퀘어" panose="020B0600000101010101" pitchFamily="50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1295</Words>
  <Application>Microsoft Office PowerPoint</Application>
  <PresentationFormat>사용자 지정</PresentationFormat>
  <Paragraphs>186</Paragraphs>
  <Slides>16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3" baseType="lpstr">
      <vt:lpstr>나눔스퀘어 Bold</vt:lpstr>
      <vt:lpstr>Arial</vt:lpstr>
      <vt:lpstr>Calibri</vt:lpstr>
      <vt:lpstr>나눔스퀘어</vt:lpstr>
      <vt:lpstr>나눔스퀘어 ExtraBold</vt:lpstr>
      <vt:lpstr>맑은 고딕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문지수</dc:creator>
  <cp:lastModifiedBy>문지수</cp:lastModifiedBy>
  <cp:revision>6</cp:revision>
  <dcterms:created xsi:type="dcterms:W3CDTF">2006-08-16T00:00:00Z</dcterms:created>
  <dcterms:modified xsi:type="dcterms:W3CDTF">2024-11-11T14:07:36Z</dcterms:modified>
</cp:coreProperties>
</file>