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68" r:id="rId6"/>
    <p:sldId id="270" r:id="rId7"/>
    <p:sldId id="275" r:id="rId8"/>
    <p:sldId id="272" r:id="rId9"/>
    <p:sldId id="27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E44230-CE99-BEB6-169A-27D79671371F}" v="227" dt="2023-05-31T17:17:11.075"/>
    <p1510:client id="{0919792C-4551-E320-94EC-4637888BD2B8}" v="62" dt="2023-04-19T17:07:08.676"/>
    <p1510:client id="{3256D50A-083A-90A3-988E-221A2D6A656A}" v="4" dt="2023-05-25T02:00:23.949"/>
    <p1510:client id="{3DEDCE4A-F761-1C7A-AB4B-C1022A07CEBD}" v="38" dt="2023-05-29T15:40:11.648"/>
    <p1510:client id="{3EF93864-9AF1-7534-C128-87061EE6F286}" v="1123" dt="2023-06-12T13:42:10.691"/>
    <p1510:client id="{9D531C81-B1CD-F7F8-DD1A-80B195664714}" v="241" dt="2023-05-17T14:34:21.990"/>
    <p1510:client id="{D0426DF2-0F89-95E1-E3F1-9FB48E2F29FF}" v="136" dt="2023-05-23T01:55:56.666"/>
    <p1510:client id="{DDF52556-C8EF-4290-B25C-B424DE45C908}" v="53" dt="2023-04-18T13:26:52.878"/>
    <p1510:client id="{EB335542-6C07-90A5-0D8A-C05F09B648D6}" v="145" dt="2023-05-18T02:05:14.474"/>
    <p1510:client id="{FEE0797B-C9EF-591A-0C1E-B027A233EEEC}" v="373" dt="2023-05-30T14:24:15.4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z="5400" dirty="0">
                <a:ea typeface="맑은 고딕"/>
              </a:rPr>
              <a:t>안락사 합법화의 정당성 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ko-KR" altLang="en-US" sz="1400" dirty="0">
                <a:ea typeface="맑은 고딕"/>
              </a:rPr>
              <a:t>철도경영학과</a:t>
            </a:r>
          </a:p>
          <a:p>
            <a:pPr algn="r"/>
            <a:r>
              <a:rPr lang="ko-KR" altLang="en-US" sz="1400" dirty="0">
                <a:ea typeface="맑은 고딕"/>
              </a:rPr>
              <a:t>202310302 배지윤</a:t>
            </a:r>
          </a:p>
          <a:p>
            <a:pPr algn="r"/>
            <a:r>
              <a:rPr lang="ko-KR" altLang="en-US" sz="1400" dirty="0" err="1">
                <a:ea typeface="맑은 고딕"/>
              </a:rPr>
              <a:t>대학글쓰기</a:t>
            </a:r>
            <a:endParaRPr lang="ko-KR" altLang="en-US" sz="140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569210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82625"/>
            <a:ext cx="10515600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ko-KR" altLang="en-US" sz="3200" b="1" dirty="0">
                <a:ea typeface="맑은 고딕"/>
              </a:rPr>
              <a:t>주제 선정 이유</a:t>
            </a:r>
          </a:p>
          <a:p>
            <a:pPr marL="0" indent="0">
              <a:buNone/>
            </a:pPr>
            <a:endParaRPr lang="ko-KR" altLang="en-US" dirty="0">
              <a:ea typeface="맑은 고딕"/>
            </a:endParaRPr>
          </a:p>
          <a:p>
            <a:pPr marL="514350" indent="-514350">
              <a:buAutoNum type="arabicParenR"/>
            </a:pPr>
            <a:r>
              <a:rPr lang="ko-KR" altLang="en-US" sz="2600" dirty="0">
                <a:ea typeface="맑은 고딕"/>
              </a:rPr>
              <a:t>문제:</a:t>
            </a:r>
            <a:r>
              <a:rPr lang="ko-KR" altLang="en-US" sz="2600" dirty="0">
                <a:ea typeface="+mn-lt"/>
                <a:cs typeface="+mn-lt"/>
              </a:rPr>
              <a:t> </a:t>
            </a:r>
            <a:r>
              <a:rPr lang="ko-KR" sz="2600" dirty="0">
                <a:ea typeface="+mn-lt"/>
                <a:cs typeface="+mn-lt"/>
              </a:rPr>
              <a:t>안락사(</a:t>
            </a:r>
            <a:r>
              <a:rPr lang="ko-KR" sz="2600" dirty="0" err="1">
                <a:ea typeface="+mn-lt"/>
                <a:cs typeface="+mn-lt"/>
              </a:rPr>
              <a:t>존엄사</a:t>
            </a:r>
            <a:r>
              <a:rPr lang="ko-KR" sz="2600" dirty="0">
                <a:ea typeface="+mn-lt"/>
                <a:cs typeface="+mn-lt"/>
              </a:rPr>
              <a:t>) </a:t>
            </a:r>
            <a:r>
              <a:rPr lang="ko-KR" altLang="en-US" sz="2600" dirty="0">
                <a:ea typeface="+mn-lt"/>
                <a:cs typeface="+mn-lt"/>
              </a:rPr>
              <a:t>합법화의 정당성 문제 연구</a:t>
            </a:r>
            <a:endParaRPr lang="ko-KR" altLang="en-US" sz="2600" dirty="0">
              <a:ea typeface="맑은 고딕"/>
            </a:endParaRPr>
          </a:p>
          <a:p>
            <a:pPr marL="514350" indent="-514350">
              <a:buAutoNum type="arabicParenR"/>
            </a:pPr>
            <a:endParaRPr lang="ko-KR" altLang="en-US" sz="2600" dirty="0">
              <a:ea typeface="맑은 고딕"/>
            </a:endParaRPr>
          </a:p>
          <a:p>
            <a:pPr marL="514350" indent="-514350">
              <a:lnSpc>
                <a:spcPct val="120000"/>
              </a:lnSpc>
              <a:buAutoNum type="arabicParenR"/>
            </a:pPr>
            <a:r>
              <a:rPr lang="ko-KR" altLang="en-US" sz="2600" dirty="0">
                <a:ea typeface="맑은 고딕"/>
              </a:rPr>
              <a:t>선정 이유: </a:t>
            </a:r>
            <a:r>
              <a:rPr lang="ko-KR" sz="2600" dirty="0">
                <a:ea typeface="+mn-lt"/>
                <a:cs typeface="+mn-lt"/>
              </a:rPr>
              <a:t>환자가 경제적이나 신체적 문제등으로 스스로 죽음을 택할 수 있어야 한다는 </a:t>
            </a:r>
            <a:r>
              <a:rPr lang="ko-KR" altLang="en-US" sz="2600" dirty="0">
                <a:ea typeface="+mn-lt"/>
                <a:cs typeface="+mn-lt"/>
              </a:rPr>
              <a:t>권리주장과 </a:t>
            </a:r>
            <a:r>
              <a:rPr lang="ko-KR" sz="2600" dirty="0">
                <a:ea typeface="+mn-lt"/>
                <a:cs typeface="+mn-lt"/>
              </a:rPr>
              <a:t> 안락사가 사회적으로 미치는 영향에 대해 알아보기 위함</a:t>
            </a:r>
            <a:r>
              <a:rPr lang="ko-KR" altLang="en-US" sz="2600" dirty="0">
                <a:ea typeface="+mn-lt"/>
                <a:cs typeface="+mn-lt"/>
              </a:rPr>
              <a:t> </a:t>
            </a:r>
            <a:endParaRPr lang="ko-KR" sz="2600" dirty="0">
              <a:ea typeface="+mn-lt"/>
              <a:cs typeface="+mn-lt"/>
            </a:endParaRPr>
          </a:p>
          <a:p>
            <a:pPr marL="514350" indent="-514350">
              <a:lnSpc>
                <a:spcPct val="110000"/>
              </a:lnSpc>
              <a:buAutoNum type="arabicParenR"/>
            </a:pPr>
            <a:endParaRPr lang="ko-KR" altLang="en-US" sz="2600" dirty="0">
              <a:ea typeface="맑은 고딕"/>
            </a:endParaRPr>
          </a:p>
          <a:p>
            <a:pPr marL="514350" indent="-514350">
              <a:buAutoNum type="arabicParenR"/>
            </a:pPr>
            <a:r>
              <a:rPr lang="ko-KR" altLang="en-US" sz="2600" dirty="0">
                <a:ea typeface="맑은 고딕"/>
              </a:rPr>
              <a:t>목적(주장): </a:t>
            </a:r>
            <a:r>
              <a:rPr lang="ko-KR" sz="2600" dirty="0">
                <a:ea typeface="+mn-lt"/>
                <a:cs typeface="+mn-lt"/>
              </a:rPr>
              <a:t>안락사(</a:t>
            </a:r>
            <a:r>
              <a:rPr lang="ko-KR" sz="2600" dirty="0" err="1">
                <a:ea typeface="+mn-lt"/>
                <a:cs typeface="+mn-lt"/>
              </a:rPr>
              <a:t>존엄사</a:t>
            </a:r>
            <a:r>
              <a:rPr lang="ko-KR" sz="2600" dirty="0">
                <a:ea typeface="+mn-lt"/>
                <a:cs typeface="+mn-lt"/>
              </a:rPr>
              <a:t>)에 대한 개인의 권리와</a:t>
            </a:r>
            <a:r>
              <a:rPr lang="ko-KR" altLang="en-US" sz="2600" dirty="0">
                <a:ea typeface="+mn-lt"/>
                <a:cs typeface="+mn-lt"/>
              </a:rPr>
              <a:t> 생명윤리와의 충돌 문제 및 해결 방안</a:t>
            </a:r>
          </a:p>
        </p:txBody>
      </p:sp>
    </p:spTree>
    <p:extLst>
      <p:ext uri="{BB962C8B-B14F-4D97-AF65-F5344CB8AC3E}">
        <p14:creationId xmlns:p14="http://schemas.microsoft.com/office/powerpoint/2010/main" val="676337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ko-KR" altLang="en-US" sz="3200" b="1" dirty="0">
                <a:ea typeface="맑은 고딕"/>
              </a:rPr>
              <a:t>배경 지식</a:t>
            </a:r>
          </a:p>
          <a:p>
            <a:pPr marL="0" indent="0">
              <a:buNone/>
            </a:pPr>
            <a:endParaRPr lang="ko-KR" altLang="en-US" dirty="0">
              <a:ea typeface="맑은 고딕"/>
            </a:endParaRPr>
          </a:p>
          <a:p>
            <a:pPr marL="0" indent="0">
              <a:buNone/>
            </a:pPr>
            <a:r>
              <a:rPr lang="ko-KR" altLang="en-US" sz="2400" dirty="0">
                <a:ea typeface="맑은 고딕"/>
              </a:rPr>
              <a:t>4)  기존 논의 검토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ko-KR" altLang="en-US" sz="2400" dirty="0">
                <a:ea typeface="+mn-lt"/>
                <a:cs typeface="+mn-lt"/>
              </a:rPr>
              <a:t>찬성측 입장</a:t>
            </a:r>
          </a:p>
          <a:p>
            <a:pPr marL="0" indent="0">
              <a:buNone/>
            </a:pPr>
            <a:r>
              <a:rPr lang="ko-KR" altLang="en-US" sz="2400" dirty="0">
                <a:ea typeface="+mn-lt"/>
                <a:cs typeface="+mn-lt"/>
              </a:rPr>
              <a:t>  </a:t>
            </a:r>
            <a:r>
              <a:rPr lang="ko-KR" altLang="en-US" sz="2000" dirty="0">
                <a:ea typeface="+mn-lt"/>
                <a:cs typeface="+mn-lt"/>
              </a:rPr>
              <a:t>(1)</a:t>
            </a:r>
            <a:r>
              <a:rPr lang="ko-KR" sz="2000" dirty="0">
                <a:ea typeface="+mn-lt"/>
                <a:cs typeface="+mn-lt"/>
              </a:rPr>
              <a:t>환자 가족들 입장에서 경제적 부담을 줄일 수 있음</a:t>
            </a:r>
            <a:r>
              <a:rPr lang="ko-KR" altLang="en-US" sz="2000" dirty="0">
                <a:ea typeface="+mn-lt"/>
                <a:cs typeface="+mn-lt"/>
              </a:rPr>
              <a:t> </a:t>
            </a:r>
          </a:p>
          <a:p>
            <a:pPr marL="0" indent="0">
              <a:buNone/>
            </a:pPr>
            <a:r>
              <a:rPr lang="en-US" altLang="ko-KR" sz="2000" dirty="0">
                <a:ea typeface="+mn-lt"/>
                <a:cs typeface="+mn-lt"/>
              </a:rPr>
              <a:t>  (</a:t>
            </a:r>
            <a:r>
              <a:rPr lang="ko-KR" sz="2000" dirty="0">
                <a:ea typeface="+mn-lt"/>
                <a:cs typeface="+mn-lt"/>
              </a:rPr>
              <a:t>2) 환자의 생사결정권과 고통 완화</a:t>
            </a:r>
            <a:r>
              <a:rPr lang="ko-KR" altLang="en-US" sz="2000" dirty="0">
                <a:ea typeface="+mn-lt"/>
                <a:cs typeface="+mn-lt"/>
              </a:rPr>
              <a:t> </a:t>
            </a:r>
          </a:p>
          <a:p>
            <a:pPr marL="0" indent="0">
              <a:buNone/>
            </a:pPr>
            <a:endParaRPr lang="ko-KR" altLang="en-US" sz="2000" dirty="0">
              <a:ea typeface="+mn-lt"/>
              <a:cs typeface="+mn-lt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ko-KR" altLang="en-US" sz="2400" dirty="0">
                <a:ea typeface="+mn-lt"/>
                <a:cs typeface="+mn-lt"/>
              </a:rPr>
              <a:t>반대측 입장</a:t>
            </a:r>
          </a:p>
          <a:p>
            <a:pPr marL="0" indent="0">
              <a:buNone/>
            </a:pPr>
            <a:r>
              <a:rPr lang="en-US" altLang="ko-KR" sz="2400" dirty="0">
                <a:ea typeface="+mn-lt"/>
                <a:cs typeface="+mn-lt"/>
              </a:rPr>
              <a:t> </a:t>
            </a:r>
            <a:r>
              <a:rPr lang="en-US" altLang="ko-KR" sz="2000" dirty="0">
                <a:ea typeface="+mn-lt"/>
                <a:cs typeface="+mn-lt"/>
              </a:rPr>
              <a:t> (1</a:t>
            </a:r>
            <a:r>
              <a:rPr lang="ko-KR" sz="2000" dirty="0">
                <a:ea typeface="+mn-lt"/>
                <a:cs typeface="+mn-lt"/>
              </a:rPr>
              <a:t>) 의사의 오진 </a:t>
            </a:r>
            <a:r>
              <a:rPr lang="ko-KR" altLang="en-US" sz="2000" dirty="0">
                <a:ea typeface="+mn-lt"/>
                <a:cs typeface="+mn-lt"/>
              </a:rPr>
              <a:t>가능성과 악용</a:t>
            </a:r>
            <a:endParaRPr lang="ko-KR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ko-KR" altLang="en-US" sz="2000" dirty="0">
                <a:ea typeface="+mn-lt"/>
                <a:cs typeface="+mn-lt"/>
              </a:rPr>
              <a:t>  </a:t>
            </a:r>
            <a:r>
              <a:rPr lang="en-US" altLang="ko-KR" sz="2000" dirty="0">
                <a:ea typeface="+mn-lt"/>
                <a:cs typeface="+mn-lt"/>
              </a:rPr>
              <a:t>(2</a:t>
            </a:r>
            <a:r>
              <a:rPr lang="ko-KR" sz="2000" dirty="0">
                <a:ea typeface="+mn-lt"/>
                <a:cs typeface="+mn-lt"/>
              </a:rPr>
              <a:t>) 윤리적 문제: </a:t>
            </a:r>
            <a:r>
              <a:rPr lang="ko-KR" altLang="en-US" sz="2000" dirty="0">
                <a:ea typeface="+mn-lt"/>
                <a:cs typeface="+mn-lt"/>
              </a:rPr>
              <a:t>안락사가 자살의 일부로 인정되는가 </a:t>
            </a:r>
            <a:endParaRPr lang="ko-KR" sz="2000">
              <a:ea typeface="맑은 고딕"/>
            </a:endParaRPr>
          </a:p>
          <a:p>
            <a:pPr marL="0" indent="0">
              <a:buNone/>
            </a:pPr>
            <a:endParaRPr lang="ko-KR" altLang="en-US" sz="2400" dirty="0">
              <a:ea typeface="+mn-lt"/>
              <a:cs typeface="+mn-lt"/>
            </a:endParaRPr>
          </a:p>
          <a:p>
            <a:pPr marL="0" indent="0">
              <a:buNone/>
            </a:pPr>
            <a:endParaRPr lang="ko-KR" sz="22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144415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ko-KR" altLang="en-US" sz="3200" b="1" dirty="0">
                <a:ea typeface="맑은 고딕"/>
              </a:rPr>
              <a:t>배경 지식</a:t>
            </a:r>
          </a:p>
          <a:p>
            <a:pPr marL="0" indent="0">
              <a:buNone/>
            </a:pPr>
            <a:endParaRPr lang="ko-KR" altLang="en-US" dirty="0">
              <a:ea typeface="맑은 고딕"/>
            </a:endParaRPr>
          </a:p>
          <a:p>
            <a:pPr marL="0" indent="0">
              <a:buNone/>
            </a:pPr>
            <a:r>
              <a:rPr lang="ko-KR" altLang="en-US">
                <a:ea typeface="맑은 고딕"/>
              </a:rPr>
              <a:t>5) 개념 설명</a:t>
            </a:r>
            <a:endParaRPr lang="ko-KR" altLang="en-US" dirty="0">
              <a:ea typeface="맑은 고딕"/>
            </a:endParaRPr>
          </a:p>
          <a:p>
            <a:pPr marL="0" indent="0">
              <a:buNone/>
            </a:pPr>
            <a:endParaRPr lang="ko-KR" altLang="en-US" dirty="0">
              <a:ea typeface="맑은 고딕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sz="2000" err="1">
                <a:ea typeface="+mn-lt"/>
                <a:cs typeface="+mn-lt"/>
              </a:rPr>
              <a:t>안락사:극심한</a:t>
            </a:r>
            <a:r>
              <a:rPr lang="ko-KR" sz="2000" dirty="0">
                <a:ea typeface="+mn-lt"/>
                <a:cs typeface="+mn-lt"/>
              </a:rPr>
              <a:t> 고통을 받고 있는 불치의 환자에 대하여, 본인 또는 가족의 요구에 따라 고통이 적은 방법으로 생명을 단축하는 행위. 위법성에 관한 법적 문제가 야기되는 경우가 있다.</a:t>
            </a:r>
            <a:r>
              <a:rPr lang="ko-KR" altLang="en-US" sz="2000" dirty="0">
                <a:ea typeface="+mn-lt"/>
                <a:cs typeface="+mn-lt"/>
              </a:rPr>
              <a:t> </a:t>
            </a:r>
          </a:p>
          <a:p>
            <a:pPr marL="0" indent="0">
              <a:lnSpc>
                <a:spcPct val="100000"/>
              </a:lnSpc>
              <a:buNone/>
            </a:pPr>
            <a:endParaRPr lang="ko-KR" altLang="en-US" sz="2000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sz="2000" err="1">
                <a:ea typeface="+mn-lt"/>
                <a:cs typeface="+mn-lt"/>
              </a:rPr>
              <a:t>존엄사</a:t>
            </a:r>
            <a:r>
              <a:rPr lang="ko-KR" sz="2000" dirty="0">
                <a:ea typeface="+mn-lt"/>
                <a:cs typeface="+mn-lt"/>
              </a:rPr>
              <a:t>: 인간으로서 지녀야 할 최소한의 품위를 지키면서 죽을 수 있게 하는 행위. 또는 그런 견해. 의사는 환자의 동의 없이 원칙적으로 치료 행위를 할 수 없다는 것으로, 소극적 안락사라고도 한다.</a:t>
            </a:r>
            <a:r>
              <a:rPr lang="ko-KR" altLang="en-US" sz="2000" dirty="0">
                <a:ea typeface="+mn-lt"/>
                <a:cs typeface="+mn-lt"/>
              </a:rPr>
              <a:t> </a:t>
            </a:r>
          </a:p>
          <a:p>
            <a:pPr marL="0" indent="0">
              <a:lnSpc>
                <a:spcPct val="100000"/>
              </a:lnSpc>
              <a:buNone/>
            </a:pPr>
            <a:endParaRPr lang="ko-KR" altLang="en-US" sz="2000" dirty="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sz="2000" err="1">
                <a:ea typeface="+mn-lt"/>
                <a:cs typeface="+mn-lt"/>
              </a:rPr>
              <a:t>조력사:외부의</a:t>
            </a:r>
            <a:r>
              <a:rPr lang="ko-KR" sz="2000" dirty="0">
                <a:ea typeface="+mn-lt"/>
                <a:cs typeface="+mn-lt"/>
              </a:rPr>
              <a:t> 도움을 받되 스스로 치사량의 약물을 마시거나 주사를 놓는 자살 행위</a:t>
            </a:r>
            <a:endParaRPr lang="ko-KR" sz="2000" dirty="0">
              <a:ea typeface="맑은 고딕"/>
            </a:endParaRPr>
          </a:p>
          <a:p>
            <a:pPr marL="0" indent="0">
              <a:lnSpc>
                <a:spcPct val="100000"/>
              </a:lnSpc>
              <a:buNone/>
            </a:pPr>
            <a:endParaRPr lang="ko-KR" sz="20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415217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ko-KR" altLang="en-US" sz="3200" dirty="0">
                <a:ea typeface="맑은 고딕"/>
              </a:rPr>
              <a:t>목차</a:t>
            </a:r>
          </a:p>
          <a:p>
            <a:pPr marL="0" indent="0">
              <a:buNone/>
            </a:pPr>
            <a:endParaRPr lang="ko-KR" altLang="en-US" sz="2000" dirty="0">
              <a:ea typeface="맑은 고딕"/>
            </a:endParaRPr>
          </a:p>
          <a:p>
            <a:pPr marL="0" indent="0">
              <a:buNone/>
            </a:pPr>
            <a:r>
              <a:rPr lang="ko-KR" altLang="en-US" sz="2000" dirty="0">
                <a:ea typeface="맑은 고딕"/>
              </a:rPr>
              <a:t>개요</a:t>
            </a:r>
            <a:endParaRPr lang="ko-KR" dirty="0">
              <a:ea typeface="맑은 고딕" panose="020B0503020000020004" pitchFamily="34" charset="-127"/>
            </a:endParaRPr>
          </a:p>
          <a:p>
            <a:pPr marL="0" indent="0">
              <a:buNone/>
            </a:pPr>
            <a:endParaRPr lang="ko-KR" altLang="en-US" sz="2000" dirty="0">
              <a:ea typeface="맑은 고딕"/>
            </a:endParaRPr>
          </a:p>
          <a:p>
            <a:pPr marL="457200" indent="-457200">
              <a:lnSpc>
                <a:spcPct val="110000"/>
              </a:lnSpc>
              <a:buAutoNum type="arabicPeriod"/>
            </a:pPr>
            <a:r>
              <a:rPr lang="ko-KR" altLang="en-US" sz="2000" dirty="0">
                <a:ea typeface="맑은 고딕"/>
              </a:rPr>
              <a:t>서론</a:t>
            </a:r>
          </a:p>
          <a:p>
            <a:pPr marL="457200" indent="-457200">
              <a:lnSpc>
                <a:spcPct val="110000"/>
              </a:lnSpc>
              <a:buAutoNum type="arabicPeriod"/>
            </a:pPr>
            <a:r>
              <a:rPr lang="ko-KR" altLang="en-US" sz="2000" dirty="0">
                <a:ea typeface="맑은 고딕"/>
              </a:rPr>
              <a:t>안락사에 대한 </a:t>
            </a:r>
            <a:r>
              <a:rPr lang="ko-KR" altLang="en-US" sz="2000" dirty="0" err="1">
                <a:ea typeface="맑은 고딕"/>
              </a:rPr>
              <a:t>입장별</a:t>
            </a:r>
            <a:r>
              <a:rPr lang="ko-KR" altLang="en-US" sz="2000" dirty="0">
                <a:ea typeface="맑은 고딕"/>
              </a:rPr>
              <a:t> 차이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   1) 찬성측 입장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   2) 반대측 입장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  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3.   안락사에 대한 논란 대체 방안</a:t>
            </a:r>
            <a:endParaRPr lang="ko-KR" dirty="0"/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   1) 직접적 안락사와 간접적 안락사의 법적 구분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   2) 안락사 진행 과정 검토</a:t>
            </a:r>
          </a:p>
          <a:p>
            <a:pPr marL="0" indent="0">
              <a:lnSpc>
                <a:spcPct val="110000"/>
              </a:lnSpc>
              <a:buNone/>
            </a:pPr>
            <a:endParaRPr lang="ko-KR" altLang="en-US" sz="2000" dirty="0">
              <a:ea typeface="맑은 고딕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4.   결론</a:t>
            </a:r>
          </a:p>
          <a:p>
            <a:pPr marL="0" indent="0">
              <a:lnSpc>
                <a:spcPct val="110000"/>
              </a:lnSpc>
              <a:buNone/>
            </a:pPr>
            <a:endParaRPr lang="ko-KR" altLang="en-US" sz="2000" dirty="0">
              <a:ea typeface="맑은 고딕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ko-KR" altLang="en-US" sz="2000" dirty="0">
                <a:ea typeface="맑은 고딕"/>
              </a:rPr>
              <a:t>참고문헌</a:t>
            </a:r>
          </a:p>
          <a:p>
            <a:pPr marL="0" indent="0">
              <a:lnSpc>
                <a:spcPct val="110000"/>
              </a:lnSpc>
              <a:buNone/>
            </a:pPr>
            <a:endParaRPr lang="ko-KR" altLang="en-US" sz="3600" b="1" dirty="0">
              <a:ea typeface="맑은 고딕"/>
            </a:endParaRPr>
          </a:p>
          <a:p>
            <a:pPr marL="0" indent="0">
              <a:buNone/>
            </a:pPr>
            <a:endParaRPr lang="ko-KR" altLang="en-US" sz="20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138173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ko-KR" altLang="en-US" sz="3200" dirty="0">
                <a:ea typeface="맑은 고딕"/>
              </a:rPr>
              <a:t>논증 구성</a:t>
            </a:r>
            <a:r>
              <a:rPr lang="ko-KR" altLang="en-US" sz="1800" dirty="0">
                <a:ea typeface="맑은 고딕"/>
              </a:rPr>
              <a:t> </a:t>
            </a:r>
            <a:endParaRPr lang="ko-KR" altLang="en-US" sz="2400">
              <a:ea typeface="맑은 고딕"/>
            </a:endParaRPr>
          </a:p>
          <a:p>
            <a:pPr marL="0" indent="0"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찬성측 의견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근거1: 환자(부양자)의 경제적 부담 감축한다.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근거2: 환자의 생사결정권을 부여하고 신체적 고통을 줄일 수 있다.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소결론: 안락사는 환자의 고통을 줄이고 스스로 </a:t>
            </a:r>
            <a:r>
              <a:rPr lang="ko-KR" altLang="en-US" sz="1600" dirty="0" err="1">
                <a:ea typeface="맑은 고딕"/>
              </a:rPr>
              <a:t>품위있는</a:t>
            </a:r>
            <a:r>
              <a:rPr lang="ko-KR" altLang="en-US" sz="1600" dirty="0">
                <a:ea typeface="맑은 고딕"/>
              </a:rPr>
              <a:t> 죽음을 선택할 권리를 부여한다.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반대측 의견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근거1: 안락사 오진에 대한 책임과 악용</a:t>
            </a:r>
            <a:endParaRPr lang="ko-KR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근거2: 안락사가 자살의 일부로 인정되는가?</a:t>
            </a:r>
            <a:endParaRPr lang="ko-KR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소결론: 오진에 대한 책임전가와 </a:t>
            </a:r>
            <a:r>
              <a:rPr lang="ko-KR" altLang="en-US" sz="1600" dirty="0" err="1">
                <a:ea typeface="맑은 고딕"/>
              </a:rPr>
              <a:t>생명경시등</a:t>
            </a:r>
            <a:r>
              <a:rPr lang="ko-KR" altLang="en-US" sz="1600" dirty="0">
                <a:ea typeface="맑은 고딕"/>
              </a:rPr>
              <a:t> 윤리적 문제의 한계가 있다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해결방안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근거1: 안락사의 진행 과정의 세분화를 통해 의료사고 발생 확률을 낮출 수 있다.</a:t>
            </a:r>
            <a:endParaRPr lang="ko-KR" dirty="0">
              <a:ea typeface="맑은 고딕" panose="020B0503020000020004" pitchFamily="34" charset="-127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근거2: 사회적 흐름에 따른 생명권에 대한 재검토가 필요하다.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소결론: 안락사 절차 세분화와 생명권과 적극적/소극적 안락사 등 개념의 재검토를 통해 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윤리적 문제를 보완할 수 있다.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최종결론: 안락사 합법화는 환자의 고통을 줄이고 스스로의 죽음을 결정할 권리를 부여하지만 윤리적 문제 등으로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실행하는데 한계가 있다. 그러나 이는 절차 세분화와 개념의 재 정의를 통해 해결할 수 있다.  </a:t>
            </a:r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3949492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ko-KR" altLang="en-US" sz="2000" dirty="0">
                <a:ea typeface="맑은 고딕"/>
              </a:rPr>
              <a:t>근거에 대한 부연 설명</a:t>
            </a: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찬성측 의견</a:t>
            </a:r>
            <a:endParaRPr lang="ko-KR" dirty="0"/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근거1: 환자의 생명유지를 위한 연명치료는 환자와 그 부양자에게 큰 부담이다. 환자는 스스로 경제활동을 하기 힘든 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상황이며 비용 부담 기간이 너무 길다는 점에서 부양자(가족)이 막대한 치료비를 댐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근거2: 안락사 대상이 되는 환자는 경제활동을 하긴 커녕 일반적인 생활 자체가 불가능하다. 약물 치료를 유지하면서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도 신체적 고통을 겪고 그 과정에서 심리적 고통 또한 따라 올 수 있음 </a:t>
            </a:r>
            <a:endParaRPr lang="ko-KR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반대측 의견</a:t>
            </a:r>
            <a:endParaRPr lang="ko-KR" dirty="0"/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근거1: 수술 환자가 바뀌는 등의 문제 발생시 어떻게 책임 질 수 있는가? 이미 낙태시술 오진 등의 선례가 있다.</a:t>
            </a:r>
            <a:endParaRPr lang="ko-KR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근거2: 안락사에 대한 사회적 인식: 안락사가 자살의 한 부분으로 인정되는가? 스스로 목숨을 끊는다는 개념에 해당</a:t>
            </a:r>
            <a:endParaRPr lang="ko-KR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할 수 있으며 생명경시 문제로 이어질 수 있음</a:t>
            </a:r>
            <a:endParaRPr lang="ko-KR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해결방안</a:t>
            </a:r>
          </a:p>
          <a:p>
            <a:pPr marL="0" indent="0">
              <a:lnSpc>
                <a:spcPct val="50000"/>
              </a:lnSpc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근거1: 안락사의 진행 과정을 세분화하면 오진 가능성이 줄어들며 환자 스스로의 선택을 보류하거나 수정할 수 있음</a:t>
            </a:r>
            <a:endParaRPr lang="ko-KR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근거2: 생명권이 사회적 흐름과 종교적 관점에서 수정이 필요하다. 스스로 생사결정을 할 권리 또한 자신의 생명을 존</a:t>
            </a:r>
            <a:endParaRPr lang="ko-KR">
              <a:ea typeface="맑은 고딕"/>
            </a:endParaRPr>
          </a:p>
          <a:p>
            <a:pPr marL="0" indent="0">
              <a:lnSpc>
                <a:spcPct val="50000"/>
              </a:lnSpc>
              <a:buNone/>
            </a:pPr>
            <a:r>
              <a:rPr lang="ko-KR" altLang="en-US" sz="1600" dirty="0">
                <a:ea typeface="맑은 고딕"/>
              </a:rPr>
              <a:t>중하는 것임</a:t>
            </a:r>
            <a:endParaRPr lang="ko-KR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686110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ko-KR" altLang="en-US" sz="2400" dirty="0">
                <a:ea typeface="맑은 고딕"/>
              </a:rPr>
              <a:t>반론과 </a:t>
            </a:r>
            <a:r>
              <a:rPr lang="ko-KR" altLang="en-US" sz="2400" dirty="0" err="1">
                <a:ea typeface="맑은 고딕"/>
              </a:rPr>
              <a:t>재반론</a:t>
            </a:r>
            <a:endParaRPr lang="ko-KR" altLang="en-US" sz="2400" dirty="0">
              <a:ea typeface="맑은 고딕"/>
            </a:endParaRPr>
          </a:p>
          <a:p>
            <a:pPr marL="0" indent="0">
              <a:buNone/>
            </a:pPr>
            <a:endParaRPr lang="ko-KR" altLang="en-US" sz="2400" dirty="0">
              <a:ea typeface="맑은 고딕"/>
            </a:endParaRPr>
          </a:p>
          <a:p>
            <a:pPr marL="0" indent="0">
              <a:buNone/>
            </a:pPr>
            <a:r>
              <a:rPr lang="ko-KR" altLang="en-US" sz="1600" dirty="0">
                <a:ea typeface="맑은 고딕"/>
              </a:rPr>
              <a:t>반론 1: 안락사가 오히려 환자의 생사결정권을 뺏을 수 있다</a:t>
            </a:r>
          </a:p>
          <a:p>
            <a:pPr marL="0" indent="0">
              <a:buNone/>
            </a:pPr>
            <a:r>
              <a:rPr lang="ko-KR" altLang="en-US" sz="1600" dirty="0" err="1">
                <a:ea typeface="맑은 고딕"/>
              </a:rPr>
              <a:t>재반론</a:t>
            </a:r>
            <a:r>
              <a:rPr lang="ko-KR" altLang="en-US" sz="1600" dirty="0">
                <a:ea typeface="맑은 고딕"/>
              </a:rPr>
              <a:t> 1: </a:t>
            </a:r>
          </a:p>
          <a:p>
            <a:pPr marL="0" indent="0">
              <a:buNone/>
            </a:pPr>
            <a:endParaRPr lang="ko-KR" altLang="en-US" sz="1600" dirty="0">
              <a:ea typeface="맑은 고딕"/>
            </a:endParaRPr>
          </a:p>
          <a:p>
            <a:pPr marL="0" indent="0">
              <a:buNone/>
            </a:pPr>
            <a:r>
              <a:rPr lang="ko-KR" altLang="en-US" sz="1600" dirty="0">
                <a:ea typeface="맑은 고딕"/>
              </a:rPr>
              <a:t>반론 2: 의식이 없는 환자의 안락사 결정 여부는 어떻게 진행되는가?</a:t>
            </a:r>
          </a:p>
          <a:p>
            <a:pPr marL="0" indent="0">
              <a:buNone/>
            </a:pPr>
            <a:r>
              <a:rPr lang="ko-KR" altLang="en-US" sz="1600" dirty="0" err="1">
                <a:ea typeface="맑은 고딕"/>
              </a:rPr>
              <a:t>재반론</a:t>
            </a:r>
            <a:r>
              <a:rPr lang="ko-KR" altLang="en-US" sz="1600" dirty="0">
                <a:ea typeface="맑은 고딕"/>
              </a:rPr>
              <a:t> 2: </a:t>
            </a:r>
          </a:p>
          <a:p>
            <a:pPr marL="0" indent="0">
              <a:buNone/>
            </a:pPr>
            <a:endParaRPr lang="ko-KR" altLang="en-US" sz="2400" dirty="0">
              <a:ea typeface="맑은 고딕"/>
            </a:endParaRPr>
          </a:p>
          <a:p>
            <a:pPr marL="0" indent="0">
              <a:buNone/>
            </a:pPr>
            <a:endParaRPr lang="ko-KR" altLang="en-US" sz="32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661219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8298C7-9442-1AEC-8A22-2176C47AA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428625"/>
            <a:ext cx="10877550" cy="6307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ko-KR" altLang="en-US" sz="3200" dirty="0">
                <a:ea typeface="맑은 고딕"/>
              </a:rPr>
              <a:t>참고문헌</a:t>
            </a:r>
          </a:p>
          <a:p>
            <a:pPr marL="0" indent="0">
              <a:buNone/>
            </a:pPr>
            <a:endParaRPr lang="ko-KR" altLang="en-US" sz="3200" dirty="0">
              <a:ea typeface="맑은 고딕"/>
            </a:endParaRPr>
          </a:p>
          <a:p>
            <a:pPr marL="0" indent="0">
              <a:buNone/>
            </a:pPr>
            <a:endParaRPr lang="ko-KR" altLang="en-US" sz="3200" dirty="0">
              <a:ea typeface="맑은 고딕"/>
            </a:endParaRPr>
          </a:p>
          <a:p>
            <a:pPr marL="457200" indent="-457200">
              <a:buAutoNum type="arabicPeriod"/>
            </a:pPr>
            <a:endParaRPr lang="ko-KR" altLang="en-US" sz="2400" dirty="0">
              <a:ea typeface="맑은 고딕"/>
            </a:endParaRPr>
          </a:p>
          <a:p>
            <a:pPr marL="0" indent="0">
              <a:buNone/>
            </a:pPr>
            <a:endParaRPr lang="ko-KR" altLang="en-US" sz="3200" dirty="0">
              <a:ea typeface="맑은 고딕"/>
            </a:endParaRPr>
          </a:p>
          <a:p>
            <a:pPr marL="0" indent="0">
              <a:buNone/>
            </a:pPr>
            <a:endParaRPr lang="ko-KR" altLang="en-US" sz="32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5801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안락사 합법화의 정당성 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/>
  <cp:lastModifiedBy/>
  <cp:revision>801</cp:revision>
  <dcterms:created xsi:type="dcterms:W3CDTF">2023-04-18T12:05:27Z</dcterms:created>
  <dcterms:modified xsi:type="dcterms:W3CDTF">2023-06-12T13:42:45Z</dcterms:modified>
</cp:coreProperties>
</file>