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3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EC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8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1465E2-E92F-4AA3-9C2E-D86897FA54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A589B75-3D08-4618-A8BA-5B7825689C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B7B441-2AE5-4995-A403-44CC0A276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8260CFE-81C3-47E9-8F85-D6EAAD31A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9C6BED-F32A-4925-BD71-A04DD5C02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7932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621D344-57AA-4765-9162-961FB9ECB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0391913-E7F2-4AA0-911E-99C5B602B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C3719E2-6F10-4D81-8B4F-58AA19A31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D4D3832-DA8B-4E6D-9BDD-489362BF9F2D}"/>
              </a:ext>
            </a:extLst>
          </p:cNvPr>
          <p:cNvSpPr/>
          <p:nvPr userDrawn="1"/>
        </p:nvSpPr>
        <p:spPr>
          <a:xfrm>
            <a:off x="795647" y="0"/>
            <a:ext cx="825335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3341E109-37CA-403F-B36C-F053D7ED18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04011" y="1288474"/>
            <a:ext cx="9144000" cy="814264"/>
          </a:xfrm>
        </p:spPr>
        <p:txBody>
          <a:bodyPr>
            <a:normAutofit/>
          </a:bodyPr>
          <a:lstStyle/>
          <a:p>
            <a:pPr algn="l"/>
            <a:r>
              <a:rPr lang="ko-KR" altLang="en-US" sz="4400" b="1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목차</a:t>
            </a:r>
          </a:p>
        </p:txBody>
      </p:sp>
    </p:spTree>
    <p:extLst>
      <p:ext uri="{BB962C8B-B14F-4D97-AF65-F5344CB8AC3E}">
        <p14:creationId xmlns:p14="http://schemas.microsoft.com/office/powerpoint/2010/main" val="2831311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22A380-D96F-4A37-AAC7-FD4DA73E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AEE1B37-5434-48E2-BC0D-FD1CFB288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059CBF-4CF6-4C14-A7C2-A50AB63AA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D503129-EEDC-4975-A306-8F4D905EB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FBE691-62DA-4441-8182-26E7C84CE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869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E754F-9887-4DCC-B5D3-38456E33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D76E653-E207-4783-A4ED-6C8F93105E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B0289FF-62B5-4609-89FF-6CEF072C08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A3FC7D0-5CE1-4CBE-AEE9-840804592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C529B4F-6BEA-426B-AE90-AF63578E1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E927433-B3EC-4A62-B4BC-2B2B6C96D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0555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205FEA-D978-4A30-A5D5-94359B5A8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BE40C7D-BC15-48BB-960A-32E80BB440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95C7A87-33BC-4425-B566-16A7BA7174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24AC1F6-CBEA-4275-9C2A-EDE7C61329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8B57EB39-47A9-4666-A1EE-79EC24913A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7CC23E0-93BB-42FE-88F7-A7184F30A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2415AFB-60D7-4048-A697-3434BDA4B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A897A02-0C71-41A6-936A-6B4E13A15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478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E602F8-0396-475A-B98E-582BE9AE8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6547FC9-5984-4A19-A6CD-058047634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34782D2-E67E-4ADB-99F5-4AE583A31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A109C52-310E-4EDF-816D-839125E72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5462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5F8D3C6-F2F7-4A25-8F4A-7047818F5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E35E3E0-4D73-4438-A32F-4971A414D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8D027A-5A5F-4590-A10E-83204EA28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847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9129A3-2ED7-4233-B3AB-7FA75F6C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911B073-E517-43A4-9AF6-415F1FA78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CC16133-D94E-484E-915D-4D6560BA59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E4CC95E-E489-4AAA-A4CC-3AC197540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E7EC864-88B3-405F-9C20-E1BBAE8D8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8D22DD-DCED-4B32-90F2-76A987AD8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8989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252E0B9-E56A-44D9-8A4C-53DE75A3E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D9DA36A-A0F7-4380-B25F-F9AE85AE4B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26A1E80-1AED-4CB8-8365-26F6C8FC4C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6CA1F21-771A-454C-BDB7-BD52D15CF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574C2A4-F9D2-4F02-8F38-3E04E6361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BB6BD29-9763-47E1-B9EF-25F6D1EA7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2540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82527B-540E-4588-BAAF-164017F96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5DF5638-AF36-42FB-9E90-DEDEE75BE6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2AA26A-85F4-418F-931E-655ECEFF0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1555437-8CC0-481D-9EF9-7B8780F11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43AAA05-78EA-45E2-BFE3-BFEFB416C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018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BF49199-6A6E-48FE-AEA0-27D04784EB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447D75C-1836-4F29-B0E0-C2FB526AF0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0A1B17-99B1-4EFD-AA21-BC81A17D8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7F0E8D-3A0E-4C4A-8BFC-0973E6232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879E8B7-C9BE-4BB2-8447-83FCAE061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788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CF29374-3236-4AF2-96E6-B6A3E1F2C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E559876-DB24-48A6-AD39-AA19C10EBC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4893CDB-94D6-4AB4-92A5-9AF49B558C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D714C-F97D-42F6-883B-E3ED818C7FA3}" type="datetimeFigureOut">
              <a:rPr lang="ko-KR" altLang="en-US" smtClean="0"/>
              <a:t>2024-11-13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3543829-EB01-4C79-9562-C48E306770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1C6191-D626-4AC7-8B6B-E84555BA8B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6696E-C651-4398-AF20-7919E61D50C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443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398E72-EF95-4BA1-94A4-E25BCD6C54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4400" b="1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인공지능이 교육에 미치는 영향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8C34B44-D08B-4DD3-BD66-667BA20E4E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08966" y="5276314"/>
            <a:ext cx="2759034" cy="459323"/>
          </a:xfrm>
        </p:spPr>
        <p:txBody>
          <a:bodyPr/>
          <a:lstStyle/>
          <a:p>
            <a:pPr algn="r"/>
            <a:r>
              <a:rPr lang="en-US" altLang="ko-KR" dirty="0"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202410759 </a:t>
            </a:r>
            <a:r>
              <a:rPr lang="ko-KR" altLang="en-US" dirty="0"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김상민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5586B1-D78B-40A4-9F5B-24576A290DA1}"/>
              </a:ext>
            </a:extLst>
          </p:cNvPr>
          <p:cNvSpPr/>
          <p:nvPr/>
        </p:nvSpPr>
        <p:spPr>
          <a:xfrm>
            <a:off x="795647" y="0"/>
            <a:ext cx="825335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447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398E72-EF95-4BA1-94A4-E25BCD6C54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04011" y="1145594"/>
            <a:ext cx="9144000" cy="814264"/>
          </a:xfrm>
        </p:spPr>
        <p:txBody>
          <a:bodyPr>
            <a:normAutofit/>
          </a:bodyPr>
          <a:lstStyle/>
          <a:p>
            <a:pPr algn="l"/>
            <a:r>
              <a:rPr lang="ko-KR" altLang="en-US" sz="4400" b="1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목차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8C34B44-D08B-4DD3-BD66-667BA20E4E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97875" y="2022099"/>
            <a:ext cx="3798126" cy="4135814"/>
          </a:xfrm>
        </p:spPr>
        <p:txBody>
          <a:bodyPr>
            <a:normAutofit fontScale="85000" lnSpcReduction="20000"/>
          </a:bodyPr>
          <a:lstStyle/>
          <a:p>
            <a:pPr marL="342900" indent="-34290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인공지능이란 무엇인가</a:t>
            </a:r>
            <a:endParaRPr lang="en-US" altLang="ko-KR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 marL="342900" indent="-34290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인공지능이 교육에 미치는 영향</a:t>
            </a:r>
            <a:endParaRPr lang="en-US" altLang="ko-KR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 marL="342900" indent="-34290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인공지능 교육 사례 분석</a:t>
            </a:r>
          </a:p>
          <a:p>
            <a:pPr marL="342900" indent="-34290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논증</a:t>
            </a:r>
            <a:endParaRPr lang="en-US" altLang="ko-KR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 marL="342900" indent="-34290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반론</a:t>
            </a:r>
            <a:endParaRPr lang="en-US" altLang="ko-KR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 marL="342900" indent="-34290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결론</a:t>
            </a:r>
            <a:endParaRPr lang="en-US" altLang="ko-KR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6E5586B1-D78B-40A4-9F5B-24576A290DA1}"/>
              </a:ext>
            </a:extLst>
          </p:cNvPr>
          <p:cNvSpPr/>
          <p:nvPr/>
        </p:nvSpPr>
        <p:spPr>
          <a:xfrm>
            <a:off x="795647" y="0"/>
            <a:ext cx="825335" cy="685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5344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9FA9E1-800D-4588-87F1-0502A58C5F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참고 문헌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59A69778-2426-4D1D-815A-37878CC8D643}"/>
              </a:ext>
            </a:extLst>
          </p:cNvPr>
          <p:cNvGrpSpPr/>
          <p:nvPr/>
        </p:nvGrpSpPr>
        <p:grpSpPr>
          <a:xfrm>
            <a:off x="6108700" y="1677988"/>
            <a:ext cx="3239934" cy="4793092"/>
            <a:chOff x="6108700" y="1677988"/>
            <a:chExt cx="3239934" cy="4793092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4AC2004A-73F1-4C64-9046-F7AA2513AA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90" t="198"/>
            <a:stretch/>
          </p:blipFill>
          <p:spPr>
            <a:xfrm>
              <a:off x="6108700" y="1677988"/>
              <a:ext cx="3239934" cy="4793092"/>
            </a:xfrm>
            <a:prstGeom prst="rect">
              <a:avLst/>
            </a:prstGeom>
            <a:effectLst>
              <a:outerShdw blurRad="152400" dist="38100" dir="2700000" sx="102000" sy="102000" algn="br" rotWithShape="0">
                <a:schemeClr val="bg1">
                  <a:alpha val="40000"/>
                </a:schemeClr>
              </a:outerShdw>
            </a:effectLst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2D3A2DD5-0AAD-4B00-A3A3-401372B5AC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90" t="198"/>
            <a:stretch/>
          </p:blipFill>
          <p:spPr>
            <a:xfrm>
              <a:off x="6108700" y="1677988"/>
              <a:ext cx="3239934" cy="4793092"/>
            </a:xfrm>
            <a:prstGeom prst="rect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511722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</a:extLst>
          </a:blip>
          <a:srcRect/>
          <a:stretch>
            <a:fillRect l="-46000" r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1296C18-A72A-4FC9-9176-15267B4232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04011" y="1288474"/>
            <a:ext cx="5072742" cy="814264"/>
          </a:xfrm>
        </p:spPr>
        <p:txBody>
          <a:bodyPr/>
          <a:lstStyle/>
          <a:p>
            <a:r>
              <a:rPr lang="ko-KR" altLang="en-US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인공지능이란 무엇인가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EF107E71-562F-4304-BE69-36CC420EEBCE}"/>
              </a:ext>
            </a:extLst>
          </p:cNvPr>
          <p:cNvGrpSpPr/>
          <p:nvPr/>
        </p:nvGrpSpPr>
        <p:grpSpPr>
          <a:xfrm>
            <a:off x="9360979" y="300003"/>
            <a:ext cx="2259947" cy="2186910"/>
            <a:chOff x="7991617" y="2305051"/>
            <a:chExt cx="3155156" cy="3155156"/>
          </a:xfrm>
        </p:grpSpPr>
        <p:pic>
          <p:nvPicPr>
            <p:cNvPr id="11" name="Picture 2" descr="인공 지능 - 무료 전자개 아이콘">
              <a:extLst>
                <a:ext uri="{FF2B5EF4-FFF2-40B4-BE49-F238E27FC236}">
                  <a16:creationId xmlns:a16="http://schemas.microsoft.com/office/drawing/2014/main" id="{53AD02CE-DED8-4C4E-883E-DD4624E33F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1617" y="2305051"/>
              <a:ext cx="3155156" cy="3155156"/>
            </a:xfrm>
            <a:prstGeom prst="rect">
              <a:avLst/>
            </a:prstGeom>
            <a:noFill/>
            <a:effectLst>
              <a:outerShdw blurRad="50800" dist="38100" dir="13500000" sx="101000" sy="101000" algn="br" rotWithShape="0">
                <a:schemeClr val="bg1">
                  <a:alpha val="40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인공 지능 - 무료 전자개 아이콘">
              <a:extLst>
                <a:ext uri="{FF2B5EF4-FFF2-40B4-BE49-F238E27FC236}">
                  <a16:creationId xmlns:a16="http://schemas.microsoft.com/office/drawing/2014/main" id="{26A8B699-BB74-4B7E-AC97-B5A2B26B0E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1617" y="2305051"/>
              <a:ext cx="3155156" cy="3155156"/>
            </a:xfrm>
            <a:prstGeom prst="rect">
              <a:avLst/>
            </a:prstGeom>
            <a:noFill/>
            <a:effectLst>
              <a:outerShdw blurRad="50800" dist="38100" dir="2700000" sx="101000" sy="101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53655DA5-A42B-41B5-9AB1-A389192737EE}"/>
              </a:ext>
            </a:extLst>
          </p:cNvPr>
          <p:cNvSpPr txBox="1"/>
          <p:nvPr/>
        </p:nvSpPr>
        <p:spPr>
          <a:xfrm>
            <a:off x="2266556" y="2102738"/>
            <a:ext cx="9142013" cy="39012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정의</a:t>
            </a:r>
            <a:endParaRPr lang="en-US" altLang="ko-KR" sz="2400" b="0" i="0" dirty="0">
              <a:solidFill>
                <a:srgbClr val="333333"/>
              </a:solidFill>
              <a:effectLst/>
              <a:latin typeface="LG Smart UI SemiBold" panose="020B0700000101010101" pitchFamily="50" charset="-127"/>
              <a:ea typeface="LG Smart UI SemiBold" panose="020B07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인간의 지능이 가지는 학습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 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추리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 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적응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 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논증 따위의 기능을 갖춘 </a:t>
            </a:r>
            <a:endParaRPr lang="en-US" altLang="ko-KR" sz="2400" dirty="0">
              <a:solidFill>
                <a:srgbClr val="333333"/>
              </a:solidFill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컴퓨터 시스템</a:t>
            </a:r>
            <a:endParaRPr lang="en-US" altLang="ko-KR" sz="2400" b="0" i="0" dirty="0">
              <a:solidFill>
                <a:srgbClr val="333333"/>
              </a:solidFill>
              <a:effectLst/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srgbClr val="333333"/>
                </a:solidFill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작동 원리</a:t>
            </a:r>
            <a:endParaRPr lang="en-US" altLang="ko-KR" sz="2400" dirty="0">
              <a:solidFill>
                <a:srgbClr val="333333"/>
              </a:solidFill>
              <a:latin typeface="LG Smart UI SemiBold" panose="020B0700000101010101" pitchFamily="50" charset="-127"/>
              <a:ea typeface="LG Smart UI SemiBold" panose="020B07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인공지능은 대량의 데이터를 기반으로 학습하며</a:t>
            </a:r>
            <a:r>
              <a:rPr lang="en-US" altLang="ko-KR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</a:p>
          <a:p>
            <a:pPr lvl="1">
              <a:lnSpc>
                <a:spcPct val="150000"/>
              </a:lnSpc>
            </a:pPr>
            <a:r>
              <a:rPr lang="ko-KR" altLang="en-US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이를 통해 예측</a:t>
            </a:r>
            <a:r>
              <a:rPr lang="en-US" altLang="ko-KR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분류</a:t>
            </a:r>
            <a:r>
              <a:rPr lang="en-US" altLang="ko-KR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추천 등을 수행합니다</a:t>
            </a:r>
            <a:r>
              <a:rPr lang="en-US" altLang="ko-KR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400" dirty="0" err="1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머신러닝과</a:t>
            </a:r>
            <a:r>
              <a:rPr lang="ko-KR" altLang="en-US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 딥러닝 같은 기술이 주요한 역할을 하며</a:t>
            </a:r>
            <a:r>
              <a:rPr lang="en-US" altLang="ko-KR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AI</a:t>
            </a:r>
            <a:r>
              <a:rPr lang="ko-KR" altLang="en-US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는 주어진 데이터를 통해 스스로 개선함</a:t>
            </a:r>
          </a:p>
        </p:txBody>
      </p:sp>
    </p:spTree>
    <p:extLst>
      <p:ext uri="{BB962C8B-B14F-4D97-AF65-F5344CB8AC3E}">
        <p14:creationId xmlns:p14="http://schemas.microsoft.com/office/powerpoint/2010/main" val="4099667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C246C50-16E5-40AC-83DB-A0D14B3399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인공지능이 교육에 미치는 영향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4A7F2C-341C-424E-A018-74FCACB16529}"/>
              </a:ext>
            </a:extLst>
          </p:cNvPr>
          <p:cNvSpPr txBox="1"/>
          <p:nvPr/>
        </p:nvSpPr>
        <p:spPr>
          <a:xfrm>
            <a:off x="2266556" y="2102738"/>
            <a:ext cx="9142013" cy="4455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srgbClr val="333333"/>
                </a:solidFill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긍정적 영향</a:t>
            </a:r>
            <a:endParaRPr lang="en-US" altLang="ko-KR" sz="2400" b="0" i="0" dirty="0">
              <a:solidFill>
                <a:srgbClr val="333333"/>
              </a:solidFill>
              <a:effectLst/>
              <a:latin typeface="LG Smart UI SemiBold" panose="020B0700000101010101" pitchFamily="50" charset="-127"/>
              <a:ea typeface="LG Smart UI SemiBold" panose="020B07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 맞춤형 </a:t>
            </a:r>
            <a:r>
              <a:rPr lang="ko-KR" altLang="en-US" sz="24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교육 제공</a:t>
            </a:r>
            <a:endParaRPr lang="en-US" altLang="ko-KR" sz="2400" dirty="0">
              <a:solidFill>
                <a:srgbClr val="333333"/>
              </a:solidFill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반복 업무 자동화로 교사의 부담 경감</a:t>
            </a:r>
            <a:endParaRPr lang="en-US" altLang="ko-KR" sz="2400" b="0" i="0" dirty="0">
              <a:solidFill>
                <a:srgbClr val="333333"/>
              </a:solidFill>
              <a:effectLst/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24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학습 성과를 실시간으로 분석</a:t>
            </a:r>
            <a:endParaRPr lang="en-US" altLang="ko-KR" sz="2400" b="0" i="0" dirty="0">
              <a:solidFill>
                <a:srgbClr val="333333"/>
              </a:solidFill>
              <a:effectLst/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solidFill>
                  <a:srgbClr val="333333"/>
                </a:solidFill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부정적 영향</a:t>
            </a:r>
            <a:endParaRPr lang="en-US" altLang="ko-KR" sz="2400" dirty="0">
              <a:solidFill>
                <a:srgbClr val="333333"/>
              </a:solidFill>
              <a:latin typeface="LG Smart UI SemiBold" panose="020B0700000101010101" pitchFamily="50" charset="-127"/>
              <a:ea typeface="LG Smart UI SemiBold" panose="020B07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인공지능에 의존할 경우 스스로 문제 해결 능력 감소</a:t>
            </a:r>
            <a:endParaRPr lang="en-US" altLang="ko-KR" sz="2400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데이터 프라이버시와 공정성에 관한 우려</a:t>
            </a:r>
            <a:endParaRPr lang="en-US" altLang="ko-KR" sz="2400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2400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인공지능이 제공하는 자료가 항상 정확하지 않음</a:t>
            </a:r>
          </a:p>
        </p:txBody>
      </p:sp>
    </p:spTree>
    <p:extLst>
      <p:ext uri="{BB962C8B-B14F-4D97-AF65-F5344CB8AC3E}">
        <p14:creationId xmlns:p14="http://schemas.microsoft.com/office/powerpoint/2010/main" val="661830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395498-76A8-4057-8F3E-D5ADB74DE8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사례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5F2BDCA5-399C-403B-BE89-DD237256AC03}"/>
              </a:ext>
            </a:extLst>
          </p:cNvPr>
          <p:cNvGrpSpPr/>
          <p:nvPr/>
        </p:nvGrpSpPr>
        <p:grpSpPr>
          <a:xfrm>
            <a:off x="1898754" y="2359913"/>
            <a:ext cx="2028826" cy="707231"/>
            <a:chOff x="2193130" y="2271713"/>
            <a:chExt cx="2028826" cy="707231"/>
          </a:xfrm>
        </p:grpSpPr>
        <p:sp>
          <p:nvSpPr>
            <p:cNvPr id="3" name="사각형: 둥근 모서리 2">
              <a:extLst>
                <a:ext uri="{FF2B5EF4-FFF2-40B4-BE49-F238E27FC236}">
                  <a16:creationId xmlns:a16="http://schemas.microsoft.com/office/drawing/2014/main" id="{29FC3E88-B9D0-48CC-AC0A-AA130C2B52D5}"/>
                </a:ext>
              </a:extLst>
            </p:cNvPr>
            <p:cNvSpPr/>
            <p:nvPr/>
          </p:nvSpPr>
          <p:spPr>
            <a:xfrm>
              <a:off x="2193131" y="2271713"/>
              <a:ext cx="2028825" cy="70723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3500000" sx="101000" sy="101000" algn="br" rotWithShape="0">
                <a:schemeClr val="bg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4FB54FFA-D62C-48E1-A934-E378641721C6}"/>
                </a:ext>
              </a:extLst>
            </p:cNvPr>
            <p:cNvSpPr/>
            <p:nvPr/>
          </p:nvSpPr>
          <p:spPr>
            <a:xfrm>
              <a:off x="2193130" y="2271713"/>
              <a:ext cx="2028825" cy="707231"/>
            </a:xfrm>
            <a:prstGeom prst="roundRect">
              <a:avLst/>
            </a:prstGeom>
            <a:solidFill>
              <a:srgbClr val="EBECF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LG Smart UI SemiBold" panose="020B0700000101010101" pitchFamily="50" charset="-127"/>
                  <a:ea typeface="LG Smart UI SemiBold" panose="020B0700000101010101" pitchFamily="50" charset="-127"/>
                </a:rPr>
                <a:t>ALEKS</a:t>
              </a:r>
              <a:endParaRPr lang="ko-KR" altLang="en-US" dirty="0">
                <a:solidFill>
                  <a:schemeClr val="tx1"/>
                </a:solidFill>
                <a:latin typeface="LG Smart UI SemiBold" panose="020B0700000101010101" pitchFamily="50" charset="-127"/>
                <a:ea typeface="LG Smart UI SemiBold" panose="020B0700000101010101" pitchFamily="50" charset="-127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82179D0B-4671-47EF-B807-C50E50FB890F}"/>
              </a:ext>
            </a:extLst>
          </p:cNvPr>
          <p:cNvGrpSpPr/>
          <p:nvPr/>
        </p:nvGrpSpPr>
        <p:grpSpPr>
          <a:xfrm>
            <a:off x="1904011" y="5098161"/>
            <a:ext cx="2028826" cy="707231"/>
            <a:chOff x="2193130" y="2271713"/>
            <a:chExt cx="2028826" cy="707231"/>
          </a:xfrm>
        </p:grpSpPr>
        <p:sp>
          <p:nvSpPr>
            <p:cNvPr id="7" name="사각형: 둥근 모서리 6">
              <a:extLst>
                <a:ext uri="{FF2B5EF4-FFF2-40B4-BE49-F238E27FC236}">
                  <a16:creationId xmlns:a16="http://schemas.microsoft.com/office/drawing/2014/main" id="{3BF1AF84-259A-4A49-B3C8-3DA12334DB93}"/>
                </a:ext>
              </a:extLst>
            </p:cNvPr>
            <p:cNvSpPr/>
            <p:nvPr/>
          </p:nvSpPr>
          <p:spPr>
            <a:xfrm>
              <a:off x="2193131" y="2271713"/>
              <a:ext cx="2028825" cy="70723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3500000" sx="101000" sy="101000" algn="br" rotWithShape="0">
                <a:schemeClr val="bg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B3070D3F-A151-4AAF-8140-B2CA121CA299}"/>
                </a:ext>
              </a:extLst>
            </p:cNvPr>
            <p:cNvSpPr/>
            <p:nvPr/>
          </p:nvSpPr>
          <p:spPr>
            <a:xfrm>
              <a:off x="2193130" y="2271713"/>
              <a:ext cx="2028825" cy="707231"/>
            </a:xfrm>
            <a:prstGeom prst="roundRect">
              <a:avLst/>
            </a:prstGeom>
            <a:solidFill>
              <a:srgbClr val="EBECF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LG Smart UI SemiBold" panose="020B0700000101010101" pitchFamily="50" charset="-127"/>
                  <a:ea typeface="LG Smart UI SemiBold" panose="020B0700000101010101" pitchFamily="50" charset="-127"/>
                </a:rPr>
                <a:t>AI </a:t>
              </a:r>
              <a:r>
                <a:rPr lang="ko-KR" altLang="en-US" dirty="0" err="1">
                  <a:solidFill>
                    <a:schemeClr val="tx1"/>
                  </a:solidFill>
                  <a:latin typeface="LG Smart UI SemiBold" panose="020B0700000101010101" pitchFamily="50" charset="-127"/>
                  <a:ea typeface="LG Smart UI SemiBold" panose="020B0700000101010101" pitchFamily="50" charset="-127"/>
                </a:rPr>
                <a:t>튜터링</a:t>
              </a:r>
              <a:r>
                <a:rPr lang="ko-KR" altLang="en-US" dirty="0">
                  <a:solidFill>
                    <a:schemeClr val="tx1"/>
                  </a:solidFill>
                  <a:latin typeface="LG Smart UI SemiBold" panose="020B0700000101010101" pitchFamily="50" charset="-127"/>
                  <a:ea typeface="LG Smart UI SemiBold" panose="020B0700000101010101" pitchFamily="50" charset="-127"/>
                </a:rPr>
                <a:t> 시스템</a:t>
              </a: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8B41130B-C5AA-4FF1-8930-70A567E03FC4}"/>
              </a:ext>
            </a:extLst>
          </p:cNvPr>
          <p:cNvGrpSpPr/>
          <p:nvPr/>
        </p:nvGrpSpPr>
        <p:grpSpPr>
          <a:xfrm>
            <a:off x="1893497" y="3729037"/>
            <a:ext cx="2028826" cy="707231"/>
            <a:chOff x="2193130" y="2271713"/>
            <a:chExt cx="2028826" cy="707231"/>
          </a:xfrm>
        </p:grpSpPr>
        <p:sp>
          <p:nvSpPr>
            <p:cNvPr id="10" name="사각형: 둥근 모서리 9">
              <a:extLst>
                <a:ext uri="{FF2B5EF4-FFF2-40B4-BE49-F238E27FC236}">
                  <a16:creationId xmlns:a16="http://schemas.microsoft.com/office/drawing/2014/main" id="{0FCD5939-CBC5-42F4-A7D3-01174A90C1D4}"/>
                </a:ext>
              </a:extLst>
            </p:cNvPr>
            <p:cNvSpPr/>
            <p:nvPr/>
          </p:nvSpPr>
          <p:spPr>
            <a:xfrm>
              <a:off x="2193131" y="2271713"/>
              <a:ext cx="2028825" cy="70723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13500000" sx="101000" sy="101000" algn="br" rotWithShape="0">
                <a:schemeClr val="bg1"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사각형: 둥근 모서리 10">
              <a:extLst>
                <a:ext uri="{FF2B5EF4-FFF2-40B4-BE49-F238E27FC236}">
                  <a16:creationId xmlns:a16="http://schemas.microsoft.com/office/drawing/2014/main" id="{B8BB29B3-BCEB-47F5-A1EA-A27811A2209A}"/>
                </a:ext>
              </a:extLst>
            </p:cNvPr>
            <p:cNvSpPr/>
            <p:nvPr/>
          </p:nvSpPr>
          <p:spPr>
            <a:xfrm>
              <a:off x="2193130" y="2271713"/>
              <a:ext cx="2028825" cy="707231"/>
            </a:xfrm>
            <a:prstGeom prst="roundRect">
              <a:avLst/>
            </a:prstGeom>
            <a:solidFill>
              <a:srgbClr val="EBECF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LG Smart UI SemiBold" panose="020B0700000101010101" pitchFamily="50" charset="-127"/>
                  <a:ea typeface="LG Smart UI SemiBold" panose="020B0700000101010101" pitchFamily="50" charset="-127"/>
                </a:rPr>
                <a:t>Duolingo</a:t>
              </a:r>
              <a:endParaRPr lang="ko-KR" altLang="en-US" dirty="0">
                <a:solidFill>
                  <a:schemeClr val="tx1"/>
                </a:solidFill>
                <a:latin typeface="LG Smart UI SemiBold" panose="020B0700000101010101" pitchFamily="50" charset="-127"/>
                <a:ea typeface="LG Smart UI SemiBold" panose="020B0700000101010101" pitchFamily="50" charset="-127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104CE20D-77D9-477B-B980-7343CE72E00F}"/>
              </a:ext>
            </a:extLst>
          </p:cNvPr>
          <p:cNvSpPr txBox="1"/>
          <p:nvPr/>
        </p:nvSpPr>
        <p:spPr>
          <a:xfrm>
            <a:off x="4214813" y="2390362"/>
            <a:ext cx="6833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수학 교육 분야에서 인공지능을 활용한 맞춤형 교육 플랫폼</a:t>
            </a:r>
            <a:endParaRPr lang="en-US" altLang="ko-KR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학생들의 개별적인 학습 상황 파악</a:t>
            </a:r>
            <a:r>
              <a:rPr lang="en-US" altLang="ko-KR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적합한 문제와 해결 방법 제공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BBC2E2-3C13-455C-8281-0421689C888E}"/>
              </a:ext>
            </a:extLst>
          </p:cNvPr>
          <p:cNvSpPr txBox="1"/>
          <p:nvPr/>
        </p:nvSpPr>
        <p:spPr>
          <a:xfrm>
            <a:off x="4214812" y="3759486"/>
            <a:ext cx="7265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인공지능과 게임적인 요소를 활용해 사용자 영어 실력에 맞춘 교육 어플리케이션</a:t>
            </a:r>
            <a:endParaRPr lang="en-US" altLang="ko-KR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사용자의 실력에 맞춰 단계별로 학습하며 학습 데이터를 바탕으로 알맞은 문제 추천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74AFB49-3FD0-45DC-81F7-6F11AF13B749}"/>
              </a:ext>
            </a:extLst>
          </p:cNvPr>
          <p:cNvSpPr txBox="1"/>
          <p:nvPr/>
        </p:nvSpPr>
        <p:spPr>
          <a:xfrm>
            <a:off x="4214812" y="5128610"/>
            <a:ext cx="7265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이 시스템은 수학이나 물리처럼 잘 정의된 교육에 특화된 </a:t>
            </a:r>
            <a:r>
              <a:rPr lang="en-US" altLang="ko-KR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 </a:t>
            </a:r>
            <a:r>
              <a:rPr lang="ko-KR" altLang="en-US" dirty="0" err="1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튜터</a:t>
            </a:r>
            <a:endParaRPr lang="en-US" altLang="ko-KR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문제를 푸는 과정에서 실시간으로 피드백을 제공</a:t>
            </a:r>
            <a:r>
              <a:rPr lang="en-US" altLang="ko-KR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오답 패턴을 분석</a:t>
            </a:r>
            <a:r>
              <a:rPr lang="en-US" altLang="ko-KR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dirty="0"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추가 자료 제시</a:t>
            </a:r>
          </a:p>
        </p:txBody>
      </p:sp>
    </p:spTree>
    <p:extLst>
      <p:ext uri="{BB962C8B-B14F-4D97-AF65-F5344CB8AC3E}">
        <p14:creationId xmlns:p14="http://schemas.microsoft.com/office/powerpoint/2010/main" val="1275562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0FF3D6-0B40-4F23-8465-1337935A26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04011" y="745546"/>
            <a:ext cx="9144000" cy="814264"/>
          </a:xfrm>
        </p:spPr>
        <p:txBody>
          <a:bodyPr/>
          <a:lstStyle/>
          <a:p>
            <a:r>
              <a:rPr lang="ko-KR" altLang="en-US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논증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62B3CA-FE3A-4A8F-A062-AD0C5C3CDA64}"/>
              </a:ext>
            </a:extLst>
          </p:cNvPr>
          <p:cNvSpPr txBox="1"/>
          <p:nvPr/>
        </p:nvSpPr>
        <p:spPr>
          <a:xfrm>
            <a:off x="2266556" y="1559810"/>
            <a:ext cx="9142013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C : 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인공지능은 교사에게 유익하지만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, 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학생들에게는 신중한 접근이 필요하다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.</a:t>
            </a:r>
          </a:p>
          <a:p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P1 :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교사는 인공지능을 활용하여 학생들의 학습 데이터를 분석하고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개별 학생의 필요에 맞춘 맞춤형 교육을 제공할 수 있음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AI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는 교사가 학생의 성취도를 실시간으로 파악하고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필요한 지원을 즉각적으로 제시하는 데 큰 도움이 됨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이는 교사의 업무 효율성을 높이고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교육의 질을 향상시키는 데 기여함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</a:t>
            </a:r>
          </a:p>
          <a:p>
            <a:endParaRPr lang="en-US" altLang="ko-KR" sz="2000" dirty="0">
              <a:solidFill>
                <a:srgbClr val="333333"/>
              </a:solidFill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P2: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반면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학생들은 아직 비판적 사고 능력이나 정보 분석 능력이 충분히 발달하지 않았을 수 있음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AI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가 제공하는 정보에 의존하게 되면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잘못된 자료나 편향된 정보를 학습하게 될 위험이 있음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따라서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학생들이 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를 사용하는 것은 조심스럽게 접근해야 하며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이로 인해 학습의 질이 저하될 수 있음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</a:t>
            </a:r>
          </a:p>
          <a:p>
            <a:endParaRPr lang="en-US" altLang="ko-KR" sz="2000" dirty="0">
              <a:solidFill>
                <a:srgbClr val="333333"/>
              </a:solidFill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P3: AI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는 학습 도구로써 유용하지만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학생들이 스스로 문제를 해결하는 경험을 줄일 수 있다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학생들은 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의 도움 없이도 문제를 해결하고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비판적 사고를 기르는 경험이 필요함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교사는 이러한 과정을 지원하고</a:t>
            </a:r>
            <a:r>
              <a:rPr lang="en-US" altLang="ko-KR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AI</a:t>
            </a:r>
            <a:r>
              <a:rPr lang="ko-KR" altLang="en-US" sz="2000" dirty="0">
                <a:solidFill>
                  <a:srgbClr val="333333"/>
                </a:solidFill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의 사용을 제한하여 학생들이 스스로 학습할 수 있는 환경을 조성해야 함</a:t>
            </a:r>
            <a:endParaRPr lang="en-US" altLang="ko-KR" sz="2000" b="0" i="0" dirty="0">
              <a:solidFill>
                <a:srgbClr val="333333"/>
              </a:solidFill>
              <a:effectLst/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8367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>
            <a:extLst>
              <a:ext uri="{FF2B5EF4-FFF2-40B4-BE49-F238E27FC236}">
                <a16:creationId xmlns:a16="http://schemas.microsoft.com/office/drawing/2014/main" id="{61450E7A-73F4-4991-A9FA-B7B24D9E0EAC}"/>
              </a:ext>
            </a:extLst>
          </p:cNvPr>
          <p:cNvSpPr txBox="1">
            <a:spLocks/>
          </p:cNvSpPr>
          <p:nvPr/>
        </p:nvSpPr>
        <p:spPr>
          <a:xfrm>
            <a:off x="1904011" y="745546"/>
            <a:ext cx="9144000" cy="814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반론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961E24-F5DD-4D4D-B2AE-011B4A2E7F5B}"/>
              </a:ext>
            </a:extLst>
          </p:cNvPr>
          <p:cNvSpPr txBox="1"/>
          <p:nvPr/>
        </p:nvSpPr>
        <p:spPr>
          <a:xfrm>
            <a:off x="2295131" y="1959323"/>
            <a:ext cx="9142013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반론 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1: 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학생들도 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AI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를 활용하여 학습할 수 있는 능력을 기를 수 있다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.</a:t>
            </a:r>
          </a:p>
          <a:p>
            <a:endParaRPr lang="en-US" altLang="ko-KR" sz="2000" b="0" i="0" dirty="0">
              <a:solidFill>
                <a:srgbClr val="333333"/>
              </a:solidFill>
              <a:effectLst/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주장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: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학생들은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도구를 사용함으로써 스스로 학습하는 능력을 기를 수 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는 단순히 정보를 제공하는 것이 아니라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학생들이 문제를 해결하는 데 필요한 힌트나 방향성을 제시할 수 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따라서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를 적절히 활용하면 학생들이 비판적 사고 능력을 발전시킬 수 있는 기회를 제공받을 수 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</a:t>
            </a:r>
          </a:p>
          <a:p>
            <a:endParaRPr lang="en-US" altLang="ko-KR" sz="2400" dirty="0">
              <a:solidFill>
                <a:srgbClr val="333333"/>
              </a:solidFill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r>
              <a:rPr lang="ko-KR" altLang="en-US" sz="2000" b="0" i="0" dirty="0" err="1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재반론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: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비록 학생들이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를 활용하여 학습할 수 있는 기회를 얻을 수 있지만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그 과정에서 비판적 사고와 정보 분석 능력이 충분히 발전하지 않을 위험이 있습니다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의 도움을 받는 것이 좋지만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학생들은 스스로 문제를 해결하고 독립적으로 사고하는 경험도 필요합니다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에 의존하게 되면 이러한 기회를 놓칠 수 있습니다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3608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>
            <a:extLst>
              <a:ext uri="{FF2B5EF4-FFF2-40B4-BE49-F238E27FC236}">
                <a16:creationId xmlns:a16="http://schemas.microsoft.com/office/drawing/2014/main" id="{61450E7A-73F4-4991-A9FA-B7B24D9E0EAC}"/>
              </a:ext>
            </a:extLst>
          </p:cNvPr>
          <p:cNvSpPr txBox="1">
            <a:spLocks/>
          </p:cNvSpPr>
          <p:nvPr/>
        </p:nvSpPr>
        <p:spPr>
          <a:xfrm>
            <a:off x="1904011" y="745546"/>
            <a:ext cx="9144000" cy="814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반론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961E24-F5DD-4D4D-B2AE-011B4A2E7F5B}"/>
              </a:ext>
            </a:extLst>
          </p:cNvPr>
          <p:cNvSpPr txBox="1"/>
          <p:nvPr/>
        </p:nvSpPr>
        <p:spPr>
          <a:xfrm>
            <a:off x="2295131" y="1959323"/>
            <a:ext cx="9142013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반론 </a:t>
            </a:r>
            <a:r>
              <a:rPr lang="en-US" altLang="ko-KR" sz="2400" dirty="0">
                <a:solidFill>
                  <a:srgbClr val="333333"/>
                </a:solidFill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2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: AI </a:t>
            </a:r>
            <a:r>
              <a:rPr lang="ko-KR" altLang="en-US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사용의 제한이 오히려 학습 기회를 감소시킬 수 있다</a:t>
            </a:r>
            <a:r>
              <a:rPr lang="en-US" altLang="ko-KR" sz="2400" b="0" i="0" dirty="0">
                <a:solidFill>
                  <a:srgbClr val="333333"/>
                </a:solidFill>
                <a:effectLst/>
                <a:latin typeface="LG Smart UI SemiBold" panose="020B0700000101010101" pitchFamily="50" charset="-127"/>
                <a:ea typeface="LG Smart UI SemiBold" panose="020B0700000101010101" pitchFamily="50" charset="-127"/>
              </a:rPr>
              <a:t>.</a:t>
            </a:r>
            <a:endParaRPr lang="en-US" altLang="ko-KR" sz="2000" b="0" i="0" dirty="0">
              <a:solidFill>
                <a:srgbClr val="333333"/>
              </a:solidFill>
              <a:effectLst/>
              <a:latin typeface="LG Smart UI SemiBold" panose="020B0700000101010101" pitchFamily="50" charset="-127"/>
              <a:ea typeface="LG Smart UI SemiBold" panose="020B0700000101010101" pitchFamily="50" charset="-127"/>
            </a:endParaRPr>
          </a:p>
          <a:p>
            <a:endParaRPr lang="en-US" altLang="ko-KR" sz="2000" b="0" i="0" dirty="0">
              <a:solidFill>
                <a:srgbClr val="333333"/>
              </a:solidFill>
              <a:effectLst/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주장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: 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를 제한적으로 사용하는 것은 학생들이 최신 기술을 활용할 기회를 잃게 만들 수 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현재 사회는 기술 중심으로 발전하고 있으며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학생들이 이를 경험하지 못하는 것은 그들의 미래에 부정적인 영향을 미칠 수 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따라서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활용을 적극적으로 지원해야 한다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</a:t>
            </a:r>
          </a:p>
          <a:p>
            <a:endParaRPr lang="en-US" altLang="ko-KR" sz="2400" dirty="0">
              <a:solidFill>
                <a:srgbClr val="333333"/>
              </a:solidFill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  <a:p>
            <a:r>
              <a:rPr lang="ko-KR" altLang="en-US" sz="2000" b="0" i="0" dirty="0" err="1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재반론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: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비록 학생들이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를 활용하여 학습할 수 있는 기회를 얻을 수 있지만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그 과정에서 비판적 사고와 정보 분석 능력이 충분히 발전하지 않을 위험이 있습니다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의 도움을 받는 것이 좋지만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학생들은 스스로 문제를 해결하고 독립적으로 사고하는 경험도 필요합니다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에 의존하게 되면 이러한 기회를 놓칠 수 있습니다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90315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988C99-2737-49C8-8CBE-F17B32A800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>
                <a:latin typeface="LG Smart UI Bold" panose="020B0800000101010101" pitchFamily="50" charset="-127"/>
                <a:ea typeface="LG Smart UI Bold" panose="020B0800000101010101" pitchFamily="50" charset="-127"/>
              </a:rPr>
              <a:t>결론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75587D-E7D1-42B3-842C-8509EBB9406F}"/>
              </a:ext>
            </a:extLst>
          </p:cNvPr>
          <p:cNvSpPr txBox="1"/>
          <p:nvPr/>
        </p:nvSpPr>
        <p:spPr>
          <a:xfrm>
            <a:off x="2266556" y="2102738"/>
            <a:ext cx="9142013" cy="37281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인공지능은 교육 분야에서 교사에게 유익을 제공하는 강력한 도구이다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를 활용하면 교사는 학생들의 학습 데이터를 분석하고 맞춤형 교육을 통해 교육의 질을 향상시킬 수 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그러나 학생들에게는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사용이 조심스럽게 접근해야 할 필요가 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학생들은 비판적 사고 능력이 충분히 발전하지 않아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에 의존할 경우 잘못된 정보에 노출될 위험이 있다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따라서 인공지능의 도입은 신중하게 이루어져야 하며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교육 현장에서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를 활용하되 학생들이 스스로 문제를 해결할 수 있는 환경을 조성하는 것이 중요하다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교사는 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AI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의 역할을 보완하며 학생들의 독립적인 학습 능력을 기르도록 지원해야 한다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결론적으로 인공지능은 교육의 혁신을 가져올 잠재력을 가지고 있지만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, </a:t>
            </a:r>
            <a:r>
              <a:rPr lang="ko-KR" altLang="en-US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그 사용에 있어 신중한 판단과 지속적인 개선이 필요하다</a:t>
            </a:r>
            <a:r>
              <a:rPr lang="en-US" altLang="ko-KR" sz="2000" b="0" i="0" dirty="0">
                <a:solidFill>
                  <a:srgbClr val="333333"/>
                </a:solidFill>
                <a:effectLst/>
                <a:latin typeface="LG Smart UI Regular" panose="020B0500000101010101" pitchFamily="50" charset="-127"/>
                <a:ea typeface="LG Smart UI Regular" panose="020B0500000101010101" pitchFamily="50" charset="-127"/>
              </a:rPr>
              <a:t>.</a:t>
            </a:r>
            <a:endParaRPr lang="ko-KR" altLang="en-US" sz="2000" dirty="0">
              <a:latin typeface="LG Smart UI Regular" panose="020B0500000101010101" pitchFamily="50" charset="-127"/>
              <a:ea typeface="LG Smart UI Regular" panose="020B05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69240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</TotalTime>
  <Words>685</Words>
  <Application>Microsoft Office PowerPoint</Application>
  <PresentationFormat>와이드스크린</PresentationFormat>
  <Paragraphs>57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LG Smart UI Bold</vt:lpstr>
      <vt:lpstr>LG Smart UI Regular</vt:lpstr>
      <vt:lpstr>LG Smart UI SemiBold</vt:lpstr>
      <vt:lpstr>맑은 고딕</vt:lpstr>
      <vt:lpstr>Arial</vt:lpstr>
      <vt:lpstr>Office 테마</vt:lpstr>
      <vt:lpstr>인공지능이 교육에 미치는 영향</vt:lpstr>
      <vt:lpstr>목차</vt:lpstr>
      <vt:lpstr>참고 문헌</vt:lpstr>
      <vt:lpstr>인공지능이란 무엇인가</vt:lpstr>
      <vt:lpstr>인공지능이 교육에 미치는 영향</vt:lpstr>
      <vt:lpstr>사례</vt:lpstr>
      <vt:lpstr>논증</vt:lpstr>
      <vt:lpstr>PowerPoint 프레젠테이션</vt:lpstr>
      <vt:lpstr>PowerPoint 프레젠테이션</vt:lpstr>
      <vt:lpstr>결론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인공지능이 교육에 미치는 영향</dc:title>
  <dc:creator>김상민</dc:creator>
  <cp:lastModifiedBy>김상민</cp:lastModifiedBy>
  <cp:revision>14</cp:revision>
  <dcterms:created xsi:type="dcterms:W3CDTF">2024-11-13T08:22:18Z</dcterms:created>
  <dcterms:modified xsi:type="dcterms:W3CDTF">2024-11-13T11:20:33Z</dcterms:modified>
</cp:coreProperties>
</file>