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Pretendard Bold"/>
      <p:bold r:id="rId19"/>
    </p:embeddedFont>
    <p:embeddedFont>
      <p:font typeface="Geologica Roman SemiBold"/>
      <p:bold r:id="rId20"/>
    </p:embeddedFont>
    <p:embeddedFont>
      <p:font typeface="SB AggroOTF Light"/>
      <p:regular r:id="rId21"/>
    </p:embeddedFont>
    <p:embeddedFont>
      <p:font typeface="Pretendard SemiBold"/>
      <p:bold r:id="rId22"/>
    </p:embeddedFont>
    <p:embeddedFont>
      <p:font typeface="Pretendard Medium"/>
      <p:bold r:id="rId23"/>
    </p:embeddedFont>
    <p:embeddedFont>
      <p:font typeface="SB AggroOTF Medium"/>
      <p:regular r:id="rId24"/>
    </p:embeddedFont>
    <p:embeddedFont>
      <p:font typeface="Noto Sans CJK KR Regular"/>
      <p:regular r:id="rId25"/>
    </p:embeddedFont>
    <p:embeddedFont>
      <p:font typeface="Pretendard Regular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.fntdata" Type="http://schemas.openxmlformats.org/officeDocument/2006/relationships/font"/><Relationship Id="rId2" Target="presProps.xml" Type="http://schemas.openxmlformats.org/officeDocument/2006/relationships/presProps"/><Relationship Id="rId20" Target="fonts/font2.fntdata" Type="http://schemas.openxmlformats.org/officeDocument/2006/relationships/font"/><Relationship Id="rId21" Target="fonts/font3.fntdata" Type="http://schemas.openxmlformats.org/officeDocument/2006/relationships/font"/><Relationship Id="rId22" Target="fonts/font4.fntdata" Type="http://schemas.openxmlformats.org/officeDocument/2006/relationships/font"/><Relationship Id="rId23" Target="fonts/font5.fntdata" Type="http://schemas.openxmlformats.org/officeDocument/2006/relationships/font"/><Relationship Id="rId24" Target="fonts/font6.fntdata" Type="http://schemas.openxmlformats.org/officeDocument/2006/relationships/font"/><Relationship Id="rId25" Target="fonts/font7.fntdata" Type="http://schemas.openxmlformats.org/officeDocument/2006/relationships/font"/><Relationship Id="rId26" Target="fonts/font8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7.png" Type="http://schemas.openxmlformats.org/officeDocument/2006/relationships/image"/><Relationship Id="rId6" Target="../media/image4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9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2" Target="../media/image10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11.png" Type="http://schemas.openxmlformats.org/officeDocument/2006/relationships/image"/><Relationship Id="rId9" Target="../media/image1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3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3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3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3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3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6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7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13.png" Type="http://schemas.openxmlformats.org/officeDocument/2006/relationships/image"/><Relationship Id="rId7" Target="../media/image5.png" Type="http://schemas.openxmlformats.org/officeDocument/2006/relationships/image"/><Relationship Id="rId8" Target="../media/image6.pn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19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21.png" Type="http://schemas.openxmlformats.org/officeDocument/2006/relationships/image"/><Relationship Id="rId9" Target="../media/image2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892300" y="1879600"/>
            <a:ext cx="9728200" cy="36576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83000"/>
              </a:lnSpc>
            </a:pPr>
            <a:r>
              <a:rPr lang="ko-KR" sz="12000" b="false" i="false" u="none" strike="noStrike">
                <a:solidFill>
                  <a:srgbClr val="000000"/>
                </a:solidFill>
                <a:ea typeface="Geologica Roman SemiBold"/>
              </a:rPr>
              <a:t>대한민국의</a:t>
            </a:r>
          </a:p>
          <a:p>
            <a:pPr algn="l" lvl="0">
              <a:lnSpc>
                <a:spcPct val="83000"/>
              </a:lnSpc>
            </a:pPr>
            <a:r>
              <a:rPr lang="ko-KR" sz="12000" b="false" i="false" u="none" strike="noStrike">
                <a:solidFill>
                  <a:srgbClr val="000000"/>
                </a:solidFill>
                <a:ea typeface="Geologica Roman SemiBold"/>
              </a:rPr>
              <a:t>인구</a:t>
            </a:r>
            <a:r>
              <a:rPr lang="en-US" sz="12000" b="false" i="false" u="none" strike="noStrike">
                <a:solidFill>
                  <a:srgbClr val="000000"/>
                </a:solidFill>
                <a:latin typeface="Geologica Roman SemiBold"/>
              </a:rPr>
              <a:t> </a:t>
            </a:r>
            <a:r>
              <a:rPr lang="ko-KR" sz="12000" b="false" i="false" u="none" strike="noStrike">
                <a:solidFill>
                  <a:srgbClr val="000000"/>
                </a:solidFill>
                <a:ea typeface="Geologica Roman SemiBold"/>
              </a:rPr>
              <a:t>문제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993900" y="7950200"/>
            <a:ext cx="4292600" cy="495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9600"/>
              </a:lnSpc>
            </a:pPr>
            <a:r>
              <a:rPr lang="en-US" sz="2800" b="false" i="false" u="none" strike="noStrike" spc="100">
                <a:solidFill>
                  <a:srgbClr val="000000"/>
                </a:solidFill>
                <a:latin typeface="SB AggroOTF Light"/>
              </a:rPr>
              <a:t>2024.12.05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988800" y="7950200"/>
            <a:ext cx="4305300" cy="495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r" lvl="0">
              <a:lnSpc>
                <a:spcPct val="99600"/>
              </a:lnSpc>
            </a:pPr>
            <a:r>
              <a:rPr lang="en-US" sz="2800" b="false" i="false" u="none" strike="noStrike" spc="100">
                <a:solidFill>
                  <a:srgbClr val="000000"/>
                </a:solidFill>
                <a:latin typeface="SB AggroOTF Light"/>
              </a:rPr>
              <a:t>202410776 | </a:t>
            </a:r>
            <a:r>
              <a:rPr lang="ko-KR" sz="2800" b="false" i="false" u="none" strike="noStrike" spc="100">
                <a:solidFill>
                  <a:srgbClr val="000000"/>
                </a:solidFill>
                <a:ea typeface="SB AggroOTF Light"/>
              </a:rPr>
              <a:t>방</a:t>
            </a:r>
            <a:r>
              <a:rPr lang="en-US" sz="2800" b="false" i="false" u="none" strike="noStrike" spc="10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2800" b="false" i="false" u="none" strike="noStrike" spc="100">
                <a:solidFill>
                  <a:srgbClr val="000000"/>
                </a:solidFill>
                <a:ea typeface="SB AggroOTF Light"/>
              </a:rPr>
              <a:t>준</a:t>
            </a:r>
            <a:r>
              <a:rPr lang="en-US" sz="2800" b="false" i="false" u="none" strike="noStrike" spc="10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2800" b="false" i="false" u="none" strike="noStrike" spc="100">
                <a:solidFill>
                  <a:srgbClr val="000000"/>
                </a:solidFill>
                <a:ea typeface="SB AggroOTF Light"/>
              </a:rPr>
              <a:t>식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625600" y="3238500"/>
            <a:ext cx="2781300" cy="596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049000" y="2247900"/>
            <a:ext cx="762000" cy="5715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049000" y="3365500"/>
            <a:ext cx="762000" cy="571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049000" y="4495800"/>
            <a:ext cx="762000" cy="5715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049000" y="5613400"/>
            <a:ext cx="762000" cy="5715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049000" y="6731000"/>
            <a:ext cx="762000" cy="5715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049000" y="7848600"/>
            <a:ext cx="762000" cy="571500"/>
          </a:xfrm>
          <a:prstGeom prst="rect">
            <a:avLst/>
          </a:prstGeom>
        </p:spPr>
      </p:pic>
      <p:sp>
        <p:nvSpPr>
          <p:cNvPr name="TextBox 18" id="18"/>
          <p:cNvSpPr txBox="true"/>
          <p:nvPr/>
        </p:nvSpPr>
        <p:spPr>
          <a:xfrm rot="0">
            <a:off x="11061700" y="2273300"/>
            <a:ext cx="749300" cy="495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66000"/>
              </a:lnSpc>
            </a:pPr>
            <a:r>
              <a:rPr lang="en-US" sz="2800" b="false" i="false" u="none" strike="noStrike">
                <a:solidFill>
                  <a:srgbClr val="000000"/>
                </a:solidFill>
                <a:latin typeface="Geologica Roman SemiBold"/>
              </a:rPr>
              <a:t>1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061700" y="3390900"/>
            <a:ext cx="749300" cy="495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66000"/>
              </a:lnSpc>
            </a:pPr>
            <a:r>
              <a:rPr lang="en-US" sz="2800" b="false" i="false" u="none" strike="noStrike">
                <a:solidFill>
                  <a:srgbClr val="000000"/>
                </a:solidFill>
                <a:latin typeface="Geologica Roman SemiBold"/>
              </a:rPr>
              <a:t>2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061700" y="4508500"/>
            <a:ext cx="749300" cy="495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66000"/>
              </a:lnSpc>
            </a:pPr>
            <a:r>
              <a:rPr lang="en-US" sz="2800" b="false" i="false" u="none" strike="noStrike">
                <a:solidFill>
                  <a:srgbClr val="000000"/>
                </a:solidFill>
                <a:latin typeface="Geologica Roman SemiBold"/>
              </a:rPr>
              <a:t>3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1061700" y="5638800"/>
            <a:ext cx="749300" cy="495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66000"/>
              </a:lnSpc>
            </a:pPr>
            <a:r>
              <a:rPr lang="en-US" sz="2800" b="false" i="false" u="none" strike="noStrike">
                <a:solidFill>
                  <a:srgbClr val="000000"/>
                </a:solidFill>
                <a:latin typeface="Geologica Roman SemiBold"/>
              </a:rPr>
              <a:t>4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061700" y="6756400"/>
            <a:ext cx="749300" cy="495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66000"/>
              </a:lnSpc>
            </a:pPr>
            <a:r>
              <a:rPr lang="en-US" sz="2800" b="false" i="false" u="none" strike="noStrike">
                <a:solidFill>
                  <a:srgbClr val="000000"/>
                </a:solidFill>
                <a:latin typeface="Geologica Roman SemiBold"/>
              </a:rPr>
              <a:t>5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1061700" y="7874000"/>
            <a:ext cx="749300" cy="495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66000"/>
              </a:lnSpc>
            </a:pPr>
            <a:r>
              <a:rPr lang="en-US" sz="2800" b="false" i="false" u="none" strike="noStrike">
                <a:solidFill>
                  <a:srgbClr val="000000"/>
                </a:solidFill>
                <a:latin typeface="Geologica Roman SemiBold"/>
              </a:rPr>
              <a:t>6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065000" y="2209800"/>
            <a:ext cx="4737100" cy="622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9600"/>
              </a:lnSpc>
            </a:pPr>
            <a:r>
              <a:rPr lang="ko-KR" sz="3500" b="false" i="false" u="none" strike="noStrike" spc="200">
                <a:solidFill>
                  <a:srgbClr val="000000"/>
                </a:solidFill>
                <a:ea typeface="SB AggroOTF Light"/>
              </a:rPr>
              <a:t>주제</a:t>
            </a:r>
            <a:r>
              <a:rPr lang="en-US" sz="3500" b="false" i="false" u="none" strike="noStrike" spc="20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3500" b="false" i="false" u="none" strike="noStrike" spc="200">
                <a:solidFill>
                  <a:srgbClr val="000000"/>
                </a:solidFill>
                <a:ea typeface="SB AggroOTF Light"/>
              </a:rPr>
              <a:t>선정이유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2065000" y="3327400"/>
            <a:ext cx="4737100" cy="622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66000"/>
              </a:lnSpc>
            </a:pPr>
            <a:r>
              <a:rPr lang="ko-KR" sz="3500" b="false" i="false" u="none" strike="noStrike">
                <a:solidFill>
                  <a:srgbClr val="000000"/>
                </a:solidFill>
                <a:ea typeface="SB AggroOTF Light"/>
              </a:rPr>
              <a:t>배경지식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065000" y="4445000"/>
            <a:ext cx="4737100" cy="622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66000"/>
              </a:lnSpc>
            </a:pPr>
            <a:r>
              <a:rPr lang="ko-KR" sz="3500" b="false" i="false" u="none" strike="noStrike">
                <a:solidFill>
                  <a:srgbClr val="000000"/>
                </a:solidFill>
                <a:ea typeface="SB AggroOTF Light"/>
              </a:rPr>
              <a:t>개별</a:t>
            </a:r>
            <a:r>
              <a:rPr lang="en-US" sz="3500" b="false" i="false" u="none" strike="noStrike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SB AggroOTF Light"/>
              </a:rPr>
              <a:t>논증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2077700" y="5575300"/>
            <a:ext cx="4724400" cy="622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66000"/>
              </a:lnSpc>
            </a:pPr>
            <a:r>
              <a:rPr lang="ko-KR" sz="3500" b="false" i="false" u="none" strike="noStrike">
                <a:solidFill>
                  <a:srgbClr val="000000"/>
                </a:solidFill>
                <a:ea typeface="SB AggroOTF Light"/>
              </a:rPr>
              <a:t>결론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2077700" y="6692900"/>
            <a:ext cx="4724400" cy="622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66000"/>
              </a:lnSpc>
            </a:pPr>
            <a:r>
              <a:rPr lang="ko-KR" sz="3500" b="false" i="false" u="none" strike="noStrike">
                <a:solidFill>
                  <a:srgbClr val="000000"/>
                </a:solidFill>
                <a:ea typeface="SB AggroOTF Light"/>
              </a:rPr>
              <a:t>반론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2077700" y="7810500"/>
            <a:ext cx="4724400" cy="622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66000"/>
              </a:lnSpc>
            </a:pPr>
            <a:r>
              <a:rPr lang="ko-KR" sz="3500" b="false" i="false" u="none" strike="noStrike">
                <a:solidFill>
                  <a:srgbClr val="000000"/>
                </a:solidFill>
                <a:ea typeface="SB AggroOTF Light"/>
              </a:rPr>
              <a:t>참고문헌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993900" y="3162300"/>
            <a:ext cx="2806700" cy="736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ko-KR" sz="4200" b="false" i="false" u="none" strike="noStrike">
                <a:solidFill>
                  <a:srgbClr val="000000"/>
                </a:solidFill>
                <a:ea typeface="SB AggroOTF Light"/>
              </a:rPr>
              <a:t>목차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955800" y="1943100"/>
            <a:ext cx="7442200" cy="1422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88810"/>
              </a:lnSpc>
            </a:pPr>
            <a:r>
              <a:rPr lang="en-US" sz="8000" b="false" i="false" u="none" strike="noStrike">
                <a:solidFill>
                  <a:srgbClr val="000000"/>
                </a:solidFill>
                <a:latin typeface="Geologica Roman SemiBold"/>
              </a:rPr>
              <a:t>CONTENTS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943100" y="3632200"/>
            <a:ext cx="14389100" cy="4699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547100" y="2298700"/>
            <a:ext cx="2781300" cy="596900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3619500" y="5118100"/>
            <a:ext cx="11061700" cy="1384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현재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우리나라의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큰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문제라고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할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수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있는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저출산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고령화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지방소멸에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대해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조사하고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해결법을</a:t>
            </a:r>
            <a:r>
              <a:rPr lang="en-US" sz="4000" b="false" i="false" u="none" strike="noStrike" spc="-1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4000" b="false" i="false" u="none" strike="noStrike" spc="-100">
                <a:solidFill>
                  <a:srgbClr val="000000"/>
                </a:solidFill>
                <a:ea typeface="Pretendard SemiBold"/>
              </a:rPr>
              <a:t>찾아보고자함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464300" y="2222500"/>
            <a:ext cx="53467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03749"/>
              </a:lnSpc>
            </a:pPr>
            <a:r>
              <a:rPr lang="ko-KR" sz="5000" b="false" i="false" u="none" strike="noStrike">
                <a:solidFill>
                  <a:srgbClr val="000000"/>
                </a:solidFill>
                <a:ea typeface="SB AggroOTF Light"/>
              </a:rPr>
              <a:t>주제</a:t>
            </a:r>
            <a:r>
              <a:rPr lang="en-US" sz="5000" b="false" i="false" u="none" strike="noStrike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5000" b="false" i="false" u="none" strike="noStrike">
                <a:solidFill>
                  <a:srgbClr val="000000"/>
                </a:solidFill>
                <a:ea typeface="SB AggroOTF Light"/>
              </a:rPr>
              <a:t>선정</a:t>
            </a:r>
            <a:r>
              <a:rPr lang="en-US" sz="5000" b="false" i="false" u="none" strike="noStrike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5000" b="false" i="false" u="none" strike="noStrike">
                <a:solidFill>
                  <a:srgbClr val="000000"/>
                </a:solidFill>
                <a:ea typeface="SB AggroOTF Light"/>
              </a:rPr>
              <a:t>이유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108700" y="2336800"/>
            <a:ext cx="1854200" cy="508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108700" y="4191000"/>
            <a:ext cx="1854200" cy="5080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108700" y="6883400"/>
            <a:ext cx="1854200" cy="5080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108700" y="3340100"/>
            <a:ext cx="10185400" cy="127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108700" y="5549900"/>
            <a:ext cx="10185400" cy="127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866900" y="2247900"/>
            <a:ext cx="2781300" cy="596900"/>
          </a:xfrm>
          <a:prstGeom prst="rect">
            <a:avLst/>
          </a:prstGeom>
        </p:spPr>
      </p:pic>
      <p:sp>
        <p:nvSpPr>
          <p:cNvPr name="TextBox 18" id="18"/>
          <p:cNvSpPr txBox="true"/>
          <p:nvPr/>
        </p:nvSpPr>
        <p:spPr>
          <a:xfrm rot="0">
            <a:off x="6032500" y="2387600"/>
            <a:ext cx="20066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SemiBold"/>
              </a:rPr>
              <a:t>저출산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496300" y="2159000"/>
            <a:ext cx="8039100" cy="825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출산율은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여성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1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명이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평생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낳은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아이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수로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저출산은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출산율이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2.1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명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미만일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때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초저출산은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합계출산율이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1.3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명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미만일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때를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말한다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159500" y="4241800"/>
            <a:ext cx="17526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SemiBold"/>
              </a:rPr>
              <a:t>고령사회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521700" y="3606800"/>
            <a:ext cx="7835900" cy="1638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전체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인구에서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65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세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이상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인구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비중이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7%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를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넘으면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고령화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사회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, 14%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를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넘으면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고령사회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, 20%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이상시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초고령사회라한다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. </a:t>
            </a:r>
          </a:p>
          <a:p>
            <a:pPr algn="l" lvl="0">
              <a:lnSpc>
                <a:spcPct val="110390"/>
              </a:lnSpc>
            </a:pP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우리나라는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2000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년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고령화사회진입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, 2017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년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고령사회에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 </a:t>
            </a:r>
          </a:p>
          <a:p>
            <a:pPr algn="l" lvl="0">
              <a:lnSpc>
                <a:spcPct val="110390"/>
              </a:lnSpc>
            </a:pP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진입했으며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2026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년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초고령사회로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진입할것으로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예상된다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159500" y="6921500"/>
            <a:ext cx="17653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SemiBold"/>
              </a:rPr>
              <a:t>지방소멸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006600" y="2197100"/>
            <a:ext cx="27051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03749"/>
              </a:lnSpc>
            </a:pPr>
            <a:r>
              <a:rPr lang="ko-KR" sz="5000" b="false" i="false" u="none" strike="noStrike">
                <a:solidFill>
                  <a:srgbClr val="000000"/>
                </a:solidFill>
                <a:ea typeface="SB AggroOTF Light"/>
              </a:rPr>
              <a:t>배경지식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8496300" y="6096000"/>
            <a:ext cx="7835900" cy="2044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마스다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히로야에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따르면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65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세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이상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고령인구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대비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20~39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세의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 </a:t>
            </a:r>
          </a:p>
          <a:p>
            <a:pPr algn="l" lvl="0">
              <a:lnSpc>
                <a:spcPct val="110390"/>
              </a:lnSpc>
            </a:pP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젊은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여성의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비율로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지방소멸에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대해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얘기한다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.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다만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기준을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 </a:t>
            </a:r>
          </a:p>
          <a:p>
            <a:pPr algn="l" lvl="0">
              <a:lnSpc>
                <a:spcPct val="110390"/>
              </a:lnSpc>
            </a:pP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한국에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적용했을때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한국의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실황에는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맞지않아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인구증감률과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지역경제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선순환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메커니즘을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적용해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산업연구원이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개발한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K-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지방소멸지수를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적용하였을때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소멸위기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지역은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59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곳에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400" b="false" i="false" u="none" strike="noStrike">
                <a:solidFill>
                  <a:srgbClr val="000000"/>
                </a:solidFill>
                <a:ea typeface="Pretendard Medium"/>
              </a:rPr>
              <a:t>달한다</a:t>
            </a:r>
            <a:r>
              <a:rPr lang="en-US" sz="24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2133600" y="3276600"/>
            <a:ext cx="2298700" cy="571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저출산의</a:t>
            </a:r>
            <a:r>
              <a:rPr lang="en-US" sz="32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원인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223000" y="2921000"/>
            <a:ext cx="9956800" cy="4851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P1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고용이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불안하고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노동시장의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격차가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크다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P2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주거비용이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매우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높고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가족구성의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변화가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진행중이다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P3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혼인율이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하락하고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초혼연령이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상승한다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P4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교육경쟁이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심하고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돌봄서비스를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받기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힘들며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비용이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많이든다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P5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성역할이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강하고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여성의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일가정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양립이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어렵다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C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우리나라는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초저출산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상태이다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06600" y="2209800"/>
            <a:ext cx="25146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03749"/>
              </a:lnSpc>
            </a:pP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개별</a:t>
            </a:r>
            <a:r>
              <a:rPr lang="en-US" sz="5000" b="false" i="false" u="none" strike="noStrike" spc="-50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논증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2133600" y="3276600"/>
            <a:ext cx="2298700" cy="571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저출산의</a:t>
            </a:r>
            <a:r>
              <a:rPr lang="en-US" sz="32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영향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223000" y="3365500"/>
            <a:ext cx="9956800" cy="39751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P1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출산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보육시설들이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폐업한다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P2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병력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유지가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불가능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하다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P3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부양인구의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증가로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생산가능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인구의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부담이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커진다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P4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지방의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인구가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감소한다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C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경제의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활력이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감소해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저성장에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빠지고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국가의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인구가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감소한다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06600" y="2209800"/>
            <a:ext cx="25146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03749"/>
              </a:lnSpc>
            </a:pP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개별</a:t>
            </a:r>
            <a:r>
              <a:rPr lang="en-US" sz="5000" b="false" i="false" u="none" strike="noStrike" spc="-50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논증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2133600" y="3276600"/>
            <a:ext cx="2298700" cy="571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고령화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223000" y="2489200"/>
            <a:ext cx="9956800" cy="5727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P1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산업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고도화와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경제발전으로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생활수준이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향상되며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사망률이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감소하였다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P2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저출산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기조가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이어지며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인구구조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중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고령층의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비율이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증가하였다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C1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우리나라는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현재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고령화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사회이다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P3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생산가능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인구의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감소로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노동력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부족사회가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P4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인구고령화로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노동생산성이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감소한다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P5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국민연금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,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요양보험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등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노인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부양비가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증가한다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C2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경제성장률이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감소한다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06600" y="2209800"/>
            <a:ext cx="25146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03749"/>
              </a:lnSpc>
            </a:pP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개별</a:t>
            </a:r>
            <a:r>
              <a:rPr lang="en-US" sz="5000" b="false" i="false" u="none" strike="noStrike" spc="-50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논증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2133600" y="3276600"/>
            <a:ext cx="2298700" cy="571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지방소멸</a:t>
            </a:r>
            <a:r>
              <a:rPr lang="en-US" sz="32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원인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223000" y="3365500"/>
            <a:ext cx="9956800" cy="39751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P1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지방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주력사업인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제조업이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약세이다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P2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지방의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교육여건이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나쁘다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P3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정주여건이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수도권에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비해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미약하다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P4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앞의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이유들로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인해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지역인재의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유출이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심하다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C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현재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지방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소멸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위험단계인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지역이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증가중이다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06600" y="2209800"/>
            <a:ext cx="25146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03749"/>
              </a:lnSpc>
            </a:pP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개별</a:t>
            </a:r>
            <a:r>
              <a:rPr lang="en-US" sz="5000" b="false" i="false" u="none" strike="noStrike" spc="-50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논증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006600" y="3276600"/>
            <a:ext cx="2552700" cy="596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006600" y="2362200"/>
            <a:ext cx="2501900" cy="596900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2133600" y="3276600"/>
            <a:ext cx="2298700" cy="571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지방소멸</a:t>
            </a:r>
            <a:r>
              <a:rPr lang="en-US" sz="32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3200" b="false" i="false" u="none" strike="noStrike">
                <a:solidFill>
                  <a:srgbClr val="000000"/>
                </a:solidFill>
                <a:ea typeface="Pretendard SemiBold"/>
              </a:rPr>
              <a:t>영향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223000" y="2921000"/>
            <a:ext cx="9956800" cy="4851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P1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학교의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학생수가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줄어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통폐합된다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P2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대중교통의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유지가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힘들어진다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C1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지역의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공공서비스질이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저하된다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P3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대도시로의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집중이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심화된다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P4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지역의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생산성이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감소한다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/>
            </a:r>
          </a:p>
          <a:p>
            <a:pPr algn="l" lvl="0">
              <a:lnSpc>
                <a:spcPct val="110390"/>
              </a:lnSpc>
            </a:pP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C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수도권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집중이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심화되고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지방소멸이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2600" b="false" i="false" u="none" strike="noStrike">
                <a:solidFill>
                  <a:srgbClr val="000000"/>
                </a:solidFill>
                <a:ea typeface="Pretendard SemiBold"/>
              </a:rPr>
              <a:t>가속화된다</a:t>
            </a:r>
            <a:r>
              <a:rPr lang="en-US" sz="2600" b="false" i="false" u="none" strike="noStrike">
                <a:solidFill>
                  <a:srgbClr val="000000"/>
                </a:solidFill>
                <a:latin typeface="Pretendard SemiBold"/>
              </a:rPr>
              <a:t>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06600" y="2209800"/>
            <a:ext cx="25146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03749"/>
              </a:lnSpc>
            </a:pP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개별</a:t>
            </a:r>
            <a:r>
              <a:rPr lang="en-US" sz="5000" b="false" i="false" u="none" strike="noStrike" spc="-500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논증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358900" y="4216400"/>
            <a:ext cx="7251700" cy="41021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8191500" y="2298700"/>
            <a:ext cx="2781300" cy="596900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6769100" y="2197100"/>
            <a:ext cx="47498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03749"/>
              </a:lnSpc>
            </a:pPr>
            <a:r>
              <a:rPr lang="ko-KR" sz="5000" b="false" i="false" u="none" strike="noStrike">
                <a:solidFill>
                  <a:srgbClr val="000000"/>
                </a:solidFill>
                <a:ea typeface="SB AggroOTF Light"/>
              </a:rPr>
              <a:t>개별</a:t>
            </a:r>
            <a:r>
              <a:rPr lang="en-US" sz="5000" b="false" i="false" u="none" strike="noStrike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5000" b="false" i="false" u="none" strike="noStrike">
                <a:solidFill>
                  <a:srgbClr val="000000"/>
                </a:solidFill>
                <a:ea typeface="SB AggroOTF Light"/>
              </a:rPr>
              <a:t>논증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010400" y="3403600"/>
            <a:ext cx="4254500" cy="571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3200" b="false" i="false" u="none" strike="noStrike" spc="-100">
                <a:solidFill>
                  <a:srgbClr val="000000"/>
                </a:solidFill>
                <a:latin typeface="SB AggroOTF Medium"/>
              </a:rPr>
              <a:t>|  </a:t>
            </a:r>
            <a:r>
              <a:rPr lang="ko-KR" sz="3200" b="false" i="false" u="none" strike="noStrike" spc="-100">
                <a:solidFill>
                  <a:srgbClr val="000000"/>
                </a:solidFill>
                <a:ea typeface="SB AggroOTF Medium"/>
              </a:rPr>
              <a:t>인구문제의</a:t>
            </a:r>
            <a:r>
              <a:rPr lang="en-US" sz="3200" b="false" i="false" u="none" strike="noStrike" spc="-100">
                <a:solidFill>
                  <a:srgbClr val="000000"/>
                </a:solidFill>
                <a:latin typeface="SB AggroOTF Medium"/>
              </a:rPr>
              <a:t> </a:t>
            </a:r>
            <a:r>
              <a:rPr lang="ko-KR" sz="3200" b="false" i="false" u="none" strike="noStrike" spc="-100">
                <a:solidFill>
                  <a:srgbClr val="000000"/>
                </a:solidFill>
                <a:ea typeface="SB AggroOTF Medium"/>
              </a:rPr>
              <a:t>해결방안</a:t>
            </a:r>
            <a:r>
              <a:rPr lang="en-US" sz="3200" b="false" i="false" u="none" strike="noStrike" spc="-100">
                <a:solidFill>
                  <a:srgbClr val="000000"/>
                </a:solidFill>
                <a:latin typeface="SB AggroOTF Medium"/>
              </a:rPr>
              <a:t>  |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54100" y="45593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P1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222500" y="4572000"/>
            <a:ext cx="56896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저소득층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대상의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재정지원을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확대한다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66800" y="52832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P2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222500" y="5308600"/>
            <a:ext cx="64389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부모의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가정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양립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정착과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성차별적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 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노동시장을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개선한다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54100" y="60071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P3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222500" y="6032500"/>
            <a:ext cx="56896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노동시간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단축과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유연근무제를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시행한다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54100" y="74549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C1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54100" y="67310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P4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222500" y="6756400"/>
            <a:ext cx="56896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다양한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형태의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가족을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포용한다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2222500" y="7480300"/>
            <a:ext cx="60706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저출산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극복을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위해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아이낳기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좋은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사회를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만들어야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pic>
        <p:nvPicPr>
          <p:cNvPr name="Picture 27" id="27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9118600" y="4216400"/>
            <a:ext cx="7861300" cy="4102100"/>
          </a:xfrm>
          <a:prstGeom prst="rect">
            <a:avLst/>
          </a:prstGeom>
        </p:spPr>
      </p:pic>
      <p:sp>
        <p:nvSpPr>
          <p:cNvPr name="TextBox 28" id="28"/>
          <p:cNvSpPr txBox="true"/>
          <p:nvPr/>
        </p:nvSpPr>
        <p:spPr>
          <a:xfrm rot="0">
            <a:off x="8737600" y="46482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P5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969500" y="4648200"/>
            <a:ext cx="56896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지방을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광역권으로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묶어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집중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개발한다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8750300" y="52324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P6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9969500" y="5245100"/>
            <a:ext cx="56642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국가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균형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발전을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위해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지방분권을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강화한다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8737600" y="58166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P7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969500" y="5816600"/>
            <a:ext cx="56896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지방의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대학에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투자하여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고등교육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역량을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강화한다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8737600" y="75565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C2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8737600" y="69723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P9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8737600" y="6388100"/>
            <a:ext cx="16637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en-US" sz="2200" b="false" i="false" u="none" strike="noStrike">
                <a:solidFill>
                  <a:srgbClr val="000000"/>
                </a:solidFill>
                <a:latin typeface="Pretendard SemiBold"/>
              </a:rPr>
              <a:t>P8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9969500" y="6388100"/>
            <a:ext cx="65786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혁신도시같은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정책을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통해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기업과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공공기관을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지방에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유치한다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9969500" y="6972300"/>
            <a:ext cx="68707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정권의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변화에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영향받지않는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지속적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방향설정과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지원이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필요하다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9969500" y="7556500"/>
            <a:ext cx="6578600" cy="355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지방의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활성화를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위해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막대한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정책적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재정적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지원이</a:t>
            </a:r>
            <a:r>
              <a:rPr lang="en-US" sz="20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2000" b="false" i="false" u="none" strike="noStrike">
                <a:solidFill>
                  <a:srgbClr val="000000"/>
                </a:solidFill>
                <a:ea typeface="Pretendard Medium"/>
              </a:rPr>
              <a:t>필요하다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5816600" y="2451100"/>
            <a:ext cx="10452100" cy="58293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540000" y="2425700"/>
            <a:ext cx="1257300" cy="596900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2540000" y="2273300"/>
            <a:ext cx="13843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03749"/>
              </a:lnSpc>
            </a:pPr>
            <a:r>
              <a:rPr lang="ko-KR" sz="5000" b="false" i="false" u="none" strike="noStrike" spc="-500">
                <a:solidFill>
                  <a:srgbClr val="000000"/>
                </a:solidFill>
                <a:ea typeface="SB AggroOTF Light"/>
              </a:rPr>
              <a:t>반론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223000" y="3111500"/>
            <a:ext cx="8521700" cy="1371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저출산으로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개인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삶의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질이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향상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될수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있다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  <a:p>
            <a:pPr algn="l" lvl="0" indent="-342900" marL="342900">
              <a:lnSpc>
                <a:spcPct val="131970"/>
              </a:lnSpc>
              <a:buClr>
                <a:srgbClr val="000000"/>
              </a:buClr>
              <a:buFont typeface="Arial"/>
              <a:buChar char="●"/>
            </a:pP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교육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취업등의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경쟁률이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600" b="false" i="false" u="none" strike="noStrike">
                <a:solidFill>
                  <a:srgbClr val="000000"/>
                </a:solidFill>
                <a:ea typeface="Pretendard Medium"/>
              </a:rPr>
              <a:t>낮아진다</a:t>
            </a:r>
            <a:r>
              <a:rPr lang="en-US" sz="36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197600" y="5130800"/>
            <a:ext cx="9766300" cy="1320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1970"/>
              </a:lnSpc>
            </a:pP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단기적으로개인의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부담을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줄일수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있지만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장기적으로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경제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위축으로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인해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사회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전반의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삶의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질이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3500" b="false" i="false" u="none" strike="noStrike">
                <a:solidFill>
                  <a:srgbClr val="000000"/>
                </a:solidFill>
                <a:ea typeface="Pretendard Medium"/>
              </a:rPr>
              <a:t>낮아질수있다</a:t>
            </a:r>
            <a:r>
              <a:rPr lang="en-US" sz="3500" b="false" i="false" u="none" strike="noStrike">
                <a:solidFill>
                  <a:srgbClr val="000000"/>
                </a:solidFill>
                <a:latin typeface="Pretendard Medium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2006600" y="2324100"/>
            <a:ext cx="2743200" cy="5969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032500" y="2628900"/>
            <a:ext cx="10388600" cy="4724400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2006600" y="2209800"/>
            <a:ext cx="3175000" cy="889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03749"/>
              </a:lnSpc>
            </a:pPr>
            <a:r>
              <a:rPr lang="ko-KR" sz="5000" b="false" i="false" u="none" strike="noStrike">
                <a:solidFill>
                  <a:srgbClr val="000000"/>
                </a:solidFill>
                <a:ea typeface="SB AggroOTF Light"/>
              </a:rPr>
              <a:t>참고문헌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223000" y="2946400"/>
            <a:ext cx="10287000" cy="3670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99600"/>
              </a:lnSpc>
            </a:pP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정재훈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.『0.6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의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공포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,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사라지는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한국</a:t>
            </a:r>
            <a:r>
              <a:rPr lang="en-US" sz="3000" b="false" i="false" u="none" strike="noStrike">
                <a:solidFill>
                  <a:srgbClr val="000000"/>
                </a:solidFill>
                <a:ea typeface="Noto Sans CJK KR Regular"/>
              </a:rPr>
              <a:t>』. 21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세기북스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, 2024.</a:t>
            </a:r>
          </a:p>
          <a:p>
            <a:pPr algn="l" lvl="0">
              <a:lnSpc>
                <a:spcPct val="99600"/>
              </a:lnSpc>
            </a:pP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김기홍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.『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대한민국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소멸보고서</a:t>
            </a:r>
            <a:r>
              <a:rPr lang="en-US" sz="3000" b="false" i="false" u="none" strike="noStrike">
                <a:solidFill>
                  <a:srgbClr val="000000"/>
                </a:solidFill>
                <a:ea typeface="Noto Sans CJK KR Regular"/>
              </a:rPr>
              <a:t>』.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페가수스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, 2023</a:t>
            </a:r>
          </a:p>
          <a:p>
            <a:pPr algn="l" lvl="0">
              <a:lnSpc>
                <a:spcPct val="99600"/>
              </a:lnSpc>
            </a:pP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손종칠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,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이동렬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,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정선영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. "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인구고령화의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경제적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영향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및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정책과제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"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.</a:t>
            </a:r>
          </a:p>
          <a:p>
            <a:pPr algn="l" lvl="0">
              <a:lnSpc>
                <a:spcPct val="99600"/>
              </a:lnSpc>
            </a:pP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 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한국경제연구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(2016.06)</a:t>
            </a:r>
          </a:p>
          <a:p>
            <a:pPr algn="l" lvl="0">
              <a:lnSpc>
                <a:spcPct val="99600"/>
              </a:lnSpc>
            </a:pP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문병효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. "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저출산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,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지역소멸의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사회경제적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구조와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법적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대응방안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".</a:t>
            </a:r>
          </a:p>
          <a:p>
            <a:pPr algn="l" lvl="0">
              <a:lnSpc>
                <a:spcPct val="99600"/>
              </a:lnSpc>
            </a:pP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 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공법연구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(2024.06)</a:t>
            </a:r>
          </a:p>
          <a:p>
            <a:pPr algn="l" lvl="0">
              <a:lnSpc>
                <a:spcPct val="99600"/>
              </a:lnSpc>
            </a:pP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허문구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. "K-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지방소멸지수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개발과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정책과제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-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지역경제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선순환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메커니즘을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중심으로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".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월간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KIET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Regular"/>
              </a:rPr>
              <a:t>산업경제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Regular"/>
              </a:rPr>
              <a:t> (2022.10)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9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71500" y="520700"/>
            <a:ext cx="17145000" cy="9245600"/>
          </a:xfrm>
          <a:prstGeom prst="rect">
            <a:avLst/>
          </a:prstGeom>
          <a:effectLst>
            <a:outerShdw dir="2700000" dist="71071" blurRad="0">
              <a:srgbClr val="000000">
                <a:alpha val="100000"/>
              </a:srgbClr>
            </a:outerShdw>
          </a:effectLst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1500" y="520700"/>
            <a:ext cx="17145000" cy="876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54100" y="1003300"/>
            <a:ext cx="16192500" cy="829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956300" y="520700"/>
            <a:ext cx="6388100" cy="87630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2230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722100" y="787400"/>
            <a:ext cx="330200" cy="330200"/>
          </a:xfrm>
          <a:prstGeom prst="rect">
            <a:avLst/>
          </a:prstGeom>
          <a:effectLst>
            <a:outerShdw dir="2700000" dist="30773" blurRad="0">
              <a:srgbClr val="000000">
                <a:alpha val="100000"/>
              </a:srgbClr>
            </a:outerShdw>
          </a:effectLst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6223000" y="939800"/>
            <a:ext cx="330200" cy="38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120000">
            <a:off x="11722100" y="939800"/>
            <a:ext cx="330200" cy="38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041400" y="8343900"/>
            <a:ext cx="16192500" cy="9398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6375400" y="3683000"/>
            <a:ext cx="5524500" cy="596900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2832100" y="4343400"/>
            <a:ext cx="12611100" cy="21336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83000"/>
              </a:lnSpc>
            </a:pPr>
            <a:r>
              <a:rPr lang="en-US" sz="12000" b="false" i="false" u="none" strike="noStrike">
                <a:solidFill>
                  <a:srgbClr val="000000"/>
                </a:solidFill>
                <a:latin typeface="Geologica Roman SemiBold"/>
              </a:rPr>
              <a:t>THANK YOU.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305300" y="3517900"/>
            <a:ext cx="9690100" cy="736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110390"/>
              </a:lnSpc>
            </a:pPr>
            <a:r>
              <a:rPr lang="ko-KR" sz="4200" b="false" i="false" u="none" strike="noStrike">
                <a:solidFill>
                  <a:srgbClr val="000000"/>
                </a:solidFill>
                <a:ea typeface="SB AggroOTF Light"/>
              </a:rPr>
              <a:t>들어주셔서</a:t>
            </a:r>
            <a:r>
              <a:rPr lang="en-US" sz="4200" b="false" i="false" u="none" strike="noStrike">
                <a:solidFill>
                  <a:srgbClr val="000000"/>
                </a:solidFill>
                <a:latin typeface="SB AggroOTF Light"/>
              </a:rPr>
              <a:t> </a:t>
            </a:r>
            <a:r>
              <a:rPr lang="ko-KR" sz="4200" b="false" i="false" u="none" strike="noStrike">
                <a:solidFill>
                  <a:srgbClr val="000000"/>
                </a:solidFill>
                <a:ea typeface="SB AggroOTF Light"/>
              </a:rPr>
              <a:t>감사합니다</a:t>
            </a:r>
            <a:r>
              <a:rPr lang="en-US" sz="4200" b="false" i="false" u="none" strike="noStrike">
                <a:solidFill>
                  <a:srgbClr val="000000"/>
                </a:solidFill>
                <a:latin typeface="SB AggroOTF Light"/>
              </a:rPr>
              <a:t>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552700" y="8585200"/>
            <a:ext cx="13169900" cy="4191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en-US" sz="2400" b="false" i="false" u="none" strike="noStrike" spc="100">
                <a:solidFill>
                  <a:srgbClr val="000000"/>
                </a:solidFill>
                <a:latin typeface="Pretendard Regular"/>
              </a:rPr>
              <a:t>202410776    |    </a:t>
            </a:r>
            <a:r>
              <a:rPr lang="ko-KR" sz="2400" b="false" i="false" u="none" strike="noStrike" spc="100">
                <a:solidFill>
                  <a:srgbClr val="000000"/>
                </a:solidFill>
                <a:ea typeface="Pretendard Regular"/>
              </a:rPr>
              <a:t>방준식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797800" y="749300"/>
            <a:ext cx="2692400" cy="393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학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글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쓰</a:t>
            </a:r>
            <a:r>
              <a:rPr lang="en-US" sz="2200" b="fals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2200" b="false" i="false" u="none" strike="noStrike">
                <a:solidFill>
                  <a:srgbClr val="000000"/>
                </a:solidFill>
                <a:ea typeface="Pretendard Bold"/>
              </a:rPr>
              <a:t>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