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2" r:id="rId1"/>
    <p:sldMasterId id="2147484987" r:id="rId2"/>
  </p:sldMasterIdLst>
  <p:notesMasterIdLst>
    <p:notesMasterId r:id="rId23"/>
  </p:notesMasterIdLst>
  <p:sldIdLst>
    <p:sldId id="319" r:id="rId3"/>
    <p:sldId id="318" r:id="rId4"/>
    <p:sldId id="320" r:id="rId5"/>
    <p:sldId id="314" r:id="rId6"/>
    <p:sldId id="333" r:id="rId7"/>
    <p:sldId id="323" r:id="rId8"/>
    <p:sldId id="334" r:id="rId9"/>
    <p:sldId id="331" r:id="rId10"/>
    <p:sldId id="336" r:id="rId11"/>
    <p:sldId id="340" r:id="rId12"/>
    <p:sldId id="341" r:id="rId13"/>
    <p:sldId id="332" r:id="rId14"/>
    <p:sldId id="343" r:id="rId15"/>
    <p:sldId id="342" r:id="rId16"/>
    <p:sldId id="345" r:id="rId17"/>
    <p:sldId id="335" r:id="rId18"/>
    <p:sldId id="346" r:id="rId19"/>
    <p:sldId id="347" r:id="rId20"/>
    <p:sldId id="348" r:id="rId21"/>
    <p:sldId id="321" r:id="rId22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2020"/>
    <a:srgbClr val="E7ECF2"/>
    <a:srgbClr val="43367C"/>
    <a:srgbClr val="F49071"/>
    <a:srgbClr val="F76D9E"/>
    <a:srgbClr val="77429C"/>
    <a:srgbClr val="53357D"/>
    <a:srgbClr val="A4C627"/>
    <a:srgbClr val="1C1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8" autoAdjust="0"/>
    <p:restoredTop sz="94660"/>
  </p:normalViewPr>
  <p:slideViewPr>
    <p:cSldViewPr>
      <p:cViewPr>
        <p:scale>
          <a:sx n="75" d="100"/>
          <a:sy n="75" d="100"/>
        </p:scale>
        <p:origin x="1404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4" d="100"/>
        <a:sy n="14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749FB4-C37F-4E57-A177-98900D004D19}" type="datetimeFigureOut">
              <a:rPr lang="ko-KR" altLang="en-US" smtClean="0"/>
              <a:t>2019-11-24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FD058-90D8-4EDD-A749-E3F319F8BC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9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rgbClr val="3E4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5"/>
          <p:cNvSpPr>
            <a:spLocks/>
          </p:cNvSpPr>
          <p:nvPr userDrawn="1"/>
        </p:nvSpPr>
        <p:spPr bwMode="auto">
          <a:xfrm>
            <a:off x="2732088" y="1589088"/>
            <a:ext cx="3679825" cy="3679825"/>
          </a:xfrm>
          <a:custGeom>
            <a:avLst/>
            <a:gdLst>
              <a:gd name="T0" fmla="*/ 2147483646 w 2789"/>
              <a:gd name="T1" fmla="*/ 2147483646 h 2790"/>
              <a:gd name="T2" fmla="*/ 2147483646 w 2789"/>
              <a:gd name="T3" fmla="*/ 2147483646 h 2790"/>
              <a:gd name="T4" fmla="*/ 2147483646 w 2789"/>
              <a:gd name="T5" fmla="*/ 2147483646 h 2790"/>
              <a:gd name="T6" fmla="*/ 2147483646 w 2789"/>
              <a:gd name="T7" fmla="*/ 2147483646 h 2790"/>
              <a:gd name="T8" fmla="*/ 0 w 2789"/>
              <a:gd name="T9" fmla="*/ 2147483646 h 2790"/>
              <a:gd name="T10" fmla="*/ 2147483646 w 2789"/>
              <a:gd name="T11" fmla="*/ 2147483646 h 2790"/>
              <a:gd name="T12" fmla="*/ 2147483646 w 2789"/>
              <a:gd name="T13" fmla="*/ 2147483646 h 2790"/>
              <a:gd name="T14" fmla="*/ 2147483646 w 2789"/>
              <a:gd name="T15" fmla="*/ 0 h 2790"/>
              <a:gd name="T16" fmla="*/ 2147483646 w 2789"/>
              <a:gd name="T17" fmla="*/ 2147483646 h 2790"/>
              <a:gd name="T18" fmla="*/ 2147483646 w 2789"/>
              <a:gd name="T19" fmla="*/ 2147483646 h 2790"/>
              <a:gd name="T20" fmla="*/ 2147483646 w 2789"/>
              <a:gd name="T21" fmla="*/ 2147483646 h 2790"/>
              <a:gd name="T22" fmla="*/ 2147483646 w 2789"/>
              <a:gd name="T23" fmla="*/ 2147483646 h 2790"/>
              <a:gd name="T24" fmla="*/ 2147483646 w 2789"/>
              <a:gd name="T25" fmla="*/ 2147483646 h 279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789" h="2790">
                <a:moveTo>
                  <a:pt x="2091" y="2603"/>
                </a:moveTo>
                <a:lnTo>
                  <a:pt x="1394" y="2790"/>
                </a:lnTo>
                <a:lnTo>
                  <a:pt x="697" y="2603"/>
                </a:lnTo>
                <a:lnTo>
                  <a:pt x="186" y="2093"/>
                </a:lnTo>
                <a:lnTo>
                  <a:pt x="0" y="1395"/>
                </a:lnTo>
                <a:lnTo>
                  <a:pt x="186" y="698"/>
                </a:lnTo>
                <a:lnTo>
                  <a:pt x="697" y="187"/>
                </a:lnTo>
                <a:lnTo>
                  <a:pt x="1394" y="0"/>
                </a:lnTo>
                <a:lnTo>
                  <a:pt x="2091" y="187"/>
                </a:lnTo>
                <a:lnTo>
                  <a:pt x="2602" y="698"/>
                </a:lnTo>
                <a:lnTo>
                  <a:pt x="2789" y="1395"/>
                </a:lnTo>
                <a:lnTo>
                  <a:pt x="2602" y="2093"/>
                </a:lnTo>
                <a:lnTo>
                  <a:pt x="2091" y="2603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3" name="Freeform 25"/>
          <p:cNvSpPr>
            <a:spLocks/>
          </p:cNvSpPr>
          <p:nvPr userDrawn="1"/>
        </p:nvSpPr>
        <p:spPr bwMode="auto">
          <a:xfrm>
            <a:off x="2732088" y="1589088"/>
            <a:ext cx="3679825" cy="3679825"/>
          </a:xfrm>
          <a:custGeom>
            <a:avLst/>
            <a:gdLst>
              <a:gd name="T0" fmla="*/ 2147483646 w 2789"/>
              <a:gd name="T1" fmla="*/ 2147483646 h 2790"/>
              <a:gd name="T2" fmla="*/ 2147483646 w 2789"/>
              <a:gd name="T3" fmla="*/ 2147483646 h 2790"/>
              <a:gd name="T4" fmla="*/ 2147483646 w 2789"/>
              <a:gd name="T5" fmla="*/ 2147483646 h 2790"/>
              <a:gd name="T6" fmla="*/ 2147483646 w 2789"/>
              <a:gd name="T7" fmla="*/ 2147483646 h 2790"/>
              <a:gd name="T8" fmla="*/ 0 w 2789"/>
              <a:gd name="T9" fmla="*/ 2147483646 h 2790"/>
              <a:gd name="T10" fmla="*/ 2147483646 w 2789"/>
              <a:gd name="T11" fmla="*/ 2147483646 h 2790"/>
              <a:gd name="T12" fmla="*/ 2147483646 w 2789"/>
              <a:gd name="T13" fmla="*/ 2147483646 h 2790"/>
              <a:gd name="T14" fmla="*/ 2147483646 w 2789"/>
              <a:gd name="T15" fmla="*/ 0 h 2790"/>
              <a:gd name="T16" fmla="*/ 2147483646 w 2789"/>
              <a:gd name="T17" fmla="*/ 2147483646 h 2790"/>
              <a:gd name="T18" fmla="*/ 2147483646 w 2789"/>
              <a:gd name="T19" fmla="*/ 2147483646 h 2790"/>
              <a:gd name="T20" fmla="*/ 2147483646 w 2789"/>
              <a:gd name="T21" fmla="*/ 2147483646 h 2790"/>
              <a:gd name="T22" fmla="*/ 2147483646 w 2789"/>
              <a:gd name="T23" fmla="*/ 2147483646 h 2790"/>
              <a:gd name="T24" fmla="*/ 2147483646 w 2789"/>
              <a:gd name="T25" fmla="*/ 2147483646 h 279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789" h="2790">
                <a:moveTo>
                  <a:pt x="2091" y="2603"/>
                </a:moveTo>
                <a:lnTo>
                  <a:pt x="1394" y="2790"/>
                </a:lnTo>
                <a:lnTo>
                  <a:pt x="697" y="2603"/>
                </a:lnTo>
                <a:lnTo>
                  <a:pt x="186" y="2093"/>
                </a:lnTo>
                <a:lnTo>
                  <a:pt x="0" y="1395"/>
                </a:lnTo>
                <a:lnTo>
                  <a:pt x="186" y="698"/>
                </a:lnTo>
                <a:lnTo>
                  <a:pt x="697" y="187"/>
                </a:lnTo>
                <a:lnTo>
                  <a:pt x="1394" y="0"/>
                </a:lnTo>
                <a:lnTo>
                  <a:pt x="2091" y="187"/>
                </a:lnTo>
                <a:lnTo>
                  <a:pt x="2602" y="698"/>
                </a:lnTo>
                <a:lnTo>
                  <a:pt x="2789" y="1395"/>
                </a:lnTo>
                <a:lnTo>
                  <a:pt x="2602" y="2093"/>
                </a:lnTo>
                <a:lnTo>
                  <a:pt x="2091" y="2603"/>
                </a:lnTo>
                <a:close/>
              </a:path>
            </a:pathLst>
          </a:custGeom>
          <a:solidFill>
            <a:srgbClr val="EC00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4" name="Freeform 5"/>
          <p:cNvSpPr>
            <a:spLocks/>
          </p:cNvSpPr>
          <p:nvPr userDrawn="1"/>
        </p:nvSpPr>
        <p:spPr bwMode="auto">
          <a:xfrm>
            <a:off x="3227388" y="2085975"/>
            <a:ext cx="2689225" cy="2686050"/>
          </a:xfrm>
          <a:custGeom>
            <a:avLst/>
            <a:gdLst>
              <a:gd name="T0" fmla="*/ 2147483646 w 2038"/>
              <a:gd name="T1" fmla="*/ 2147483646 h 2036"/>
              <a:gd name="T2" fmla="*/ 2147483646 w 2038"/>
              <a:gd name="T3" fmla="*/ 2147483646 h 2036"/>
              <a:gd name="T4" fmla="*/ 0 w 2038"/>
              <a:gd name="T5" fmla="*/ 2147483646 h 2036"/>
              <a:gd name="T6" fmla="*/ 2147483646 w 2038"/>
              <a:gd name="T7" fmla="*/ 0 h 2036"/>
              <a:gd name="T8" fmla="*/ 2147483646 w 2038"/>
              <a:gd name="T9" fmla="*/ 2147483646 h 20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038" h="2036">
                <a:moveTo>
                  <a:pt x="2038" y="1018"/>
                </a:moveTo>
                <a:lnTo>
                  <a:pt x="1019" y="2036"/>
                </a:lnTo>
                <a:lnTo>
                  <a:pt x="0" y="1018"/>
                </a:lnTo>
                <a:lnTo>
                  <a:pt x="1019" y="0"/>
                </a:lnTo>
                <a:lnTo>
                  <a:pt x="2038" y="1018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5" name="Freeform 6"/>
          <p:cNvSpPr>
            <a:spLocks/>
          </p:cNvSpPr>
          <p:nvPr userDrawn="1"/>
        </p:nvSpPr>
        <p:spPr bwMode="auto">
          <a:xfrm>
            <a:off x="3408363" y="2265363"/>
            <a:ext cx="2327275" cy="2327275"/>
          </a:xfrm>
          <a:custGeom>
            <a:avLst/>
            <a:gdLst>
              <a:gd name="T0" fmla="*/ 2147483646 w 1764"/>
              <a:gd name="T1" fmla="*/ 2147483646 h 1764"/>
              <a:gd name="T2" fmla="*/ 2147483646 w 1764"/>
              <a:gd name="T3" fmla="*/ 2147483646 h 1764"/>
              <a:gd name="T4" fmla="*/ 0 w 1764"/>
              <a:gd name="T5" fmla="*/ 2147483646 h 1764"/>
              <a:gd name="T6" fmla="*/ 2147483646 w 1764"/>
              <a:gd name="T7" fmla="*/ 0 h 1764"/>
              <a:gd name="T8" fmla="*/ 2147483646 w 1764"/>
              <a:gd name="T9" fmla="*/ 2147483646 h 17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64" h="1764">
                <a:moveTo>
                  <a:pt x="1764" y="1391"/>
                </a:moveTo>
                <a:lnTo>
                  <a:pt x="373" y="1764"/>
                </a:lnTo>
                <a:lnTo>
                  <a:pt x="0" y="372"/>
                </a:lnTo>
                <a:lnTo>
                  <a:pt x="1392" y="0"/>
                </a:lnTo>
                <a:lnTo>
                  <a:pt x="1764" y="1391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6" name="Freeform 7"/>
          <p:cNvSpPr>
            <a:spLocks/>
          </p:cNvSpPr>
          <p:nvPr userDrawn="1"/>
        </p:nvSpPr>
        <p:spPr bwMode="auto">
          <a:xfrm>
            <a:off x="3408363" y="2265363"/>
            <a:ext cx="2327275" cy="2327275"/>
          </a:xfrm>
          <a:custGeom>
            <a:avLst/>
            <a:gdLst>
              <a:gd name="T0" fmla="*/ 2147483646 w 1764"/>
              <a:gd name="T1" fmla="*/ 2147483646 h 1764"/>
              <a:gd name="T2" fmla="*/ 0 w 1764"/>
              <a:gd name="T3" fmla="*/ 2147483646 h 1764"/>
              <a:gd name="T4" fmla="*/ 2147483646 w 1764"/>
              <a:gd name="T5" fmla="*/ 0 h 1764"/>
              <a:gd name="T6" fmla="*/ 2147483646 w 1764"/>
              <a:gd name="T7" fmla="*/ 2147483646 h 1764"/>
              <a:gd name="T8" fmla="*/ 2147483646 w 1764"/>
              <a:gd name="T9" fmla="*/ 2147483646 h 17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64" h="1764">
                <a:moveTo>
                  <a:pt x="1392" y="1764"/>
                </a:moveTo>
                <a:lnTo>
                  <a:pt x="0" y="1391"/>
                </a:lnTo>
                <a:lnTo>
                  <a:pt x="373" y="0"/>
                </a:lnTo>
                <a:lnTo>
                  <a:pt x="1764" y="372"/>
                </a:lnTo>
                <a:lnTo>
                  <a:pt x="1392" y="1764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7" name="Freeform 12"/>
          <p:cNvSpPr>
            <a:spLocks/>
          </p:cNvSpPr>
          <p:nvPr userDrawn="1"/>
        </p:nvSpPr>
        <p:spPr bwMode="auto">
          <a:xfrm>
            <a:off x="2979738" y="1836738"/>
            <a:ext cx="3184525" cy="3184525"/>
          </a:xfrm>
          <a:custGeom>
            <a:avLst/>
            <a:gdLst>
              <a:gd name="T0" fmla="*/ 0 w 2414"/>
              <a:gd name="T1" fmla="*/ 2147483646 h 2414"/>
              <a:gd name="T2" fmla="*/ 2147483646 w 2414"/>
              <a:gd name="T3" fmla="*/ 2147483646 h 2414"/>
              <a:gd name="T4" fmla="*/ 2147483646 w 2414"/>
              <a:gd name="T5" fmla="*/ 2147483646 h 2414"/>
              <a:gd name="T6" fmla="*/ 2147483646 w 2414"/>
              <a:gd name="T7" fmla="*/ 0 h 2414"/>
              <a:gd name="T8" fmla="*/ 0 w 2414"/>
              <a:gd name="T9" fmla="*/ 2147483646 h 24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14" h="2414">
                <a:moveTo>
                  <a:pt x="0" y="511"/>
                </a:moveTo>
                <a:lnTo>
                  <a:pt x="510" y="2414"/>
                </a:lnTo>
                <a:lnTo>
                  <a:pt x="2414" y="1903"/>
                </a:lnTo>
                <a:lnTo>
                  <a:pt x="1904" y="0"/>
                </a:lnTo>
                <a:lnTo>
                  <a:pt x="0" y="511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8" name="Freeform 13"/>
          <p:cNvSpPr>
            <a:spLocks/>
          </p:cNvSpPr>
          <p:nvPr userDrawn="1"/>
        </p:nvSpPr>
        <p:spPr bwMode="auto">
          <a:xfrm>
            <a:off x="2733675" y="1590675"/>
            <a:ext cx="3676650" cy="3676650"/>
          </a:xfrm>
          <a:custGeom>
            <a:avLst/>
            <a:gdLst>
              <a:gd name="T0" fmla="*/ 2147483646 w 2787"/>
              <a:gd name="T1" fmla="*/ 0 h 2788"/>
              <a:gd name="T2" fmla="*/ 0 w 2787"/>
              <a:gd name="T3" fmla="*/ 2147483646 h 2788"/>
              <a:gd name="T4" fmla="*/ 2147483646 w 2787"/>
              <a:gd name="T5" fmla="*/ 2147483646 h 2788"/>
              <a:gd name="T6" fmla="*/ 2147483646 w 2787"/>
              <a:gd name="T7" fmla="*/ 2147483646 h 2788"/>
              <a:gd name="T8" fmla="*/ 2147483646 w 2787"/>
              <a:gd name="T9" fmla="*/ 0 h 27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87" h="2788">
                <a:moveTo>
                  <a:pt x="1393" y="0"/>
                </a:moveTo>
                <a:lnTo>
                  <a:pt x="0" y="1394"/>
                </a:lnTo>
                <a:lnTo>
                  <a:pt x="1393" y="2788"/>
                </a:lnTo>
                <a:lnTo>
                  <a:pt x="2787" y="1394"/>
                </a:lnTo>
                <a:lnTo>
                  <a:pt x="1393" y="0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9" name="Freeform 20"/>
          <p:cNvSpPr>
            <a:spLocks/>
          </p:cNvSpPr>
          <p:nvPr userDrawn="1"/>
        </p:nvSpPr>
        <p:spPr bwMode="auto">
          <a:xfrm>
            <a:off x="3595688" y="2451100"/>
            <a:ext cx="1952625" cy="1955800"/>
          </a:xfrm>
          <a:custGeom>
            <a:avLst/>
            <a:gdLst>
              <a:gd name="T0" fmla="*/ 2147483646 w 1481"/>
              <a:gd name="T1" fmla="*/ 2147483646 h 1482"/>
              <a:gd name="T2" fmla="*/ 2147483646 w 1481"/>
              <a:gd name="T3" fmla="*/ 2147483646 h 1482"/>
              <a:gd name="T4" fmla="*/ 0 w 1481"/>
              <a:gd name="T5" fmla="*/ 2147483646 h 1482"/>
              <a:gd name="T6" fmla="*/ 2147483646 w 1481"/>
              <a:gd name="T7" fmla="*/ 0 h 1482"/>
              <a:gd name="T8" fmla="*/ 2147483646 w 1481"/>
              <a:gd name="T9" fmla="*/ 2147483646 h 148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81" h="1482">
                <a:moveTo>
                  <a:pt x="1481" y="741"/>
                </a:moveTo>
                <a:lnTo>
                  <a:pt x="740" y="1482"/>
                </a:lnTo>
                <a:lnTo>
                  <a:pt x="0" y="741"/>
                </a:lnTo>
                <a:lnTo>
                  <a:pt x="740" y="0"/>
                </a:lnTo>
                <a:lnTo>
                  <a:pt x="1481" y="741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0" name="Freeform 22"/>
          <p:cNvSpPr>
            <a:spLocks/>
          </p:cNvSpPr>
          <p:nvPr userDrawn="1"/>
        </p:nvSpPr>
        <p:spPr bwMode="auto">
          <a:xfrm>
            <a:off x="2979738" y="1836738"/>
            <a:ext cx="3184525" cy="3184525"/>
          </a:xfrm>
          <a:custGeom>
            <a:avLst/>
            <a:gdLst>
              <a:gd name="T0" fmla="*/ 2147483646 w 2414"/>
              <a:gd name="T1" fmla="*/ 2147483646 h 2414"/>
              <a:gd name="T2" fmla="*/ 2147483646 w 2414"/>
              <a:gd name="T3" fmla="*/ 2147483646 h 2414"/>
              <a:gd name="T4" fmla="*/ 0 w 2414"/>
              <a:gd name="T5" fmla="*/ 2147483646 h 2414"/>
              <a:gd name="T6" fmla="*/ 2147483646 w 2414"/>
              <a:gd name="T7" fmla="*/ 0 h 2414"/>
              <a:gd name="T8" fmla="*/ 2147483646 w 2414"/>
              <a:gd name="T9" fmla="*/ 2147483646 h 24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414" h="2414">
                <a:moveTo>
                  <a:pt x="2414" y="511"/>
                </a:moveTo>
                <a:lnTo>
                  <a:pt x="1904" y="2414"/>
                </a:lnTo>
                <a:lnTo>
                  <a:pt x="0" y="1903"/>
                </a:lnTo>
                <a:lnTo>
                  <a:pt x="510" y="0"/>
                </a:lnTo>
                <a:lnTo>
                  <a:pt x="2414" y="511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1" name="Freeform 21"/>
          <p:cNvSpPr>
            <a:spLocks/>
          </p:cNvSpPr>
          <p:nvPr userDrawn="1"/>
        </p:nvSpPr>
        <p:spPr bwMode="auto">
          <a:xfrm>
            <a:off x="3725863" y="2582863"/>
            <a:ext cx="1692275" cy="1692275"/>
          </a:xfrm>
          <a:custGeom>
            <a:avLst/>
            <a:gdLst>
              <a:gd name="T0" fmla="*/ 2147483646 w 1283"/>
              <a:gd name="T1" fmla="*/ 2147483646 h 1283"/>
              <a:gd name="T2" fmla="*/ 2147483646 w 1283"/>
              <a:gd name="T3" fmla="*/ 2147483646 h 1283"/>
              <a:gd name="T4" fmla="*/ 0 w 1283"/>
              <a:gd name="T5" fmla="*/ 2147483646 h 1283"/>
              <a:gd name="T6" fmla="*/ 2147483646 w 1283"/>
              <a:gd name="T7" fmla="*/ 0 h 1283"/>
              <a:gd name="T8" fmla="*/ 2147483646 w 1283"/>
              <a:gd name="T9" fmla="*/ 2147483646 h 12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83" h="1283">
                <a:moveTo>
                  <a:pt x="1283" y="1012"/>
                </a:moveTo>
                <a:lnTo>
                  <a:pt x="271" y="1283"/>
                </a:lnTo>
                <a:lnTo>
                  <a:pt x="0" y="272"/>
                </a:lnTo>
                <a:lnTo>
                  <a:pt x="1011" y="0"/>
                </a:lnTo>
                <a:lnTo>
                  <a:pt x="1283" y="1012"/>
                </a:lnTo>
                <a:close/>
              </a:path>
            </a:pathLst>
          </a:custGeom>
          <a:noFill/>
          <a:ln w="3175">
            <a:solidFill>
              <a:srgbClr val="FF69C2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2" name="Line 26"/>
          <p:cNvSpPr>
            <a:spLocks noChangeShapeType="1"/>
          </p:cNvSpPr>
          <p:nvPr userDrawn="1"/>
        </p:nvSpPr>
        <p:spPr bwMode="auto">
          <a:xfrm>
            <a:off x="4572000" y="1590675"/>
            <a:ext cx="0" cy="3678238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3" name="Line 27"/>
          <p:cNvSpPr>
            <a:spLocks noChangeShapeType="1"/>
          </p:cNvSpPr>
          <p:nvPr userDrawn="1"/>
        </p:nvSpPr>
        <p:spPr bwMode="auto">
          <a:xfrm flipH="1">
            <a:off x="3651250" y="1835150"/>
            <a:ext cx="1841500" cy="3187700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4" name="Line 28"/>
          <p:cNvSpPr>
            <a:spLocks noChangeShapeType="1"/>
          </p:cNvSpPr>
          <p:nvPr userDrawn="1"/>
        </p:nvSpPr>
        <p:spPr bwMode="auto">
          <a:xfrm flipH="1">
            <a:off x="2978150" y="2508250"/>
            <a:ext cx="3187700" cy="1841500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5" name="Line 29"/>
          <p:cNvSpPr>
            <a:spLocks noChangeShapeType="1"/>
          </p:cNvSpPr>
          <p:nvPr userDrawn="1"/>
        </p:nvSpPr>
        <p:spPr bwMode="auto">
          <a:xfrm flipH="1" flipV="1">
            <a:off x="2732088" y="3429000"/>
            <a:ext cx="3679825" cy="0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6" name="Line 31"/>
          <p:cNvSpPr>
            <a:spLocks noChangeShapeType="1"/>
          </p:cNvSpPr>
          <p:nvPr userDrawn="1"/>
        </p:nvSpPr>
        <p:spPr bwMode="auto">
          <a:xfrm flipH="1" flipV="1">
            <a:off x="3651250" y="1835150"/>
            <a:ext cx="1841500" cy="3187700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7" name="Line 30"/>
          <p:cNvSpPr>
            <a:spLocks noChangeShapeType="1"/>
          </p:cNvSpPr>
          <p:nvPr userDrawn="1"/>
        </p:nvSpPr>
        <p:spPr bwMode="auto">
          <a:xfrm flipH="1" flipV="1">
            <a:off x="2978150" y="2508250"/>
            <a:ext cx="3187700" cy="1841500"/>
          </a:xfrm>
          <a:prstGeom prst="line">
            <a:avLst/>
          </a:prstGeom>
          <a:noFill/>
          <a:ln w="3175">
            <a:solidFill>
              <a:srgbClr val="FF69C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8" name="Freeform 18"/>
          <p:cNvSpPr>
            <a:spLocks/>
          </p:cNvSpPr>
          <p:nvPr userDrawn="1"/>
        </p:nvSpPr>
        <p:spPr bwMode="auto">
          <a:xfrm>
            <a:off x="3225800" y="2941638"/>
            <a:ext cx="2692400" cy="974725"/>
          </a:xfrm>
          <a:custGeom>
            <a:avLst/>
            <a:gdLst>
              <a:gd name="T0" fmla="*/ 2147483646 w 2848"/>
              <a:gd name="T1" fmla="*/ 2147483646 h 1032"/>
              <a:gd name="T2" fmla="*/ 2147483646 w 2848"/>
              <a:gd name="T3" fmla="*/ 2147483646 h 1032"/>
              <a:gd name="T4" fmla="*/ 0 w 2848"/>
              <a:gd name="T5" fmla="*/ 2147483646 h 1032"/>
              <a:gd name="T6" fmla="*/ 2147483646 w 2848"/>
              <a:gd name="T7" fmla="*/ 0 h 1032"/>
              <a:gd name="T8" fmla="*/ 2147483646 w 2848"/>
              <a:gd name="T9" fmla="*/ 0 h 1032"/>
              <a:gd name="T10" fmla="*/ 2147483646 w 2848"/>
              <a:gd name="T11" fmla="*/ 2147483646 h 1032"/>
              <a:gd name="T12" fmla="*/ 2147483646 w 2848"/>
              <a:gd name="T13" fmla="*/ 2147483646 h 103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848" h="1032">
                <a:moveTo>
                  <a:pt x="2663" y="1032"/>
                </a:moveTo>
                <a:lnTo>
                  <a:pt x="182" y="1032"/>
                </a:lnTo>
                <a:lnTo>
                  <a:pt x="0" y="516"/>
                </a:lnTo>
                <a:lnTo>
                  <a:pt x="182" y="0"/>
                </a:lnTo>
                <a:lnTo>
                  <a:pt x="2663" y="0"/>
                </a:lnTo>
                <a:lnTo>
                  <a:pt x="2848" y="512"/>
                </a:lnTo>
                <a:lnTo>
                  <a:pt x="2663" y="1032"/>
                </a:lnTo>
                <a:close/>
              </a:path>
            </a:pathLst>
          </a:custGeom>
          <a:solidFill>
            <a:srgbClr val="EC00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19" name="그룹 18"/>
          <p:cNvGrpSpPr/>
          <p:nvPr userDrawn="1"/>
        </p:nvGrpSpPr>
        <p:grpSpPr>
          <a:xfrm>
            <a:off x="3369823" y="3065182"/>
            <a:ext cx="2423522" cy="720434"/>
            <a:chOff x="7031038" y="139700"/>
            <a:chExt cx="4298950" cy="1277938"/>
          </a:xfrm>
          <a:solidFill>
            <a:schemeClr val="bg1"/>
          </a:solidFill>
        </p:grpSpPr>
        <p:sp>
          <p:nvSpPr>
            <p:cNvPr id="20" name="Freeform 71"/>
            <p:cNvSpPr>
              <a:spLocks noEditPoints="1"/>
            </p:cNvSpPr>
            <p:nvPr/>
          </p:nvSpPr>
          <p:spPr bwMode="auto">
            <a:xfrm>
              <a:off x="7031038" y="139700"/>
              <a:ext cx="4298950" cy="917575"/>
            </a:xfrm>
            <a:custGeom>
              <a:avLst/>
              <a:gdLst>
                <a:gd name="T0" fmla="*/ 2860 w 5415"/>
                <a:gd name="T1" fmla="*/ 446 h 1156"/>
                <a:gd name="T2" fmla="*/ 2596 w 5415"/>
                <a:gd name="T3" fmla="*/ 505 h 1156"/>
                <a:gd name="T4" fmla="*/ 2250 w 5415"/>
                <a:gd name="T5" fmla="*/ 668 h 1156"/>
                <a:gd name="T6" fmla="*/ 2380 w 5415"/>
                <a:gd name="T7" fmla="*/ 776 h 1156"/>
                <a:gd name="T8" fmla="*/ 2679 w 5415"/>
                <a:gd name="T9" fmla="*/ 627 h 1156"/>
                <a:gd name="T10" fmla="*/ 1044 w 5415"/>
                <a:gd name="T11" fmla="*/ 238 h 1156"/>
                <a:gd name="T12" fmla="*/ 998 w 5415"/>
                <a:gd name="T13" fmla="*/ 289 h 1156"/>
                <a:gd name="T14" fmla="*/ 287 w 5415"/>
                <a:gd name="T15" fmla="*/ 293 h 1156"/>
                <a:gd name="T16" fmla="*/ 0 w 5415"/>
                <a:gd name="T17" fmla="*/ 747 h 1156"/>
                <a:gd name="T18" fmla="*/ 153 w 5415"/>
                <a:gd name="T19" fmla="*/ 934 h 1156"/>
                <a:gd name="T20" fmla="*/ 94 w 5415"/>
                <a:gd name="T21" fmla="*/ 798 h 1156"/>
                <a:gd name="T22" fmla="*/ 200 w 5415"/>
                <a:gd name="T23" fmla="*/ 415 h 1156"/>
                <a:gd name="T24" fmla="*/ 745 w 5415"/>
                <a:gd name="T25" fmla="*/ 267 h 1156"/>
                <a:gd name="T26" fmla="*/ 1006 w 5415"/>
                <a:gd name="T27" fmla="*/ 727 h 1156"/>
                <a:gd name="T28" fmla="*/ 692 w 5415"/>
                <a:gd name="T29" fmla="*/ 1069 h 1156"/>
                <a:gd name="T30" fmla="*/ 515 w 5415"/>
                <a:gd name="T31" fmla="*/ 784 h 1156"/>
                <a:gd name="T32" fmla="*/ 468 w 5415"/>
                <a:gd name="T33" fmla="*/ 389 h 1156"/>
                <a:gd name="T34" fmla="*/ 269 w 5415"/>
                <a:gd name="T35" fmla="*/ 1065 h 1156"/>
                <a:gd name="T36" fmla="*/ 643 w 5415"/>
                <a:gd name="T37" fmla="*/ 1134 h 1156"/>
                <a:gd name="T38" fmla="*/ 1118 w 5415"/>
                <a:gd name="T39" fmla="*/ 824 h 1156"/>
                <a:gd name="T40" fmla="*/ 2166 w 5415"/>
                <a:gd name="T41" fmla="*/ 108 h 1156"/>
                <a:gd name="T42" fmla="*/ 1855 w 5415"/>
                <a:gd name="T43" fmla="*/ 98 h 1156"/>
                <a:gd name="T44" fmla="*/ 1578 w 5415"/>
                <a:gd name="T45" fmla="*/ 450 h 1156"/>
                <a:gd name="T46" fmla="*/ 1517 w 5415"/>
                <a:gd name="T47" fmla="*/ 1130 h 1156"/>
                <a:gd name="T48" fmla="*/ 1910 w 5415"/>
                <a:gd name="T49" fmla="*/ 1056 h 1156"/>
                <a:gd name="T50" fmla="*/ 2121 w 5415"/>
                <a:gd name="T51" fmla="*/ 619 h 1156"/>
                <a:gd name="T52" fmla="*/ 1905 w 5415"/>
                <a:gd name="T53" fmla="*/ 495 h 1156"/>
                <a:gd name="T54" fmla="*/ 1851 w 5415"/>
                <a:gd name="T55" fmla="*/ 155 h 1156"/>
                <a:gd name="T56" fmla="*/ 2160 w 5415"/>
                <a:gd name="T57" fmla="*/ 128 h 1156"/>
                <a:gd name="T58" fmla="*/ 1938 w 5415"/>
                <a:gd name="T59" fmla="*/ 607 h 1156"/>
                <a:gd name="T60" fmla="*/ 1808 w 5415"/>
                <a:gd name="T61" fmla="*/ 1048 h 1156"/>
                <a:gd name="T62" fmla="*/ 1568 w 5415"/>
                <a:gd name="T63" fmla="*/ 948 h 1156"/>
                <a:gd name="T64" fmla="*/ 4114 w 5415"/>
                <a:gd name="T65" fmla="*/ 511 h 1156"/>
                <a:gd name="T66" fmla="*/ 3732 w 5415"/>
                <a:gd name="T67" fmla="*/ 588 h 1156"/>
                <a:gd name="T68" fmla="*/ 3536 w 5415"/>
                <a:gd name="T69" fmla="*/ 1065 h 1156"/>
                <a:gd name="T70" fmla="*/ 3764 w 5415"/>
                <a:gd name="T71" fmla="*/ 1140 h 1156"/>
                <a:gd name="T72" fmla="*/ 3776 w 5415"/>
                <a:gd name="T73" fmla="*/ 1052 h 1156"/>
                <a:gd name="T74" fmla="*/ 3945 w 5415"/>
                <a:gd name="T75" fmla="*/ 784 h 1156"/>
                <a:gd name="T76" fmla="*/ 4145 w 5415"/>
                <a:gd name="T77" fmla="*/ 552 h 1156"/>
                <a:gd name="T78" fmla="*/ 3734 w 5415"/>
                <a:gd name="T79" fmla="*/ 739 h 1156"/>
                <a:gd name="T80" fmla="*/ 3984 w 5415"/>
                <a:gd name="T81" fmla="*/ 566 h 1156"/>
                <a:gd name="T82" fmla="*/ 5346 w 5415"/>
                <a:gd name="T83" fmla="*/ 49 h 1156"/>
                <a:gd name="T84" fmla="*/ 4876 w 5415"/>
                <a:gd name="T85" fmla="*/ 311 h 1156"/>
                <a:gd name="T86" fmla="*/ 4466 w 5415"/>
                <a:gd name="T87" fmla="*/ 592 h 1156"/>
                <a:gd name="T88" fmla="*/ 4212 w 5415"/>
                <a:gd name="T89" fmla="*/ 1046 h 1156"/>
                <a:gd name="T90" fmla="*/ 4440 w 5415"/>
                <a:gd name="T91" fmla="*/ 1134 h 1156"/>
                <a:gd name="T92" fmla="*/ 4656 w 5415"/>
                <a:gd name="T93" fmla="*/ 1150 h 1156"/>
                <a:gd name="T94" fmla="*/ 4867 w 5415"/>
                <a:gd name="T95" fmla="*/ 1044 h 1156"/>
                <a:gd name="T96" fmla="*/ 5026 w 5415"/>
                <a:gd name="T97" fmla="*/ 258 h 1156"/>
                <a:gd name="T98" fmla="*/ 5334 w 5415"/>
                <a:gd name="T99" fmla="*/ 159 h 1156"/>
                <a:gd name="T100" fmla="*/ 4719 w 5415"/>
                <a:gd name="T101" fmla="*/ 798 h 1156"/>
                <a:gd name="T102" fmla="*/ 4403 w 5415"/>
                <a:gd name="T103" fmla="*/ 1036 h 1156"/>
                <a:gd name="T104" fmla="*/ 4450 w 5415"/>
                <a:gd name="T105" fmla="*/ 704 h 1156"/>
                <a:gd name="T106" fmla="*/ 4788 w 5415"/>
                <a:gd name="T107" fmla="*/ 574 h 1156"/>
                <a:gd name="T108" fmla="*/ 3100 w 5415"/>
                <a:gd name="T109" fmla="*/ 543 h 1156"/>
                <a:gd name="T110" fmla="*/ 2832 w 5415"/>
                <a:gd name="T111" fmla="*/ 1014 h 1156"/>
                <a:gd name="T112" fmla="*/ 2999 w 5415"/>
                <a:gd name="T113" fmla="*/ 1150 h 1156"/>
                <a:gd name="T114" fmla="*/ 3147 w 5415"/>
                <a:gd name="T115" fmla="*/ 1042 h 1156"/>
                <a:gd name="T116" fmla="*/ 3001 w 5415"/>
                <a:gd name="T117" fmla="*/ 875 h 1156"/>
                <a:gd name="T118" fmla="*/ 3455 w 5415"/>
                <a:gd name="T119" fmla="*/ 586 h 1156"/>
                <a:gd name="T120" fmla="*/ 3013 w 5415"/>
                <a:gd name="T121" fmla="*/ 826 h 1156"/>
                <a:gd name="T122" fmla="*/ 3263 w 5415"/>
                <a:gd name="T123" fmla="*/ 552 h 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415" h="1156">
                  <a:moveTo>
                    <a:pt x="2921" y="531"/>
                  </a:moveTo>
                  <a:lnTo>
                    <a:pt x="2921" y="531"/>
                  </a:lnTo>
                  <a:lnTo>
                    <a:pt x="2929" y="523"/>
                  </a:lnTo>
                  <a:lnTo>
                    <a:pt x="2934" y="515"/>
                  </a:lnTo>
                  <a:lnTo>
                    <a:pt x="2938" y="505"/>
                  </a:lnTo>
                  <a:lnTo>
                    <a:pt x="2940" y="495"/>
                  </a:lnTo>
                  <a:lnTo>
                    <a:pt x="2940" y="495"/>
                  </a:lnTo>
                  <a:lnTo>
                    <a:pt x="2938" y="486"/>
                  </a:lnTo>
                  <a:lnTo>
                    <a:pt x="2934" y="478"/>
                  </a:lnTo>
                  <a:lnTo>
                    <a:pt x="2929" y="470"/>
                  </a:lnTo>
                  <a:lnTo>
                    <a:pt x="2921" y="462"/>
                  </a:lnTo>
                  <a:lnTo>
                    <a:pt x="2921" y="462"/>
                  </a:lnTo>
                  <a:lnTo>
                    <a:pt x="2909" y="454"/>
                  </a:lnTo>
                  <a:lnTo>
                    <a:pt x="2897" y="450"/>
                  </a:lnTo>
                  <a:lnTo>
                    <a:pt x="2883" y="446"/>
                  </a:lnTo>
                  <a:lnTo>
                    <a:pt x="2870" y="446"/>
                  </a:lnTo>
                  <a:lnTo>
                    <a:pt x="2870" y="446"/>
                  </a:lnTo>
                  <a:lnTo>
                    <a:pt x="2860" y="446"/>
                  </a:lnTo>
                  <a:lnTo>
                    <a:pt x="2848" y="448"/>
                  </a:lnTo>
                  <a:lnTo>
                    <a:pt x="2824" y="456"/>
                  </a:lnTo>
                  <a:lnTo>
                    <a:pt x="2797" y="470"/>
                  </a:lnTo>
                  <a:lnTo>
                    <a:pt x="2767" y="488"/>
                  </a:lnTo>
                  <a:lnTo>
                    <a:pt x="2767" y="488"/>
                  </a:lnTo>
                  <a:lnTo>
                    <a:pt x="2736" y="511"/>
                  </a:lnTo>
                  <a:lnTo>
                    <a:pt x="2706" y="533"/>
                  </a:lnTo>
                  <a:lnTo>
                    <a:pt x="2677" y="558"/>
                  </a:lnTo>
                  <a:lnTo>
                    <a:pt x="2647" y="584"/>
                  </a:lnTo>
                  <a:lnTo>
                    <a:pt x="2620" y="611"/>
                  </a:lnTo>
                  <a:lnTo>
                    <a:pt x="2592" y="639"/>
                  </a:lnTo>
                  <a:lnTo>
                    <a:pt x="2565" y="668"/>
                  </a:lnTo>
                  <a:lnTo>
                    <a:pt x="2539" y="698"/>
                  </a:lnTo>
                  <a:lnTo>
                    <a:pt x="2583" y="560"/>
                  </a:lnTo>
                  <a:lnTo>
                    <a:pt x="2583" y="560"/>
                  </a:lnTo>
                  <a:lnTo>
                    <a:pt x="2592" y="525"/>
                  </a:lnTo>
                  <a:lnTo>
                    <a:pt x="2596" y="505"/>
                  </a:lnTo>
                  <a:lnTo>
                    <a:pt x="2596" y="505"/>
                  </a:lnTo>
                  <a:lnTo>
                    <a:pt x="2596" y="501"/>
                  </a:lnTo>
                  <a:lnTo>
                    <a:pt x="2594" y="497"/>
                  </a:lnTo>
                  <a:lnTo>
                    <a:pt x="2590" y="493"/>
                  </a:lnTo>
                  <a:lnTo>
                    <a:pt x="2587" y="489"/>
                  </a:lnTo>
                  <a:lnTo>
                    <a:pt x="2587" y="489"/>
                  </a:lnTo>
                  <a:lnTo>
                    <a:pt x="2573" y="486"/>
                  </a:lnTo>
                  <a:lnTo>
                    <a:pt x="2557" y="484"/>
                  </a:lnTo>
                  <a:lnTo>
                    <a:pt x="2557" y="484"/>
                  </a:lnTo>
                  <a:lnTo>
                    <a:pt x="2530" y="486"/>
                  </a:lnTo>
                  <a:lnTo>
                    <a:pt x="2496" y="493"/>
                  </a:lnTo>
                  <a:lnTo>
                    <a:pt x="2457" y="505"/>
                  </a:lnTo>
                  <a:lnTo>
                    <a:pt x="2412" y="523"/>
                  </a:lnTo>
                  <a:lnTo>
                    <a:pt x="2412" y="523"/>
                  </a:lnTo>
                  <a:lnTo>
                    <a:pt x="2362" y="545"/>
                  </a:lnTo>
                  <a:lnTo>
                    <a:pt x="2315" y="572"/>
                  </a:lnTo>
                  <a:lnTo>
                    <a:pt x="2268" y="604"/>
                  </a:lnTo>
                  <a:lnTo>
                    <a:pt x="2219" y="641"/>
                  </a:lnTo>
                  <a:lnTo>
                    <a:pt x="2250" y="668"/>
                  </a:lnTo>
                  <a:lnTo>
                    <a:pt x="2250" y="668"/>
                  </a:lnTo>
                  <a:lnTo>
                    <a:pt x="2319" y="617"/>
                  </a:lnTo>
                  <a:lnTo>
                    <a:pt x="2345" y="602"/>
                  </a:lnTo>
                  <a:lnTo>
                    <a:pt x="2362" y="590"/>
                  </a:lnTo>
                  <a:lnTo>
                    <a:pt x="2362" y="590"/>
                  </a:lnTo>
                  <a:lnTo>
                    <a:pt x="2390" y="578"/>
                  </a:lnTo>
                  <a:lnTo>
                    <a:pt x="2400" y="576"/>
                  </a:lnTo>
                  <a:lnTo>
                    <a:pt x="2408" y="574"/>
                  </a:lnTo>
                  <a:lnTo>
                    <a:pt x="2408" y="574"/>
                  </a:lnTo>
                  <a:lnTo>
                    <a:pt x="2418" y="576"/>
                  </a:lnTo>
                  <a:lnTo>
                    <a:pt x="2425" y="580"/>
                  </a:lnTo>
                  <a:lnTo>
                    <a:pt x="2429" y="586"/>
                  </a:lnTo>
                  <a:lnTo>
                    <a:pt x="2431" y="594"/>
                  </a:lnTo>
                  <a:lnTo>
                    <a:pt x="2431" y="594"/>
                  </a:lnTo>
                  <a:lnTo>
                    <a:pt x="2427" y="607"/>
                  </a:lnTo>
                  <a:lnTo>
                    <a:pt x="2421" y="635"/>
                  </a:lnTo>
                  <a:lnTo>
                    <a:pt x="2421" y="635"/>
                  </a:lnTo>
                  <a:lnTo>
                    <a:pt x="2380" y="776"/>
                  </a:lnTo>
                  <a:lnTo>
                    <a:pt x="2333" y="924"/>
                  </a:lnTo>
                  <a:lnTo>
                    <a:pt x="2262" y="1130"/>
                  </a:lnTo>
                  <a:lnTo>
                    <a:pt x="2412" y="1130"/>
                  </a:lnTo>
                  <a:lnTo>
                    <a:pt x="2457" y="981"/>
                  </a:lnTo>
                  <a:lnTo>
                    <a:pt x="2457" y="981"/>
                  </a:lnTo>
                  <a:lnTo>
                    <a:pt x="2478" y="914"/>
                  </a:lnTo>
                  <a:lnTo>
                    <a:pt x="2496" y="859"/>
                  </a:lnTo>
                  <a:lnTo>
                    <a:pt x="2512" y="818"/>
                  </a:lnTo>
                  <a:lnTo>
                    <a:pt x="2524" y="790"/>
                  </a:lnTo>
                  <a:lnTo>
                    <a:pt x="2524" y="790"/>
                  </a:lnTo>
                  <a:lnTo>
                    <a:pt x="2537" y="769"/>
                  </a:lnTo>
                  <a:lnTo>
                    <a:pt x="2553" y="747"/>
                  </a:lnTo>
                  <a:lnTo>
                    <a:pt x="2575" y="721"/>
                  </a:lnTo>
                  <a:lnTo>
                    <a:pt x="2600" y="694"/>
                  </a:lnTo>
                  <a:lnTo>
                    <a:pt x="2600" y="694"/>
                  </a:lnTo>
                  <a:lnTo>
                    <a:pt x="2628" y="668"/>
                  </a:lnTo>
                  <a:lnTo>
                    <a:pt x="2653" y="647"/>
                  </a:lnTo>
                  <a:lnTo>
                    <a:pt x="2679" y="627"/>
                  </a:lnTo>
                  <a:lnTo>
                    <a:pt x="2703" y="611"/>
                  </a:lnTo>
                  <a:lnTo>
                    <a:pt x="2703" y="611"/>
                  </a:lnTo>
                  <a:lnTo>
                    <a:pt x="2728" y="600"/>
                  </a:lnTo>
                  <a:lnTo>
                    <a:pt x="2756" y="588"/>
                  </a:lnTo>
                  <a:lnTo>
                    <a:pt x="2787" y="576"/>
                  </a:lnTo>
                  <a:lnTo>
                    <a:pt x="2822" y="566"/>
                  </a:lnTo>
                  <a:lnTo>
                    <a:pt x="2822" y="566"/>
                  </a:lnTo>
                  <a:lnTo>
                    <a:pt x="2858" y="556"/>
                  </a:lnTo>
                  <a:lnTo>
                    <a:pt x="2887" y="546"/>
                  </a:lnTo>
                  <a:lnTo>
                    <a:pt x="2907" y="539"/>
                  </a:lnTo>
                  <a:lnTo>
                    <a:pt x="2921" y="531"/>
                  </a:lnTo>
                  <a:lnTo>
                    <a:pt x="2921" y="531"/>
                  </a:lnTo>
                  <a:close/>
                  <a:moveTo>
                    <a:pt x="1044" y="214"/>
                  </a:moveTo>
                  <a:lnTo>
                    <a:pt x="1044" y="214"/>
                  </a:lnTo>
                  <a:lnTo>
                    <a:pt x="1042" y="226"/>
                  </a:lnTo>
                  <a:lnTo>
                    <a:pt x="1042" y="226"/>
                  </a:lnTo>
                  <a:lnTo>
                    <a:pt x="1042" y="232"/>
                  </a:lnTo>
                  <a:lnTo>
                    <a:pt x="1044" y="238"/>
                  </a:lnTo>
                  <a:lnTo>
                    <a:pt x="1048" y="244"/>
                  </a:lnTo>
                  <a:lnTo>
                    <a:pt x="1053" y="248"/>
                  </a:lnTo>
                  <a:lnTo>
                    <a:pt x="1053" y="248"/>
                  </a:lnTo>
                  <a:lnTo>
                    <a:pt x="1059" y="252"/>
                  </a:lnTo>
                  <a:lnTo>
                    <a:pt x="1065" y="254"/>
                  </a:lnTo>
                  <a:lnTo>
                    <a:pt x="1073" y="256"/>
                  </a:lnTo>
                  <a:lnTo>
                    <a:pt x="1081" y="258"/>
                  </a:lnTo>
                  <a:lnTo>
                    <a:pt x="1081" y="258"/>
                  </a:lnTo>
                  <a:lnTo>
                    <a:pt x="1095" y="254"/>
                  </a:lnTo>
                  <a:lnTo>
                    <a:pt x="1105" y="250"/>
                  </a:lnTo>
                  <a:lnTo>
                    <a:pt x="1116" y="242"/>
                  </a:lnTo>
                  <a:lnTo>
                    <a:pt x="1126" y="232"/>
                  </a:lnTo>
                  <a:lnTo>
                    <a:pt x="1368" y="0"/>
                  </a:lnTo>
                  <a:lnTo>
                    <a:pt x="1187" y="0"/>
                  </a:lnTo>
                  <a:lnTo>
                    <a:pt x="1044" y="214"/>
                  </a:lnTo>
                  <a:close/>
                  <a:moveTo>
                    <a:pt x="1034" y="315"/>
                  </a:moveTo>
                  <a:lnTo>
                    <a:pt x="1034" y="315"/>
                  </a:lnTo>
                  <a:lnTo>
                    <a:pt x="998" y="289"/>
                  </a:lnTo>
                  <a:lnTo>
                    <a:pt x="959" y="265"/>
                  </a:lnTo>
                  <a:lnTo>
                    <a:pt x="918" y="246"/>
                  </a:lnTo>
                  <a:lnTo>
                    <a:pt x="873" y="230"/>
                  </a:lnTo>
                  <a:lnTo>
                    <a:pt x="825" y="218"/>
                  </a:lnTo>
                  <a:lnTo>
                    <a:pt x="776" y="208"/>
                  </a:lnTo>
                  <a:lnTo>
                    <a:pt x="721" y="202"/>
                  </a:lnTo>
                  <a:lnTo>
                    <a:pt x="666" y="202"/>
                  </a:lnTo>
                  <a:lnTo>
                    <a:pt x="666" y="202"/>
                  </a:lnTo>
                  <a:lnTo>
                    <a:pt x="619" y="202"/>
                  </a:lnTo>
                  <a:lnTo>
                    <a:pt x="574" y="206"/>
                  </a:lnTo>
                  <a:lnTo>
                    <a:pt x="529" y="212"/>
                  </a:lnTo>
                  <a:lnTo>
                    <a:pt x="487" y="220"/>
                  </a:lnTo>
                  <a:lnTo>
                    <a:pt x="444" y="230"/>
                  </a:lnTo>
                  <a:lnTo>
                    <a:pt x="403" y="242"/>
                  </a:lnTo>
                  <a:lnTo>
                    <a:pt x="363" y="258"/>
                  </a:lnTo>
                  <a:lnTo>
                    <a:pt x="324" y="275"/>
                  </a:lnTo>
                  <a:lnTo>
                    <a:pt x="324" y="275"/>
                  </a:lnTo>
                  <a:lnTo>
                    <a:pt x="287" y="293"/>
                  </a:lnTo>
                  <a:lnTo>
                    <a:pt x="251" y="315"/>
                  </a:lnTo>
                  <a:lnTo>
                    <a:pt x="218" y="336"/>
                  </a:lnTo>
                  <a:lnTo>
                    <a:pt x="189" y="360"/>
                  </a:lnTo>
                  <a:lnTo>
                    <a:pt x="159" y="385"/>
                  </a:lnTo>
                  <a:lnTo>
                    <a:pt x="132" y="413"/>
                  </a:lnTo>
                  <a:lnTo>
                    <a:pt x="108" y="440"/>
                  </a:lnTo>
                  <a:lnTo>
                    <a:pt x="84" y="472"/>
                  </a:lnTo>
                  <a:lnTo>
                    <a:pt x="84" y="472"/>
                  </a:lnTo>
                  <a:lnTo>
                    <a:pt x="65" y="501"/>
                  </a:lnTo>
                  <a:lnTo>
                    <a:pt x="47" y="533"/>
                  </a:lnTo>
                  <a:lnTo>
                    <a:pt x="33" y="564"/>
                  </a:lnTo>
                  <a:lnTo>
                    <a:pt x="20" y="596"/>
                  </a:lnTo>
                  <a:lnTo>
                    <a:pt x="12" y="629"/>
                  </a:lnTo>
                  <a:lnTo>
                    <a:pt x="4" y="661"/>
                  </a:lnTo>
                  <a:lnTo>
                    <a:pt x="0" y="694"/>
                  </a:lnTo>
                  <a:lnTo>
                    <a:pt x="0" y="727"/>
                  </a:lnTo>
                  <a:lnTo>
                    <a:pt x="0" y="727"/>
                  </a:lnTo>
                  <a:lnTo>
                    <a:pt x="0" y="747"/>
                  </a:lnTo>
                  <a:lnTo>
                    <a:pt x="2" y="767"/>
                  </a:lnTo>
                  <a:lnTo>
                    <a:pt x="8" y="784"/>
                  </a:lnTo>
                  <a:lnTo>
                    <a:pt x="14" y="804"/>
                  </a:lnTo>
                  <a:lnTo>
                    <a:pt x="21" y="824"/>
                  </a:lnTo>
                  <a:lnTo>
                    <a:pt x="31" y="843"/>
                  </a:lnTo>
                  <a:lnTo>
                    <a:pt x="43" y="861"/>
                  </a:lnTo>
                  <a:lnTo>
                    <a:pt x="57" y="881"/>
                  </a:lnTo>
                  <a:lnTo>
                    <a:pt x="57" y="881"/>
                  </a:lnTo>
                  <a:lnTo>
                    <a:pt x="67" y="892"/>
                  </a:lnTo>
                  <a:lnTo>
                    <a:pt x="77" y="904"/>
                  </a:lnTo>
                  <a:lnTo>
                    <a:pt x="88" y="914"/>
                  </a:lnTo>
                  <a:lnTo>
                    <a:pt x="98" y="922"/>
                  </a:lnTo>
                  <a:lnTo>
                    <a:pt x="110" y="928"/>
                  </a:lnTo>
                  <a:lnTo>
                    <a:pt x="122" y="932"/>
                  </a:lnTo>
                  <a:lnTo>
                    <a:pt x="132" y="934"/>
                  </a:lnTo>
                  <a:lnTo>
                    <a:pt x="143" y="934"/>
                  </a:lnTo>
                  <a:lnTo>
                    <a:pt x="143" y="934"/>
                  </a:lnTo>
                  <a:lnTo>
                    <a:pt x="153" y="934"/>
                  </a:lnTo>
                  <a:lnTo>
                    <a:pt x="163" y="932"/>
                  </a:lnTo>
                  <a:lnTo>
                    <a:pt x="171" y="926"/>
                  </a:lnTo>
                  <a:lnTo>
                    <a:pt x="179" y="920"/>
                  </a:lnTo>
                  <a:lnTo>
                    <a:pt x="179" y="920"/>
                  </a:lnTo>
                  <a:lnTo>
                    <a:pt x="185" y="912"/>
                  </a:lnTo>
                  <a:lnTo>
                    <a:pt x="191" y="904"/>
                  </a:lnTo>
                  <a:lnTo>
                    <a:pt x="192" y="896"/>
                  </a:lnTo>
                  <a:lnTo>
                    <a:pt x="194" y="889"/>
                  </a:lnTo>
                  <a:lnTo>
                    <a:pt x="194" y="889"/>
                  </a:lnTo>
                  <a:lnTo>
                    <a:pt x="192" y="875"/>
                  </a:lnTo>
                  <a:lnTo>
                    <a:pt x="187" y="863"/>
                  </a:lnTo>
                  <a:lnTo>
                    <a:pt x="187" y="863"/>
                  </a:lnTo>
                  <a:lnTo>
                    <a:pt x="173" y="853"/>
                  </a:lnTo>
                  <a:lnTo>
                    <a:pt x="151" y="839"/>
                  </a:lnTo>
                  <a:lnTo>
                    <a:pt x="151" y="839"/>
                  </a:lnTo>
                  <a:lnTo>
                    <a:pt x="130" y="828"/>
                  </a:lnTo>
                  <a:lnTo>
                    <a:pt x="110" y="814"/>
                  </a:lnTo>
                  <a:lnTo>
                    <a:pt x="94" y="798"/>
                  </a:lnTo>
                  <a:lnTo>
                    <a:pt x="80" y="780"/>
                  </a:lnTo>
                  <a:lnTo>
                    <a:pt x="71" y="761"/>
                  </a:lnTo>
                  <a:lnTo>
                    <a:pt x="63" y="741"/>
                  </a:lnTo>
                  <a:lnTo>
                    <a:pt x="59" y="719"/>
                  </a:lnTo>
                  <a:lnTo>
                    <a:pt x="57" y="694"/>
                  </a:lnTo>
                  <a:lnTo>
                    <a:pt x="57" y="694"/>
                  </a:lnTo>
                  <a:lnTo>
                    <a:pt x="59" y="670"/>
                  </a:lnTo>
                  <a:lnTo>
                    <a:pt x="63" y="645"/>
                  </a:lnTo>
                  <a:lnTo>
                    <a:pt x="69" y="619"/>
                  </a:lnTo>
                  <a:lnTo>
                    <a:pt x="77" y="594"/>
                  </a:lnTo>
                  <a:lnTo>
                    <a:pt x="88" y="566"/>
                  </a:lnTo>
                  <a:lnTo>
                    <a:pt x="100" y="541"/>
                  </a:lnTo>
                  <a:lnTo>
                    <a:pt x="116" y="515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55" y="462"/>
                  </a:lnTo>
                  <a:lnTo>
                    <a:pt x="177" y="436"/>
                  </a:lnTo>
                  <a:lnTo>
                    <a:pt x="200" y="415"/>
                  </a:lnTo>
                  <a:lnTo>
                    <a:pt x="224" y="391"/>
                  </a:lnTo>
                  <a:lnTo>
                    <a:pt x="251" y="372"/>
                  </a:lnTo>
                  <a:lnTo>
                    <a:pt x="281" y="352"/>
                  </a:lnTo>
                  <a:lnTo>
                    <a:pt x="310" y="334"/>
                  </a:lnTo>
                  <a:lnTo>
                    <a:pt x="342" y="316"/>
                  </a:lnTo>
                  <a:lnTo>
                    <a:pt x="342" y="316"/>
                  </a:lnTo>
                  <a:lnTo>
                    <a:pt x="375" y="301"/>
                  </a:lnTo>
                  <a:lnTo>
                    <a:pt x="409" y="289"/>
                  </a:lnTo>
                  <a:lnTo>
                    <a:pt x="444" y="277"/>
                  </a:lnTo>
                  <a:lnTo>
                    <a:pt x="477" y="269"/>
                  </a:lnTo>
                  <a:lnTo>
                    <a:pt x="513" y="261"/>
                  </a:lnTo>
                  <a:lnTo>
                    <a:pt x="550" y="256"/>
                  </a:lnTo>
                  <a:lnTo>
                    <a:pt x="586" y="254"/>
                  </a:lnTo>
                  <a:lnTo>
                    <a:pt x="623" y="252"/>
                  </a:lnTo>
                  <a:lnTo>
                    <a:pt x="623" y="252"/>
                  </a:lnTo>
                  <a:lnTo>
                    <a:pt x="666" y="254"/>
                  </a:lnTo>
                  <a:lnTo>
                    <a:pt x="706" y="259"/>
                  </a:lnTo>
                  <a:lnTo>
                    <a:pt x="745" y="267"/>
                  </a:lnTo>
                  <a:lnTo>
                    <a:pt x="782" y="279"/>
                  </a:lnTo>
                  <a:lnTo>
                    <a:pt x="816" y="293"/>
                  </a:lnTo>
                  <a:lnTo>
                    <a:pt x="849" y="311"/>
                  </a:lnTo>
                  <a:lnTo>
                    <a:pt x="878" y="332"/>
                  </a:lnTo>
                  <a:lnTo>
                    <a:pt x="908" y="356"/>
                  </a:lnTo>
                  <a:lnTo>
                    <a:pt x="908" y="356"/>
                  </a:lnTo>
                  <a:lnTo>
                    <a:pt x="934" y="383"/>
                  </a:lnTo>
                  <a:lnTo>
                    <a:pt x="955" y="413"/>
                  </a:lnTo>
                  <a:lnTo>
                    <a:pt x="973" y="444"/>
                  </a:lnTo>
                  <a:lnTo>
                    <a:pt x="989" y="478"/>
                  </a:lnTo>
                  <a:lnTo>
                    <a:pt x="1000" y="513"/>
                  </a:lnTo>
                  <a:lnTo>
                    <a:pt x="1010" y="550"/>
                  </a:lnTo>
                  <a:lnTo>
                    <a:pt x="1014" y="590"/>
                  </a:lnTo>
                  <a:lnTo>
                    <a:pt x="1016" y="631"/>
                  </a:lnTo>
                  <a:lnTo>
                    <a:pt x="1016" y="631"/>
                  </a:lnTo>
                  <a:lnTo>
                    <a:pt x="1016" y="664"/>
                  </a:lnTo>
                  <a:lnTo>
                    <a:pt x="1012" y="696"/>
                  </a:lnTo>
                  <a:lnTo>
                    <a:pt x="1006" y="727"/>
                  </a:lnTo>
                  <a:lnTo>
                    <a:pt x="1000" y="757"/>
                  </a:lnTo>
                  <a:lnTo>
                    <a:pt x="991" y="786"/>
                  </a:lnTo>
                  <a:lnTo>
                    <a:pt x="981" y="816"/>
                  </a:lnTo>
                  <a:lnTo>
                    <a:pt x="967" y="843"/>
                  </a:lnTo>
                  <a:lnTo>
                    <a:pt x="951" y="871"/>
                  </a:lnTo>
                  <a:lnTo>
                    <a:pt x="951" y="871"/>
                  </a:lnTo>
                  <a:lnTo>
                    <a:pt x="935" y="896"/>
                  </a:lnTo>
                  <a:lnTo>
                    <a:pt x="918" y="922"/>
                  </a:lnTo>
                  <a:lnTo>
                    <a:pt x="898" y="946"/>
                  </a:lnTo>
                  <a:lnTo>
                    <a:pt x="877" y="967"/>
                  </a:lnTo>
                  <a:lnTo>
                    <a:pt x="855" y="987"/>
                  </a:lnTo>
                  <a:lnTo>
                    <a:pt x="831" y="1005"/>
                  </a:lnTo>
                  <a:lnTo>
                    <a:pt x="806" y="1020"/>
                  </a:lnTo>
                  <a:lnTo>
                    <a:pt x="778" y="1036"/>
                  </a:lnTo>
                  <a:lnTo>
                    <a:pt x="778" y="1036"/>
                  </a:lnTo>
                  <a:lnTo>
                    <a:pt x="751" y="1050"/>
                  </a:lnTo>
                  <a:lnTo>
                    <a:pt x="723" y="1060"/>
                  </a:lnTo>
                  <a:lnTo>
                    <a:pt x="692" y="1069"/>
                  </a:lnTo>
                  <a:lnTo>
                    <a:pt x="660" y="1077"/>
                  </a:lnTo>
                  <a:lnTo>
                    <a:pt x="629" y="1085"/>
                  </a:lnTo>
                  <a:lnTo>
                    <a:pt x="595" y="1089"/>
                  </a:lnTo>
                  <a:lnTo>
                    <a:pt x="560" y="1091"/>
                  </a:lnTo>
                  <a:lnTo>
                    <a:pt x="523" y="1093"/>
                  </a:lnTo>
                  <a:lnTo>
                    <a:pt x="523" y="1093"/>
                  </a:lnTo>
                  <a:lnTo>
                    <a:pt x="495" y="1091"/>
                  </a:lnTo>
                  <a:lnTo>
                    <a:pt x="464" y="1089"/>
                  </a:lnTo>
                  <a:lnTo>
                    <a:pt x="430" y="1085"/>
                  </a:lnTo>
                  <a:lnTo>
                    <a:pt x="397" y="1079"/>
                  </a:lnTo>
                  <a:lnTo>
                    <a:pt x="397" y="1079"/>
                  </a:lnTo>
                  <a:lnTo>
                    <a:pt x="415" y="1048"/>
                  </a:lnTo>
                  <a:lnTo>
                    <a:pt x="432" y="1012"/>
                  </a:lnTo>
                  <a:lnTo>
                    <a:pt x="450" y="975"/>
                  </a:lnTo>
                  <a:lnTo>
                    <a:pt x="468" y="932"/>
                  </a:lnTo>
                  <a:lnTo>
                    <a:pt x="483" y="887"/>
                  </a:lnTo>
                  <a:lnTo>
                    <a:pt x="499" y="837"/>
                  </a:lnTo>
                  <a:lnTo>
                    <a:pt x="515" y="784"/>
                  </a:lnTo>
                  <a:lnTo>
                    <a:pt x="531" y="729"/>
                  </a:lnTo>
                  <a:lnTo>
                    <a:pt x="586" y="515"/>
                  </a:lnTo>
                  <a:lnTo>
                    <a:pt x="586" y="515"/>
                  </a:lnTo>
                  <a:lnTo>
                    <a:pt x="599" y="462"/>
                  </a:lnTo>
                  <a:lnTo>
                    <a:pt x="615" y="411"/>
                  </a:lnTo>
                  <a:lnTo>
                    <a:pt x="633" y="366"/>
                  </a:lnTo>
                  <a:lnTo>
                    <a:pt x="649" y="320"/>
                  </a:lnTo>
                  <a:lnTo>
                    <a:pt x="649" y="320"/>
                  </a:lnTo>
                  <a:lnTo>
                    <a:pt x="590" y="332"/>
                  </a:lnTo>
                  <a:lnTo>
                    <a:pt x="533" y="342"/>
                  </a:lnTo>
                  <a:lnTo>
                    <a:pt x="481" y="350"/>
                  </a:lnTo>
                  <a:lnTo>
                    <a:pt x="434" y="354"/>
                  </a:lnTo>
                  <a:lnTo>
                    <a:pt x="426" y="387"/>
                  </a:lnTo>
                  <a:lnTo>
                    <a:pt x="426" y="387"/>
                  </a:lnTo>
                  <a:lnTo>
                    <a:pt x="450" y="385"/>
                  </a:lnTo>
                  <a:lnTo>
                    <a:pt x="450" y="385"/>
                  </a:lnTo>
                  <a:lnTo>
                    <a:pt x="462" y="387"/>
                  </a:lnTo>
                  <a:lnTo>
                    <a:pt x="468" y="389"/>
                  </a:lnTo>
                  <a:lnTo>
                    <a:pt x="472" y="393"/>
                  </a:lnTo>
                  <a:lnTo>
                    <a:pt x="472" y="393"/>
                  </a:lnTo>
                  <a:lnTo>
                    <a:pt x="476" y="397"/>
                  </a:lnTo>
                  <a:lnTo>
                    <a:pt x="479" y="401"/>
                  </a:lnTo>
                  <a:lnTo>
                    <a:pt x="481" y="413"/>
                  </a:lnTo>
                  <a:lnTo>
                    <a:pt x="481" y="413"/>
                  </a:lnTo>
                  <a:lnTo>
                    <a:pt x="479" y="427"/>
                  </a:lnTo>
                  <a:lnTo>
                    <a:pt x="476" y="444"/>
                  </a:lnTo>
                  <a:lnTo>
                    <a:pt x="409" y="694"/>
                  </a:lnTo>
                  <a:lnTo>
                    <a:pt x="352" y="894"/>
                  </a:lnTo>
                  <a:lnTo>
                    <a:pt x="352" y="894"/>
                  </a:lnTo>
                  <a:lnTo>
                    <a:pt x="332" y="949"/>
                  </a:lnTo>
                  <a:lnTo>
                    <a:pt x="314" y="993"/>
                  </a:lnTo>
                  <a:lnTo>
                    <a:pt x="299" y="1026"/>
                  </a:lnTo>
                  <a:lnTo>
                    <a:pt x="285" y="1048"/>
                  </a:lnTo>
                  <a:lnTo>
                    <a:pt x="285" y="1048"/>
                  </a:lnTo>
                  <a:lnTo>
                    <a:pt x="277" y="1058"/>
                  </a:lnTo>
                  <a:lnTo>
                    <a:pt x="269" y="1065"/>
                  </a:lnTo>
                  <a:lnTo>
                    <a:pt x="261" y="1071"/>
                  </a:lnTo>
                  <a:lnTo>
                    <a:pt x="253" y="1077"/>
                  </a:lnTo>
                  <a:lnTo>
                    <a:pt x="253" y="1077"/>
                  </a:lnTo>
                  <a:lnTo>
                    <a:pt x="240" y="1081"/>
                  </a:lnTo>
                  <a:lnTo>
                    <a:pt x="220" y="1083"/>
                  </a:lnTo>
                  <a:lnTo>
                    <a:pt x="157" y="1089"/>
                  </a:lnTo>
                  <a:lnTo>
                    <a:pt x="137" y="1126"/>
                  </a:lnTo>
                  <a:lnTo>
                    <a:pt x="137" y="1126"/>
                  </a:lnTo>
                  <a:lnTo>
                    <a:pt x="251" y="1124"/>
                  </a:lnTo>
                  <a:lnTo>
                    <a:pt x="251" y="1124"/>
                  </a:lnTo>
                  <a:lnTo>
                    <a:pt x="336" y="1126"/>
                  </a:lnTo>
                  <a:lnTo>
                    <a:pt x="424" y="1130"/>
                  </a:lnTo>
                  <a:lnTo>
                    <a:pt x="424" y="1130"/>
                  </a:lnTo>
                  <a:lnTo>
                    <a:pt x="515" y="1136"/>
                  </a:lnTo>
                  <a:lnTo>
                    <a:pt x="574" y="1138"/>
                  </a:lnTo>
                  <a:lnTo>
                    <a:pt x="574" y="1138"/>
                  </a:lnTo>
                  <a:lnTo>
                    <a:pt x="609" y="1138"/>
                  </a:lnTo>
                  <a:lnTo>
                    <a:pt x="643" y="1134"/>
                  </a:lnTo>
                  <a:lnTo>
                    <a:pt x="676" y="1130"/>
                  </a:lnTo>
                  <a:lnTo>
                    <a:pt x="709" y="1124"/>
                  </a:lnTo>
                  <a:lnTo>
                    <a:pt x="743" y="1117"/>
                  </a:lnTo>
                  <a:lnTo>
                    <a:pt x="778" y="1107"/>
                  </a:lnTo>
                  <a:lnTo>
                    <a:pt x="812" y="1095"/>
                  </a:lnTo>
                  <a:lnTo>
                    <a:pt x="845" y="1081"/>
                  </a:lnTo>
                  <a:lnTo>
                    <a:pt x="845" y="1081"/>
                  </a:lnTo>
                  <a:lnTo>
                    <a:pt x="878" y="1067"/>
                  </a:lnTo>
                  <a:lnTo>
                    <a:pt x="910" y="1048"/>
                  </a:lnTo>
                  <a:lnTo>
                    <a:pt x="941" y="1028"/>
                  </a:lnTo>
                  <a:lnTo>
                    <a:pt x="971" y="1006"/>
                  </a:lnTo>
                  <a:lnTo>
                    <a:pt x="998" y="981"/>
                  </a:lnTo>
                  <a:lnTo>
                    <a:pt x="1026" y="953"/>
                  </a:lnTo>
                  <a:lnTo>
                    <a:pt x="1051" y="924"/>
                  </a:lnTo>
                  <a:lnTo>
                    <a:pt x="1075" y="892"/>
                  </a:lnTo>
                  <a:lnTo>
                    <a:pt x="1075" y="892"/>
                  </a:lnTo>
                  <a:lnTo>
                    <a:pt x="1099" y="859"/>
                  </a:lnTo>
                  <a:lnTo>
                    <a:pt x="1118" y="824"/>
                  </a:lnTo>
                  <a:lnTo>
                    <a:pt x="1134" y="788"/>
                  </a:lnTo>
                  <a:lnTo>
                    <a:pt x="1148" y="753"/>
                  </a:lnTo>
                  <a:lnTo>
                    <a:pt x="1158" y="716"/>
                  </a:lnTo>
                  <a:lnTo>
                    <a:pt x="1165" y="678"/>
                  </a:lnTo>
                  <a:lnTo>
                    <a:pt x="1169" y="639"/>
                  </a:lnTo>
                  <a:lnTo>
                    <a:pt x="1171" y="600"/>
                  </a:lnTo>
                  <a:lnTo>
                    <a:pt x="1171" y="600"/>
                  </a:lnTo>
                  <a:lnTo>
                    <a:pt x="1169" y="558"/>
                  </a:lnTo>
                  <a:lnTo>
                    <a:pt x="1163" y="517"/>
                  </a:lnTo>
                  <a:lnTo>
                    <a:pt x="1152" y="480"/>
                  </a:lnTo>
                  <a:lnTo>
                    <a:pt x="1138" y="442"/>
                  </a:lnTo>
                  <a:lnTo>
                    <a:pt x="1118" y="409"/>
                  </a:lnTo>
                  <a:lnTo>
                    <a:pt x="1095" y="375"/>
                  </a:lnTo>
                  <a:lnTo>
                    <a:pt x="1067" y="344"/>
                  </a:lnTo>
                  <a:lnTo>
                    <a:pt x="1034" y="315"/>
                  </a:lnTo>
                  <a:lnTo>
                    <a:pt x="1034" y="315"/>
                  </a:lnTo>
                  <a:close/>
                  <a:moveTo>
                    <a:pt x="2166" y="108"/>
                  </a:moveTo>
                  <a:lnTo>
                    <a:pt x="2166" y="108"/>
                  </a:lnTo>
                  <a:lnTo>
                    <a:pt x="2166" y="96"/>
                  </a:lnTo>
                  <a:lnTo>
                    <a:pt x="2160" y="85"/>
                  </a:lnTo>
                  <a:lnTo>
                    <a:pt x="2152" y="75"/>
                  </a:lnTo>
                  <a:lnTo>
                    <a:pt x="2140" y="67"/>
                  </a:lnTo>
                  <a:lnTo>
                    <a:pt x="2140" y="67"/>
                  </a:lnTo>
                  <a:lnTo>
                    <a:pt x="2125" y="61"/>
                  </a:lnTo>
                  <a:lnTo>
                    <a:pt x="2107" y="55"/>
                  </a:lnTo>
                  <a:lnTo>
                    <a:pt x="2083" y="53"/>
                  </a:lnTo>
                  <a:lnTo>
                    <a:pt x="2058" y="51"/>
                  </a:lnTo>
                  <a:lnTo>
                    <a:pt x="2058" y="51"/>
                  </a:lnTo>
                  <a:lnTo>
                    <a:pt x="2032" y="53"/>
                  </a:lnTo>
                  <a:lnTo>
                    <a:pt x="2009" y="55"/>
                  </a:lnTo>
                  <a:lnTo>
                    <a:pt x="1985" y="59"/>
                  </a:lnTo>
                  <a:lnTo>
                    <a:pt x="1960" y="63"/>
                  </a:lnTo>
                  <a:lnTo>
                    <a:pt x="1934" y="71"/>
                  </a:lnTo>
                  <a:lnTo>
                    <a:pt x="1908" y="79"/>
                  </a:lnTo>
                  <a:lnTo>
                    <a:pt x="1883" y="88"/>
                  </a:lnTo>
                  <a:lnTo>
                    <a:pt x="1855" y="98"/>
                  </a:lnTo>
                  <a:lnTo>
                    <a:pt x="1855" y="98"/>
                  </a:lnTo>
                  <a:lnTo>
                    <a:pt x="1830" y="110"/>
                  </a:lnTo>
                  <a:lnTo>
                    <a:pt x="1806" y="124"/>
                  </a:lnTo>
                  <a:lnTo>
                    <a:pt x="1783" y="138"/>
                  </a:lnTo>
                  <a:lnTo>
                    <a:pt x="1761" y="153"/>
                  </a:lnTo>
                  <a:lnTo>
                    <a:pt x="1739" y="169"/>
                  </a:lnTo>
                  <a:lnTo>
                    <a:pt x="1720" y="187"/>
                  </a:lnTo>
                  <a:lnTo>
                    <a:pt x="1702" y="204"/>
                  </a:lnTo>
                  <a:lnTo>
                    <a:pt x="1686" y="222"/>
                  </a:lnTo>
                  <a:lnTo>
                    <a:pt x="1686" y="222"/>
                  </a:lnTo>
                  <a:lnTo>
                    <a:pt x="1669" y="244"/>
                  </a:lnTo>
                  <a:lnTo>
                    <a:pt x="1655" y="267"/>
                  </a:lnTo>
                  <a:lnTo>
                    <a:pt x="1639" y="291"/>
                  </a:lnTo>
                  <a:lnTo>
                    <a:pt x="1625" y="318"/>
                  </a:lnTo>
                  <a:lnTo>
                    <a:pt x="1614" y="348"/>
                  </a:lnTo>
                  <a:lnTo>
                    <a:pt x="1600" y="379"/>
                  </a:lnTo>
                  <a:lnTo>
                    <a:pt x="1588" y="415"/>
                  </a:lnTo>
                  <a:lnTo>
                    <a:pt x="1578" y="450"/>
                  </a:lnTo>
                  <a:lnTo>
                    <a:pt x="1460" y="857"/>
                  </a:lnTo>
                  <a:lnTo>
                    <a:pt x="1460" y="857"/>
                  </a:lnTo>
                  <a:lnTo>
                    <a:pt x="1448" y="900"/>
                  </a:lnTo>
                  <a:lnTo>
                    <a:pt x="1439" y="942"/>
                  </a:lnTo>
                  <a:lnTo>
                    <a:pt x="1435" y="975"/>
                  </a:lnTo>
                  <a:lnTo>
                    <a:pt x="1433" y="1005"/>
                  </a:lnTo>
                  <a:lnTo>
                    <a:pt x="1433" y="1005"/>
                  </a:lnTo>
                  <a:lnTo>
                    <a:pt x="1433" y="1020"/>
                  </a:lnTo>
                  <a:lnTo>
                    <a:pt x="1437" y="1036"/>
                  </a:lnTo>
                  <a:lnTo>
                    <a:pt x="1441" y="1050"/>
                  </a:lnTo>
                  <a:lnTo>
                    <a:pt x="1447" y="1064"/>
                  </a:lnTo>
                  <a:lnTo>
                    <a:pt x="1454" y="1077"/>
                  </a:lnTo>
                  <a:lnTo>
                    <a:pt x="1464" y="1089"/>
                  </a:lnTo>
                  <a:lnTo>
                    <a:pt x="1474" y="1101"/>
                  </a:lnTo>
                  <a:lnTo>
                    <a:pt x="1488" y="1111"/>
                  </a:lnTo>
                  <a:lnTo>
                    <a:pt x="1488" y="1111"/>
                  </a:lnTo>
                  <a:lnTo>
                    <a:pt x="1502" y="1121"/>
                  </a:lnTo>
                  <a:lnTo>
                    <a:pt x="1517" y="1130"/>
                  </a:lnTo>
                  <a:lnTo>
                    <a:pt x="1535" y="1136"/>
                  </a:lnTo>
                  <a:lnTo>
                    <a:pt x="1553" y="1142"/>
                  </a:lnTo>
                  <a:lnTo>
                    <a:pt x="1570" y="1148"/>
                  </a:lnTo>
                  <a:lnTo>
                    <a:pt x="1590" y="1150"/>
                  </a:lnTo>
                  <a:lnTo>
                    <a:pt x="1612" y="1152"/>
                  </a:lnTo>
                  <a:lnTo>
                    <a:pt x="1635" y="1154"/>
                  </a:lnTo>
                  <a:lnTo>
                    <a:pt x="1635" y="1154"/>
                  </a:lnTo>
                  <a:lnTo>
                    <a:pt x="1661" y="1152"/>
                  </a:lnTo>
                  <a:lnTo>
                    <a:pt x="1688" y="1150"/>
                  </a:lnTo>
                  <a:lnTo>
                    <a:pt x="1716" y="1144"/>
                  </a:lnTo>
                  <a:lnTo>
                    <a:pt x="1743" y="1138"/>
                  </a:lnTo>
                  <a:lnTo>
                    <a:pt x="1771" y="1128"/>
                  </a:lnTo>
                  <a:lnTo>
                    <a:pt x="1800" y="1119"/>
                  </a:lnTo>
                  <a:lnTo>
                    <a:pt x="1828" y="1105"/>
                  </a:lnTo>
                  <a:lnTo>
                    <a:pt x="1855" y="1091"/>
                  </a:lnTo>
                  <a:lnTo>
                    <a:pt x="1855" y="1091"/>
                  </a:lnTo>
                  <a:lnTo>
                    <a:pt x="1883" y="1073"/>
                  </a:lnTo>
                  <a:lnTo>
                    <a:pt x="1910" y="1056"/>
                  </a:lnTo>
                  <a:lnTo>
                    <a:pt x="1936" y="1034"/>
                  </a:lnTo>
                  <a:lnTo>
                    <a:pt x="1960" y="1012"/>
                  </a:lnTo>
                  <a:lnTo>
                    <a:pt x="1983" y="989"/>
                  </a:lnTo>
                  <a:lnTo>
                    <a:pt x="2005" y="963"/>
                  </a:lnTo>
                  <a:lnTo>
                    <a:pt x="2026" y="936"/>
                  </a:lnTo>
                  <a:lnTo>
                    <a:pt x="2046" y="906"/>
                  </a:lnTo>
                  <a:lnTo>
                    <a:pt x="2046" y="906"/>
                  </a:lnTo>
                  <a:lnTo>
                    <a:pt x="2064" y="877"/>
                  </a:lnTo>
                  <a:lnTo>
                    <a:pt x="2079" y="845"/>
                  </a:lnTo>
                  <a:lnTo>
                    <a:pt x="2093" y="816"/>
                  </a:lnTo>
                  <a:lnTo>
                    <a:pt x="2103" y="784"/>
                  </a:lnTo>
                  <a:lnTo>
                    <a:pt x="2113" y="753"/>
                  </a:lnTo>
                  <a:lnTo>
                    <a:pt x="2119" y="723"/>
                  </a:lnTo>
                  <a:lnTo>
                    <a:pt x="2123" y="692"/>
                  </a:lnTo>
                  <a:lnTo>
                    <a:pt x="2123" y="661"/>
                  </a:lnTo>
                  <a:lnTo>
                    <a:pt x="2123" y="661"/>
                  </a:lnTo>
                  <a:lnTo>
                    <a:pt x="2123" y="639"/>
                  </a:lnTo>
                  <a:lnTo>
                    <a:pt x="2121" y="619"/>
                  </a:lnTo>
                  <a:lnTo>
                    <a:pt x="2117" y="602"/>
                  </a:lnTo>
                  <a:lnTo>
                    <a:pt x="2113" y="584"/>
                  </a:lnTo>
                  <a:lnTo>
                    <a:pt x="2107" y="568"/>
                  </a:lnTo>
                  <a:lnTo>
                    <a:pt x="2099" y="554"/>
                  </a:lnTo>
                  <a:lnTo>
                    <a:pt x="2091" y="541"/>
                  </a:lnTo>
                  <a:lnTo>
                    <a:pt x="2081" y="531"/>
                  </a:lnTo>
                  <a:lnTo>
                    <a:pt x="2081" y="531"/>
                  </a:lnTo>
                  <a:lnTo>
                    <a:pt x="2070" y="519"/>
                  </a:lnTo>
                  <a:lnTo>
                    <a:pt x="2058" y="511"/>
                  </a:lnTo>
                  <a:lnTo>
                    <a:pt x="2046" y="503"/>
                  </a:lnTo>
                  <a:lnTo>
                    <a:pt x="2032" y="497"/>
                  </a:lnTo>
                  <a:lnTo>
                    <a:pt x="2019" y="493"/>
                  </a:lnTo>
                  <a:lnTo>
                    <a:pt x="2003" y="489"/>
                  </a:lnTo>
                  <a:lnTo>
                    <a:pt x="1987" y="488"/>
                  </a:lnTo>
                  <a:lnTo>
                    <a:pt x="1969" y="488"/>
                  </a:lnTo>
                  <a:lnTo>
                    <a:pt x="1969" y="488"/>
                  </a:lnTo>
                  <a:lnTo>
                    <a:pt x="1938" y="489"/>
                  </a:lnTo>
                  <a:lnTo>
                    <a:pt x="1905" y="495"/>
                  </a:lnTo>
                  <a:lnTo>
                    <a:pt x="1869" y="505"/>
                  </a:lnTo>
                  <a:lnTo>
                    <a:pt x="1832" y="519"/>
                  </a:lnTo>
                  <a:lnTo>
                    <a:pt x="1832" y="519"/>
                  </a:lnTo>
                  <a:lnTo>
                    <a:pt x="1790" y="537"/>
                  </a:lnTo>
                  <a:lnTo>
                    <a:pt x="1751" y="560"/>
                  </a:lnTo>
                  <a:lnTo>
                    <a:pt x="1712" y="588"/>
                  </a:lnTo>
                  <a:lnTo>
                    <a:pt x="1671" y="619"/>
                  </a:lnTo>
                  <a:lnTo>
                    <a:pt x="1753" y="350"/>
                  </a:lnTo>
                  <a:lnTo>
                    <a:pt x="1753" y="350"/>
                  </a:lnTo>
                  <a:lnTo>
                    <a:pt x="1773" y="289"/>
                  </a:lnTo>
                  <a:lnTo>
                    <a:pt x="1789" y="244"/>
                  </a:lnTo>
                  <a:lnTo>
                    <a:pt x="1804" y="208"/>
                  </a:lnTo>
                  <a:lnTo>
                    <a:pt x="1816" y="187"/>
                  </a:lnTo>
                  <a:lnTo>
                    <a:pt x="1816" y="187"/>
                  </a:lnTo>
                  <a:lnTo>
                    <a:pt x="1824" y="177"/>
                  </a:lnTo>
                  <a:lnTo>
                    <a:pt x="1834" y="167"/>
                  </a:lnTo>
                  <a:lnTo>
                    <a:pt x="1842" y="161"/>
                  </a:lnTo>
                  <a:lnTo>
                    <a:pt x="1851" y="155"/>
                  </a:lnTo>
                  <a:lnTo>
                    <a:pt x="1863" y="149"/>
                  </a:lnTo>
                  <a:lnTo>
                    <a:pt x="1873" y="147"/>
                  </a:lnTo>
                  <a:lnTo>
                    <a:pt x="1885" y="145"/>
                  </a:lnTo>
                  <a:lnTo>
                    <a:pt x="1897" y="144"/>
                  </a:lnTo>
                  <a:lnTo>
                    <a:pt x="1897" y="144"/>
                  </a:lnTo>
                  <a:lnTo>
                    <a:pt x="1926" y="145"/>
                  </a:lnTo>
                  <a:lnTo>
                    <a:pt x="1962" y="149"/>
                  </a:lnTo>
                  <a:lnTo>
                    <a:pt x="1962" y="149"/>
                  </a:lnTo>
                  <a:lnTo>
                    <a:pt x="2030" y="159"/>
                  </a:lnTo>
                  <a:lnTo>
                    <a:pt x="2076" y="161"/>
                  </a:lnTo>
                  <a:lnTo>
                    <a:pt x="2076" y="161"/>
                  </a:lnTo>
                  <a:lnTo>
                    <a:pt x="2095" y="161"/>
                  </a:lnTo>
                  <a:lnTo>
                    <a:pt x="2115" y="157"/>
                  </a:lnTo>
                  <a:lnTo>
                    <a:pt x="2131" y="153"/>
                  </a:lnTo>
                  <a:lnTo>
                    <a:pt x="2142" y="145"/>
                  </a:lnTo>
                  <a:lnTo>
                    <a:pt x="2142" y="145"/>
                  </a:lnTo>
                  <a:lnTo>
                    <a:pt x="2154" y="138"/>
                  </a:lnTo>
                  <a:lnTo>
                    <a:pt x="2160" y="128"/>
                  </a:lnTo>
                  <a:lnTo>
                    <a:pt x="2166" y="118"/>
                  </a:lnTo>
                  <a:lnTo>
                    <a:pt x="2166" y="108"/>
                  </a:lnTo>
                  <a:lnTo>
                    <a:pt x="2166" y="108"/>
                  </a:lnTo>
                  <a:close/>
                  <a:moveTo>
                    <a:pt x="1751" y="617"/>
                  </a:moveTo>
                  <a:lnTo>
                    <a:pt x="1751" y="617"/>
                  </a:lnTo>
                  <a:lnTo>
                    <a:pt x="1785" y="598"/>
                  </a:lnTo>
                  <a:lnTo>
                    <a:pt x="1814" y="584"/>
                  </a:lnTo>
                  <a:lnTo>
                    <a:pt x="1830" y="578"/>
                  </a:lnTo>
                  <a:lnTo>
                    <a:pt x="1844" y="576"/>
                  </a:lnTo>
                  <a:lnTo>
                    <a:pt x="1855" y="572"/>
                  </a:lnTo>
                  <a:lnTo>
                    <a:pt x="1869" y="572"/>
                  </a:lnTo>
                  <a:lnTo>
                    <a:pt x="1869" y="572"/>
                  </a:lnTo>
                  <a:lnTo>
                    <a:pt x="1887" y="574"/>
                  </a:lnTo>
                  <a:lnTo>
                    <a:pt x="1905" y="578"/>
                  </a:lnTo>
                  <a:lnTo>
                    <a:pt x="1918" y="588"/>
                  </a:lnTo>
                  <a:lnTo>
                    <a:pt x="1932" y="598"/>
                  </a:lnTo>
                  <a:lnTo>
                    <a:pt x="1932" y="598"/>
                  </a:lnTo>
                  <a:lnTo>
                    <a:pt x="1938" y="607"/>
                  </a:lnTo>
                  <a:lnTo>
                    <a:pt x="1946" y="619"/>
                  </a:lnTo>
                  <a:lnTo>
                    <a:pt x="1952" y="631"/>
                  </a:lnTo>
                  <a:lnTo>
                    <a:pt x="1956" y="643"/>
                  </a:lnTo>
                  <a:lnTo>
                    <a:pt x="1962" y="668"/>
                  </a:lnTo>
                  <a:lnTo>
                    <a:pt x="1963" y="698"/>
                  </a:lnTo>
                  <a:lnTo>
                    <a:pt x="1963" y="698"/>
                  </a:lnTo>
                  <a:lnTo>
                    <a:pt x="1963" y="731"/>
                  </a:lnTo>
                  <a:lnTo>
                    <a:pt x="1960" y="765"/>
                  </a:lnTo>
                  <a:lnTo>
                    <a:pt x="1952" y="798"/>
                  </a:lnTo>
                  <a:lnTo>
                    <a:pt x="1942" y="832"/>
                  </a:lnTo>
                  <a:lnTo>
                    <a:pt x="1930" y="865"/>
                  </a:lnTo>
                  <a:lnTo>
                    <a:pt x="1914" y="898"/>
                  </a:lnTo>
                  <a:lnTo>
                    <a:pt x="1897" y="932"/>
                  </a:lnTo>
                  <a:lnTo>
                    <a:pt x="1877" y="965"/>
                  </a:lnTo>
                  <a:lnTo>
                    <a:pt x="1877" y="965"/>
                  </a:lnTo>
                  <a:lnTo>
                    <a:pt x="1855" y="997"/>
                  </a:lnTo>
                  <a:lnTo>
                    <a:pt x="1832" y="1024"/>
                  </a:lnTo>
                  <a:lnTo>
                    <a:pt x="1808" y="1048"/>
                  </a:lnTo>
                  <a:lnTo>
                    <a:pt x="1785" y="1067"/>
                  </a:lnTo>
                  <a:lnTo>
                    <a:pt x="1759" y="1081"/>
                  </a:lnTo>
                  <a:lnTo>
                    <a:pt x="1733" y="1093"/>
                  </a:lnTo>
                  <a:lnTo>
                    <a:pt x="1706" y="1099"/>
                  </a:lnTo>
                  <a:lnTo>
                    <a:pt x="1680" y="1101"/>
                  </a:lnTo>
                  <a:lnTo>
                    <a:pt x="1680" y="1101"/>
                  </a:lnTo>
                  <a:lnTo>
                    <a:pt x="1657" y="1099"/>
                  </a:lnTo>
                  <a:lnTo>
                    <a:pt x="1637" y="1093"/>
                  </a:lnTo>
                  <a:lnTo>
                    <a:pt x="1618" y="1085"/>
                  </a:lnTo>
                  <a:lnTo>
                    <a:pt x="1600" y="1073"/>
                  </a:lnTo>
                  <a:lnTo>
                    <a:pt x="1600" y="1073"/>
                  </a:lnTo>
                  <a:lnTo>
                    <a:pt x="1584" y="1058"/>
                  </a:lnTo>
                  <a:lnTo>
                    <a:pt x="1572" y="1042"/>
                  </a:lnTo>
                  <a:lnTo>
                    <a:pt x="1566" y="1024"/>
                  </a:lnTo>
                  <a:lnTo>
                    <a:pt x="1564" y="1003"/>
                  </a:lnTo>
                  <a:lnTo>
                    <a:pt x="1564" y="1003"/>
                  </a:lnTo>
                  <a:lnTo>
                    <a:pt x="1566" y="975"/>
                  </a:lnTo>
                  <a:lnTo>
                    <a:pt x="1568" y="948"/>
                  </a:lnTo>
                  <a:lnTo>
                    <a:pt x="1572" y="920"/>
                  </a:lnTo>
                  <a:lnTo>
                    <a:pt x="1580" y="892"/>
                  </a:lnTo>
                  <a:lnTo>
                    <a:pt x="1588" y="863"/>
                  </a:lnTo>
                  <a:lnTo>
                    <a:pt x="1598" y="835"/>
                  </a:lnTo>
                  <a:lnTo>
                    <a:pt x="1610" y="806"/>
                  </a:lnTo>
                  <a:lnTo>
                    <a:pt x="1625" y="778"/>
                  </a:lnTo>
                  <a:lnTo>
                    <a:pt x="1625" y="778"/>
                  </a:lnTo>
                  <a:lnTo>
                    <a:pt x="1639" y="751"/>
                  </a:lnTo>
                  <a:lnTo>
                    <a:pt x="1655" y="725"/>
                  </a:lnTo>
                  <a:lnTo>
                    <a:pt x="1671" y="702"/>
                  </a:lnTo>
                  <a:lnTo>
                    <a:pt x="1686" y="680"/>
                  </a:lnTo>
                  <a:lnTo>
                    <a:pt x="1702" y="661"/>
                  </a:lnTo>
                  <a:lnTo>
                    <a:pt x="1718" y="645"/>
                  </a:lnTo>
                  <a:lnTo>
                    <a:pt x="1735" y="629"/>
                  </a:lnTo>
                  <a:lnTo>
                    <a:pt x="1751" y="617"/>
                  </a:lnTo>
                  <a:lnTo>
                    <a:pt x="1751" y="617"/>
                  </a:lnTo>
                  <a:close/>
                  <a:moveTo>
                    <a:pt x="4114" y="511"/>
                  </a:moveTo>
                  <a:lnTo>
                    <a:pt x="4114" y="511"/>
                  </a:lnTo>
                  <a:lnTo>
                    <a:pt x="4104" y="503"/>
                  </a:lnTo>
                  <a:lnTo>
                    <a:pt x="4092" y="499"/>
                  </a:lnTo>
                  <a:lnTo>
                    <a:pt x="4067" y="489"/>
                  </a:lnTo>
                  <a:lnTo>
                    <a:pt x="4037" y="486"/>
                  </a:lnTo>
                  <a:lnTo>
                    <a:pt x="4004" y="484"/>
                  </a:lnTo>
                  <a:lnTo>
                    <a:pt x="4004" y="484"/>
                  </a:lnTo>
                  <a:lnTo>
                    <a:pt x="3980" y="484"/>
                  </a:lnTo>
                  <a:lnTo>
                    <a:pt x="3955" y="486"/>
                  </a:lnTo>
                  <a:lnTo>
                    <a:pt x="3931" y="489"/>
                  </a:lnTo>
                  <a:lnTo>
                    <a:pt x="3907" y="495"/>
                  </a:lnTo>
                  <a:lnTo>
                    <a:pt x="3884" y="501"/>
                  </a:lnTo>
                  <a:lnTo>
                    <a:pt x="3860" y="509"/>
                  </a:lnTo>
                  <a:lnTo>
                    <a:pt x="3839" y="519"/>
                  </a:lnTo>
                  <a:lnTo>
                    <a:pt x="3817" y="529"/>
                  </a:lnTo>
                  <a:lnTo>
                    <a:pt x="3795" y="543"/>
                  </a:lnTo>
                  <a:lnTo>
                    <a:pt x="3774" y="556"/>
                  </a:lnTo>
                  <a:lnTo>
                    <a:pt x="3752" y="570"/>
                  </a:lnTo>
                  <a:lnTo>
                    <a:pt x="3732" y="588"/>
                  </a:lnTo>
                  <a:lnTo>
                    <a:pt x="3713" y="605"/>
                  </a:lnTo>
                  <a:lnTo>
                    <a:pt x="3693" y="625"/>
                  </a:lnTo>
                  <a:lnTo>
                    <a:pt x="3674" y="647"/>
                  </a:lnTo>
                  <a:lnTo>
                    <a:pt x="3656" y="668"/>
                  </a:lnTo>
                  <a:lnTo>
                    <a:pt x="3656" y="668"/>
                  </a:lnTo>
                  <a:lnTo>
                    <a:pt x="3626" y="710"/>
                  </a:lnTo>
                  <a:lnTo>
                    <a:pt x="3599" y="749"/>
                  </a:lnTo>
                  <a:lnTo>
                    <a:pt x="3577" y="790"/>
                  </a:lnTo>
                  <a:lnTo>
                    <a:pt x="3560" y="832"/>
                  </a:lnTo>
                  <a:lnTo>
                    <a:pt x="3544" y="873"/>
                  </a:lnTo>
                  <a:lnTo>
                    <a:pt x="3534" y="914"/>
                  </a:lnTo>
                  <a:lnTo>
                    <a:pt x="3528" y="955"/>
                  </a:lnTo>
                  <a:lnTo>
                    <a:pt x="3526" y="995"/>
                  </a:lnTo>
                  <a:lnTo>
                    <a:pt x="3526" y="995"/>
                  </a:lnTo>
                  <a:lnTo>
                    <a:pt x="3526" y="1014"/>
                  </a:lnTo>
                  <a:lnTo>
                    <a:pt x="3528" y="1034"/>
                  </a:lnTo>
                  <a:lnTo>
                    <a:pt x="3532" y="1050"/>
                  </a:lnTo>
                  <a:lnTo>
                    <a:pt x="3536" y="1065"/>
                  </a:lnTo>
                  <a:lnTo>
                    <a:pt x="3540" y="1079"/>
                  </a:lnTo>
                  <a:lnTo>
                    <a:pt x="3548" y="1093"/>
                  </a:lnTo>
                  <a:lnTo>
                    <a:pt x="3556" y="1105"/>
                  </a:lnTo>
                  <a:lnTo>
                    <a:pt x="3563" y="1115"/>
                  </a:lnTo>
                  <a:lnTo>
                    <a:pt x="3563" y="1115"/>
                  </a:lnTo>
                  <a:lnTo>
                    <a:pt x="3573" y="1122"/>
                  </a:lnTo>
                  <a:lnTo>
                    <a:pt x="3585" y="1130"/>
                  </a:lnTo>
                  <a:lnTo>
                    <a:pt x="3597" y="1136"/>
                  </a:lnTo>
                  <a:lnTo>
                    <a:pt x="3609" y="1142"/>
                  </a:lnTo>
                  <a:lnTo>
                    <a:pt x="3624" y="1146"/>
                  </a:lnTo>
                  <a:lnTo>
                    <a:pt x="3638" y="1148"/>
                  </a:lnTo>
                  <a:lnTo>
                    <a:pt x="3654" y="1150"/>
                  </a:lnTo>
                  <a:lnTo>
                    <a:pt x="3672" y="1150"/>
                  </a:lnTo>
                  <a:lnTo>
                    <a:pt x="3672" y="1150"/>
                  </a:lnTo>
                  <a:lnTo>
                    <a:pt x="3693" y="1150"/>
                  </a:lnTo>
                  <a:lnTo>
                    <a:pt x="3717" y="1148"/>
                  </a:lnTo>
                  <a:lnTo>
                    <a:pt x="3740" y="1144"/>
                  </a:lnTo>
                  <a:lnTo>
                    <a:pt x="3764" y="1140"/>
                  </a:lnTo>
                  <a:lnTo>
                    <a:pt x="3788" y="1134"/>
                  </a:lnTo>
                  <a:lnTo>
                    <a:pt x="3813" y="1126"/>
                  </a:lnTo>
                  <a:lnTo>
                    <a:pt x="3864" y="1107"/>
                  </a:lnTo>
                  <a:lnTo>
                    <a:pt x="3917" y="1081"/>
                  </a:lnTo>
                  <a:lnTo>
                    <a:pt x="3974" y="1050"/>
                  </a:lnTo>
                  <a:lnTo>
                    <a:pt x="4031" y="1014"/>
                  </a:lnTo>
                  <a:lnTo>
                    <a:pt x="4092" y="971"/>
                  </a:lnTo>
                  <a:lnTo>
                    <a:pt x="4059" y="938"/>
                  </a:lnTo>
                  <a:lnTo>
                    <a:pt x="4059" y="938"/>
                  </a:lnTo>
                  <a:lnTo>
                    <a:pt x="4000" y="971"/>
                  </a:lnTo>
                  <a:lnTo>
                    <a:pt x="3947" y="999"/>
                  </a:lnTo>
                  <a:lnTo>
                    <a:pt x="3903" y="1020"/>
                  </a:lnTo>
                  <a:lnTo>
                    <a:pt x="3866" y="1034"/>
                  </a:lnTo>
                  <a:lnTo>
                    <a:pt x="3866" y="1034"/>
                  </a:lnTo>
                  <a:lnTo>
                    <a:pt x="3843" y="1042"/>
                  </a:lnTo>
                  <a:lnTo>
                    <a:pt x="3819" y="1048"/>
                  </a:lnTo>
                  <a:lnTo>
                    <a:pt x="3797" y="1052"/>
                  </a:lnTo>
                  <a:lnTo>
                    <a:pt x="3776" y="1052"/>
                  </a:lnTo>
                  <a:lnTo>
                    <a:pt x="3776" y="1052"/>
                  </a:lnTo>
                  <a:lnTo>
                    <a:pt x="3756" y="1052"/>
                  </a:lnTo>
                  <a:lnTo>
                    <a:pt x="3738" y="1048"/>
                  </a:lnTo>
                  <a:lnTo>
                    <a:pt x="3723" y="1040"/>
                  </a:lnTo>
                  <a:lnTo>
                    <a:pt x="3711" y="1030"/>
                  </a:lnTo>
                  <a:lnTo>
                    <a:pt x="3711" y="1030"/>
                  </a:lnTo>
                  <a:lnTo>
                    <a:pt x="3705" y="1024"/>
                  </a:lnTo>
                  <a:lnTo>
                    <a:pt x="3701" y="1018"/>
                  </a:lnTo>
                  <a:lnTo>
                    <a:pt x="3693" y="1001"/>
                  </a:lnTo>
                  <a:lnTo>
                    <a:pt x="3689" y="981"/>
                  </a:lnTo>
                  <a:lnTo>
                    <a:pt x="3687" y="955"/>
                  </a:lnTo>
                  <a:lnTo>
                    <a:pt x="3687" y="955"/>
                  </a:lnTo>
                  <a:lnTo>
                    <a:pt x="3691" y="916"/>
                  </a:lnTo>
                  <a:lnTo>
                    <a:pt x="3697" y="875"/>
                  </a:lnTo>
                  <a:lnTo>
                    <a:pt x="3697" y="875"/>
                  </a:lnTo>
                  <a:lnTo>
                    <a:pt x="3854" y="820"/>
                  </a:lnTo>
                  <a:lnTo>
                    <a:pt x="3907" y="800"/>
                  </a:lnTo>
                  <a:lnTo>
                    <a:pt x="3945" y="784"/>
                  </a:lnTo>
                  <a:lnTo>
                    <a:pt x="3945" y="784"/>
                  </a:lnTo>
                  <a:lnTo>
                    <a:pt x="3998" y="759"/>
                  </a:lnTo>
                  <a:lnTo>
                    <a:pt x="4043" y="733"/>
                  </a:lnTo>
                  <a:lnTo>
                    <a:pt x="4078" y="708"/>
                  </a:lnTo>
                  <a:lnTo>
                    <a:pt x="4092" y="696"/>
                  </a:lnTo>
                  <a:lnTo>
                    <a:pt x="4106" y="684"/>
                  </a:lnTo>
                  <a:lnTo>
                    <a:pt x="4106" y="684"/>
                  </a:lnTo>
                  <a:lnTo>
                    <a:pt x="4126" y="659"/>
                  </a:lnTo>
                  <a:lnTo>
                    <a:pt x="4133" y="647"/>
                  </a:lnTo>
                  <a:lnTo>
                    <a:pt x="4139" y="635"/>
                  </a:lnTo>
                  <a:lnTo>
                    <a:pt x="4143" y="623"/>
                  </a:lnTo>
                  <a:lnTo>
                    <a:pt x="4147" y="609"/>
                  </a:lnTo>
                  <a:lnTo>
                    <a:pt x="4149" y="598"/>
                  </a:lnTo>
                  <a:lnTo>
                    <a:pt x="4151" y="586"/>
                  </a:lnTo>
                  <a:lnTo>
                    <a:pt x="4151" y="586"/>
                  </a:lnTo>
                  <a:lnTo>
                    <a:pt x="4149" y="574"/>
                  </a:lnTo>
                  <a:lnTo>
                    <a:pt x="4147" y="562"/>
                  </a:lnTo>
                  <a:lnTo>
                    <a:pt x="4145" y="552"/>
                  </a:lnTo>
                  <a:lnTo>
                    <a:pt x="4141" y="543"/>
                  </a:lnTo>
                  <a:lnTo>
                    <a:pt x="4135" y="535"/>
                  </a:lnTo>
                  <a:lnTo>
                    <a:pt x="4130" y="525"/>
                  </a:lnTo>
                  <a:lnTo>
                    <a:pt x="4122" y="517"/>
                  </a:lnTo>
                  <a:lnTo>
                    <a:pt x="4114" y="511"/>
                  </a:lnTo>
                  <a:lnTo>
                    <a:pt x="4114" y="511"/>
                  </a:lnTo>
                  <a:close/>
                  <a:moveTo>
                    <a:pt x="3951" y="708"/>
                  </a:moveTo>
                  <a:lnTo>
                    <a:pt x="3951" y="708"/>
                  </a:lnTo>
                  <a:lnTo>
                    <a:pt x="3929" y="723"/>
                  </a:lnTo>
                  <a:lnTo>
                    <a:pt x="3905" y="739"/>
                  </a:lnTo>
                  <a:lnTo>
                    <a:pt x="3878" y="755"/>
                  </a:lnTo>
                  <a:lnTo>
                    <a:pt x="3850" y="769"/>
                  </a:lnTo>
                  <a:lnTo>
                    <a:pt x="3819" y="784"/>
                  </a:lnTo>
                  <a:lnTo>
                    <a:pt x="3784" y="798"/>
                  </a:lnTo>
                  <a:lnTo>
                    <a:pt x="3709" y="826"/>
                  </a:lnTo>
                  <a:lnTo>
                    <a:pt x="3709" y="826"/>
                  </a:lnTo>
                  <a:lnTo>
                    <a:pt x="3721" y="782"/>
                  </a:lnTo>
                  <a:lnTo>
                    <a:pt x="3734" y="739"/>
                  </a:lnTo>
                  <a:lnTo>
                    <a:pt x="3752" y="698"/>
                  </a:lnTo>
                  <a:lnTo>
                    <a:pt x="3774" y="655"/>
                  </a:lnTo>
                  <a:lnTo>
                    <a:pt x="3774" y="655"/>
                  </a:lnTo>
                  <a:lnTo>
                    <a:pt x="3791" y="627"/>
                  </a:lnTo>
                  <a:lnTo>
                    <a:pt x="3809" y="604"/>
                  </a:lnTo>
                  <a:lnTo>
                    <a:pt x="3831" y="584"/>
                  </a:lnTo>
                  <a:lnTo>
                    <a:pt x="3852" y="568"/>
                  </a:lnTo>
                  <a:lnTo>
                    <a:pt x="3852" y="568"/>
                  </a:lnTo>
                  <a:lnTo>
                    <a:pt x="3870" y="558"/>
                  </a:lnTo>
                  <a:lnTo>
                    <a:pt x="3888" y="552"/>
                  </a:lnTo>
                  <a:lnTo>
                    <a:pt x="3905" y="548"/>
                  </a:lnTo>
                  <a:lnTo>
                    <a:pt x="3925" y="546"/>
                  </a:lnTo>
                  <a:lnTo>
                    <a:pt x="3925" y="546"/>
                  </a:lnTo>
                  <a:lnTo>
                    <a:pt x="3943" y="548"/>
                  </a:lnTo>
                  <a:lnTo>
                    <a:pt x="3957" y="552"/>
                  </a:lnTo>
                  <a:lnTo>
                    <a:pt x="3970" y="558"/>
                  </a:lnTo>
                  <a:lnTo>
                    <a:pt x="3984" y="566"/>
                  </a:lnTo>
                  <a:lnTo>
                    <a:pt x="3984" y="566"/>
                  </a:lnTo>
                  <a:lnTo>
                    <a:pt x="3994" y="578"/>
                  </a:lnTo>
                  <a:lnTo>
                    <a:pt x="4000" y="590"/>
                  </a:lnTo>
                  <a:lnTo>
                    <a:pt x="4004" y="604"/>
                  </a:lnTo>
                  <a:lnTo>
                    <a:pt x="4006" y="619"/>
                  </a:lnTo>
                  <a:lnTo>
                    <a:pt x="4006" y="619"/>
                  </a:lnTo>
                  <a:lnTo>
                    <a:pt x="4006" y="631"/>
                  </a:lnTo>
                  <a:lnTo>
                    <a:pt x="4002" y="641"/>
                  </a:lnTo>
                  <a:lnTo>
                    <a:pt x="3998" y="653"/>
                  </a:lnTo>
                  <a:lnTo>
                    <a:pt x="3992" y="662"/>
                  </a:lnTo>
                  <a:lnTo>
                    <a:pt x="3984" y="674"/>
                  </a:lnTo>
                  <a:lnTo>
                    <a:pt x="3974" y="686"/>
                  </a:lnTo>
                  <a:lnTo>
                    <a:pt x="3951" y="708"/>
                  </a:lnTo>
                  <a:lnTo>
                    <a:pt x="3951" y="708"/>
                  </a:lnTo>
                  <a:close/>
                  <a:moveTo>
                    <a:pt x="5391" y="65"/>
                  </a:moveTo>
                  <a:lnTo>
                    <a:pt x="5391" y="65"/>
                  </a:lnTo>
                  <a:lnTo>
                    <a:pt x="5380" y="59"/>
                  </a:lnTo>
                  <a:lnTo>
                    <a:pt x="5364" y="53"/>
                  </a:lnTo>
                  <a:lnTo>
                    <a:pt x="5346" y="49"/>
                  </a:lnTo>
                  <a:lnTo>
                    <a:pt x="5329" y="49"/>
                  </a:lnTo>
                  <a:lnTo>
                    <a:pt x="5329" y="49"/>
                  </a:lnTo>
                  <a:lnTo>
                    <a:pt x="5289" y="51"/>
                  </a:lnTo>
                  <a:lnTo>
                    <a:pt x="5250" y="55"/>
                  </a:lnTo>
                  <a:lnTo>
                    <a:pt x="5207" y="65"/>
                  </a:lnTo>
                  <a:lnTo>
                    <a:pt x="5165" y="77"/>
                  </a:lnTo>
                  <a:lnTo>
                    <a:pt x="5165" y="77"/>
                  </a:lnTo>
                  <a:lnTo>
                    <a:pt x="5122" y="90"/>
                  </a:lnTo>
                  <a:lnTo>
                    <a:pt x="5083" y="110"/>
                  </a:lnTo>
                  <a:lnTo>
                    <a:pt x="5044" y="130"/>
                  </a:lnTo>
                  <a:lnTo>
                    <a:pt x="5010" y="153"/>
                  </a:lnTo>
                  <a:lnTo>
                    <a:pt x="5010" y="153"/>
                  </a:lnTo>
                  <a:lnTo>
                    <a:pt x="4977" y="179"/>
                  </a:lnTo>
                  <a:lnTo>
                    <a:pt x="4947" y="208"/>
                  </a:lnTo>
                  <a:lnTo>
                    <a:pt x="4922" y="238"/>
                  </a:lnTo>
                  <a:lnTo>
                    <a:pt x="4898" y="271"/>
                  </a:lnTo>
                  <a:lnTo>
                    <a:pt x="4898" y="271"/>
                  </a:lnTo>
                  <a:lnTo>
                    <a:pt x="4876" y="311"/>
                  </a:lnTo>
                  <a:lnTo>
                    <a:pt x="4855" y="360"/>
                  </a:lnTo>
                  <a:lnTo>
                    <a:pt x="4831" y="421"/>
                  </a:lnTo>
                  <a:lnTo>
                    <a:pt x="4808" y="489"/>
                  </a:lnTo>
                  <a:lnTo>
                    <a:pt x="4808" y="489"/>
                  </a:lnTo>
                  <a:lnTo>
                    <a:pt x="4770" y="486"/>
                  </a:lnTo>
                  <a:lnTo>
                    <a:pt x="4743" y="486"/>
                  </a:lnTo>
                  <a:lnTo>
                    <a:pt x="4743" y="486"/>
                  </a:lnTo>
                  <a:lnTo>
                    <a:pt x="4717" y="486"/>
                  </a:lnTo>
                  <a:lnTo>
                    <a:pt x="4692" y="489"/>
                  </a:lnTo>
                  <a:lnTo>
                    <a:pt x="4666" y="493"/>
                  </a:lnTo>
                  <a:lnTo>
                    <a:pt x="4639" y="501"/>
                  </a:lnTo>
                  <a:lnTo>
                    <a:pt x="4611" y="511"/>
                  </a:lnTo>
                  <a:lnTo>
                    <a:pt x="4584" y="523"/>
                  </a:lnTo>
                  <a:lnTo>
                    <a:pt x="4554" y="537"/>
                  </a:lnTo>
                  <a:lnTo>
                    <a:pt x="4525" y="552"/>
                  </a:lnTo>
                  <a:lnTo>
                    <a:pt x="4525" y="552"/>
                  </a:lnTo>
                  <a:lnTo>
                    <a:pt x="4495" y="570"/>
                  </a:lnTo>
                  <a:lnTo>
                    <a:pt x="4466" y="592"/>
                  </a:lnTo>
                  <a:lnTo>
                    <a:pt x="4438" y="613"/>
                  </a:lnTo>
                  <a:lnTo>
                    <a:pt x="4411" y="639"/>
                  </a:lnTo>
                  <a:lnTo>
                    <a:pt x="4383" y="666"/>
                  </a:lnTo>
                  <a:lnTo>
                    <a:pt x="4358" y="696"/>
                  </a:lnTo>
                  <a:lnTo>
                    <a:pt x="4332" y="729"/>
                  </a:lnTo>
                  <a:lnTo>
                    <a:pt x="4308" y="763"/>
                  </a:lnTo>
                  <a:lnTo>
                    <a:pt x="4308" y="763"/>
                  </a:lnTo>
                  <a:lnTo>
                    <a:pt x="4285" y="798"/>
                  </a:lnTo>
                  <a:lnTo>
                    <a:pt x="4265" y="832"/>
                  </a:lnTo>
                  <a:lnTo>
                    <a:pt x="4247" y="865"/>
                  </a:lnTo>
                  <a:lnTo>
                    <a:pt x="4234" y="896"/>
                  </a:lnTo>
                  <a:lnTo>
                    <a:pt x="4224" y="928"/>
                  </a:lnTo>
                  <a:lnTo>
                    <a:pt x="4216" y="957"/>
                  </a:lnTo>
                  <a:lnTo>
                    <a:pt x="4212" y="987"/>
                  </a:lnTo>
                  <a:lnTo>
                    <a:pt x="4210" y="1014"/>
                  </a:lnTo>
                  <a:lnTo>
                    <a:pt x="4210" y="1014"/>
                  </a:lnTo>
                  <a:lnTo>
                    <a:pt x="4210" y="1030"/>
                  </a:lnTo>
                  <a:lnTo>
                    <a:pt x="4212" y="1046"/>
                  </a:lnTo>
                  <a:lnTo>
                    <a:pt x="4216" y="1062"/>
                  </a:lnTo>
                  <a:lnTo>
                    <a:pt x="4220" y="1075"/>
                  </a:lnTo>
                  <a:lnTo>
                    <a:pt x="4224" y="1087"/>
                  </a:lnTo>
                  <a:lnTo>
                    <a:pt x="4230" y="1099"/>
                  </a:lnTo>
                  <a:lnTo>
                    <a:pt x="4238" y="1109"/>
                  </a:lnTo>
                  <a:lnTo>
                    <a:pt x="4245" y="1119"/>
                  </a:lnTo>
                  <a:lnTo>
                    <a:pt x="4245" y="1119"/>
                  </a:lnTo>
                  <a:lnTo>
                    <a:pt x="4255" y="1126"/>
                  </a:lnTo>
                  <a:lnTo>
                    <a:pt x="4265" y="1134"/>
                  </a:lnTo>
                  <a:lnTo>
                    <a:pt x="4275" y="1140"/>
                  </a:lnTo>
                  <a:lnTo>
                    <a:pt x="4287" y="1146"/>
                  </a:lnTo>
                  <a:lnTo>
                    <a:pt x="4299" y="1150"/>
                  </a:lnTo>
                  <a:lnTo>
                    <a:pt x="4310" y="1152"/>
                  </a:lnTo>
                  <a:lnTo>
                    <a:pt x="4336" y="1154"/>
                  </a:lnTo>
                  <a:lnTo>
                    <a:pt x="4336" y="1154"/>
                  </a:lnTo>
                  <a:lnTo>
                    <a:pt x="4367" y="1152"/>
                  </a:lnTo>
                  <a:lnTo>
                    <a:pt x="4403" y="1146"/>
                  </a:lnTo>
                  <a:lnTo>
                    <a:pt x="4440" y="1134"/>
                  </a:lnTo>
                  <a:lnTo>
                    <a:pt x="4479" y="1119"/>
                  </a:lnTo>
                  <a:lnTo>
                    <a:pt x="4479" y="1119"/>
                  </a:lnTo>
                  <a:lnTo>
                    <a:pt x="4499" y="1109"/>
                  </a:lnTo>
                  <a:lnTo>
                    <a:pt x="4521" y="1097"/>
                  </a:lnTo>
                  <a:lnTo>
                    <a:pt x="4570" y="1067"/>
                  </a:lnTo>
                  <a:lnTo>
                    <a:pt x="4621" y="1030"/>
                  </a:lnTo>
                  <a:lnTo>
                    <a:pt x="4678" y="985"/>
                  </a:lnTo>
                  <a:lnTo>
                    <a:pt x="4644" y="1079"/>
                  </a:lnTo>
                  <a:lnTo>
                    <a:pt x="4644" y="1079"/>
                  </a:lnTo>
                  <a:lnTo>
                    <a:pt x="4635" y="1105"/>
                  </a:lnTo>
                  <a:lnTo>
                    <a:pt x="4633" y="1122"/>
                  </a:lnTo>
                  <a:lnTo>
                    <a:pt x="4633" y="1122"/>
                  </a:lnTo>
                  <a:lnTo>
                    <a:pt x="4635" y="1128"/>
                  </a:lnTo>
                  <a:lnTo>
                    <a:pt x="4637" y="1134"/>
                  </a:lnTo>
                  <a:lnTo>
                    <a:pt x="4641" y="1140"/>
                  </a:lnTo>
                  <a:lnTo>
                    <a:pt x="4648" y="1144"/>
                  </a:lnTo>
                  <a:lnTo>
                    <a:pt x="4648" y="1144"/>
                  </a:lnTo>
                  <a:lnTo>
                    <a:pt x="4656" y="1150"/>
                  </a:lnTo>
                  <a:lnTo>
                    <a:pt x="4664" y="1152"/>
                  </a:lnTo>
                  <a:lnTo>
                    <a:pt x="4676" y="1154"/>
                  </a:lnTo>
                  <a:lnTo>
                    <a:pt x="4686" y="1156"/>
                  </a:lnTo>
                  <a:lnTo>
                    <a:pt x="4686" y="1156"/>
                  </a:lnTo>
                  <a:lnTo>
                    <a:pt x="4715" y="1154"/>
                  </a:lnTo>
                  <a:lnTo>
                    <a:pt x="4749" y="1146"/>
                  </a:lnTo>
                  <a:lnTo>
                    <a:pt x="4786" y="1134"/>
                  </a:lnTo>
                  <a:lnTo>
                    <a:pt x="4829" y="1117"/>
                  </a:lnTo>
                  <a:lnTo>
                    <a:pt x="4829" y="1117"/>
                  </a:lnTo>
                  <a:lnTo>
                    <a:pt x="4865" y="1099"/>
                  </a:lnTo>
                  <a:lnTo>
                    <a:pt x="4910" y="1073"/>
                  </a:lnTo>
                  <a:lnTo>
                    <a:pt x="4965" y="1040"/>
                  </a:lnTo>
                  <a:lnTo>
                    <a:pt x="5028" y="1001"/>
                  </a:lnTo>
                  <a:lnTo>
                    <a:pt x="5000" y="971"/>
                  </a:lnTo>
                  <a:lnTo>
                    <a:pt x="5000" y="971"/>
                  </a:lnTo>
                  <a:lnTo>
                    <a:pt x="4918" y="1018"/>
                  </a:lnTo>
                  <a:lnTo>
                    <a:pt x="4888" y="1034"/>
                  </a:lnTo>
                  <a:lnTo>
                    <a:pt x="4867" y="1044"/>
                  </a:lnTo>
                  <a:lnTo>
                    <a:pt x="4867" y="1044"/>
                  </a:lnTo>
                  <a:lnTo>
                    <a:pt x="4845" y="1052"/>
                  </a:lnTo>
                  <a:lnTo>
                    <a:pt x="4825" y="1056"/>
                  </a:lnTo>
                  <a:lnTo>
                    <a:pt x="4825" y="1056"/>
                  </a:lnTo>
                  <a:lnTo>
                    <a:pt x="4814" y="1054"/>
                  </a:lnTo>
                  <a:lnTo>
                    <a:pt x="4808" y="1050"/>
                  </a:lnTo>
                  <a:lnTo>
                    <a:pt x="4804" y="1048"/>
                  </a:lnTo>
                  <a:lnTo>
                    <a:pt x="4800" y="1044"/>
                  </a:lnTo>
                  <a:lnTo>
                    <a:pt x="4798" y="1038"/>
                  </a:lnTo>
                  <a:lnTo>
                    <a:pt x="4796" y="1026"/>
                  </a:lnTo>
                  <a:lnTo>
                    <a:pt x="4796" y="1026"/>
                  </a:lnTo>
                  <a:lnTo>
                    <a:pt x="4798" y="1008"/>
                  </a:lnTo>
                  <a:lnTo>
                    <a:pt x="4804" y="985"/>
                  </a:lnTo>
                  <a:lnTo>
                    <a:pt x="4821" y="916"/>
                  </a:lnTo>
                  <a:lnTo>
                    <a:pt x="4963" y="452"/>
                  </a:lnTo>
                  <a:lnTo>
                    <a:pt x="4963" y="452"/>
                  </a:lnTo>
                  <a:lnTo>
                    <a:pt x="5010" y="305"/>
                  </a:lnTo>
                  <a:lnTo>
                    <a:pt x="5026" y="258"/>
                  </a:lnTo>
                  <a:lnTo>
                    <a:pt x="5036" y="232"/>
                  </a:lnTo>
                  <a:lnTo>
                    <a:pt x="5036" y="232"/>
                  </a:lnTo>
                  <a:lnTo>
                    <a:pt x="5047" y="206"/>
                  </a:lnTo>
                  <a:lnTo>
                    <a:pt x="5059" y="187"/>
                  </a:lnTo>
                  <a:lnTo>
                    <a:pt x="5073" y="171"/>
                  </a:lnTo>
                  <a:lnTo>
                    <a:pt x="5087" y="161"/>
                  </a:lnTo>
                  <a:lnTo>
                    <a:pt x="5087" y="161"/>
                  </a:lnTo>
                  <a:lnTo>
                    <a:pt x="5101" y="153"/>
                  </a:lnTo>
                  <a:lnTo>
                    <a:pt x="5114" y="147"/>
                  </a:lnTo>
                  <a:lnTo>
                    <a:pt x="5130" y="145"/>
                  </a:lnTo>
                  <a:lnTo>
                    <a:pt x="5148" y="144"/>
                  </a:lnTo>
                  <a:lnTo>
                    <a:pt x="5148" y="144"/>
                  </a:lnTo>
                  <a:lnTo>
                    <a:pt x="5183" y="145"/>
                  </a:lnTo>
                  <a:lnTo>
                    <a:pt x="5240" y="151"/>
                  </a:lnTo>
                  <a:lnTo>
                    <a:pt x="5240" y="151"/>
                  </a:lnTo>
                  <a:lnTo>
                    <a:pt x="5297" y="157"/>
                  </a:lnTo>
                  <a:lnTo>
                    <a:pt x="5334" y="159"/>
                  </a:lnTo>
                  <a:lnTo>
                    <a:pt x="5334" y="159"/>
                  </a:lnTo>
                  <a:lnTo>
                    <a:pt x="5352" y="159"/>
                  </a:lnTo>
                  <a:lnTo>
                    <a:pt x="5368" y="155"/>
                  </a:lnTo>
                  <a:lnTo>
                    <a:pt x="5382" y="151"/>
                  </a:lnTo>
                  <a:lnTo>
                    <a:pt x="5393" y="145"/>
                  </a:lnTo>
                  <a:lnTo>
                    <a:pt x="5393" y="145"/>
                  </a:lnTo>
                  <a:lnTo>
                    <a:pt x="5403" y="136"/>
                  </a:lnTo>
                  <a:lnTo>
                    <a:pt x="5411" y="128"/>
                  </a:lnTo>
                  <a:lnTo>
                    <a:pt x="5415" y="118"/>
                  </a:lnTo>
                  <a:lnTo>
                    <a:pt x="5415" y="106"/>
                  </a:lnTo>
                  <a:lnTo>
                    <a:pt x="5415" y="106"/>
                  </a:lnTo>
                  <a:lnTo>
                    <a:pt x="5415" y="94"/>
                  </a:lnTo>
                  <a:lnTo>
                    <a:pt x="5409" y="83"/>
                  </a:lnTo>
                  <a:lnTo>
                    <a:pt x="5403" y="75"/>
                  </a:lnTo>
                  <a:lnTo>
                    <a:pt x="5391" y="65"/>
                  </a:lnTo>
                  <a:lnTo>
                    <a:pt x="5391" y="65"/>
                  </a:lnTo>
                  <a:close/>
                  <a:moveTo>
                    <a:pt x="4741" y="729"/>
                  </a:moveTo>
                  <a:lnTo>
                    <a:pt x="4741" y="729"/>
                  </a:lnTo>
                  <a:lnTo>
                    <a:pt x="4719" y="798"/>
                  </a:lnTo>
                  <a:lnTo>
                    <a:pt x="4700" y="851"/>
                  </a:lnTo>
                  <a:lnTo>
                    <a:pt x="4684" y="892"/>
                  </a:lnTo>
                  <a:lnTo>
                    <a:pt x="4676" y="906"/>
                  </a:lnTo>
                  <a:lnTo>
                    <a:pt x="4668" y="918"/>
                  </a:lnTo>
                  <a:lnTo>
                    <a:pt x="4668" y="918"/>
                  </a:lnTo>
                  <a:lnTo>
                    <a:pt x="4644" y="948"/>
                  </a:lnTo>
                  <a:lnTo>
                    <a:pt x="4615" y="973"/>
                  </a:lnTo>
                  <a:lnTo>
                    <a:pt x="4584" y="999"/>
                  </a:lnTo>
                  <a:lnTo>
                    <a:pt x="4546" y="1020"/>
                  </a:lnTo>
                  <a:lnTo>
                    <a:pt x="4546" y="1020"/>
                  </a:lnTo>
                  <a:lnTo>
                    <a:pt x="4521" y="1034"/>
                  </a:lnTo>
                  <a:lnTo>
                    <a:pt x="4495" y="1042"/>
                  </a:lnTo>
                  <a:lnTo>
                    <a:pt x="4473" y="1048"/>
                  </a:lnTo>
                  <a:lnTo>
                    <a:pt x="4452" y="1050"/>
                  </a:lnTo>
                  <a:lnTo>
                    <a:pt x="4452" y="1050"/>
                  </a:lnTo>
                  <a:lnTo>
                    <a:pt x="4434" y="1048"/>
                  </a:lnTo>
                  <a:lnTo>
                    <a:pt x="4418" y="1044"/>
                  </a:lnTo>
                  <a:lnTo>
                    <a:pt x="4403" y="1036"/>
                  </a:lnTo>
                  <a:lnTo>
                    <a:pt x="4389" y="1024"/>
                  </a:lnTo>
                  <a:lnTo>
                    <a:pt x="4389" y="1024"/>
                  </a:lnTo>
                  <a:lnTo>
                    <a:pt x="4377" y="1010"/>
                  </a:lnTo>
                  <a:lnTo>
                    <a:pt x="4367" y="997"/>
                  </a:lnTo>
                  <a:lnTo>
                    <a:pt x="4363" y="979"/>
                  </a:lnTo>
                  <a:lnTo>
                    <a:pt x="4361" y="959"/>
                  </a:lnTo>
                  <a:lnTo>
                    <a:pt x="4361" y="959"/>
                  </a:lnTo>
                  <a:lnTo>
                    <a:pt x="4361" y="938"/>
                  </a:lnTo>
                  <a:lnTo>
                    <a:pt x="4365" y="916"/>
                  </a:lnTo>
                  <a:lnTo>
                    <a:pt x="4369" y="891"/>
                  </a:lnTo>
                  <a:lnTo>
                    <a:pt x="4375" y="867"/>
                  </a:lnTo>
                  <a:lnTo>
                    <a:pt x="4385" y="841"/>
                  </a:lnTo>
                  <a:lnTo>
                    <a:pt x="4395" y="814"/>
                  </a:lnTo>
                  <a:lnTo>
                    <a:pt x="4407" y="786"/>
                  </a:lnTo>
                  <a:lnTo>
                    <a:pt x="4420" y="757"/>
                  </a:lnTo>
                  <a:lnTo>
                    <a:pt x="4420" y="757"/>
                  </a:lnTo>
                  <a:lnTo>
                    <a:pt x="4436" y="729"/>
                  </a:lnTo>
                  <a:lnTo>
                    <a:pt x="4450" y="704"/>
                  </a:lnTo>
                  <a:lnTo>
                    <a:pt x="4466" y="682"/>
                  </a:lnTo>
                  <a:lnTo>
                    <a:pt x="4481" y="661"/>
                  </a:lnTo>
                  <a:lnTo>
                    <a:pt x="4497" y="643"/>
                  </a:lnTo>
                  <a:lnTo>
                    <a:pt x="4513" y="625"/>
                  </a:lnTo>
                  <a:lnTo>
                    <a:pt x="4529" y="613"/>
                  </a:lnTo>
                  <a:lnTo>
                    <a:pt x="4544" y="602"/>
                  </a:lnTo>
                  <a:lnTo>
                    <a:pt x="4544" y="602"/>
                  </a:lnTo>
                  <a:lnTo>
                    <a:pt x="4576" y="584"/>
                  </a:lnTo>
                  <a:lnTo>
                    <a:pt x="4591" y="576"/>
                  </a:lnTo>
                  <a:lnTo>
                    <a:pt x="4609" y="570"/>
                  </a:lnTo>
                  <a:lnTo>
                    <a:pt x="4625" y="566"/>
                  </a:lnTo>
                  <a:lnTo>
                    <a:pt x="4641" y="564"/>
                  </a:lnTo>
                  <a:lnTo>
                    <a:pt x="4658" y="562"/>
                  </a:lnTo>
                  <a:lnTo>
                    <a:pt x="4674" y="560"/>
                  </a:lnTo>
                  <a:lnTo>
                    <a:pt x="4674" y="560"/>
                  </a:lnTo>
                  <a:lnTo>
                    <a:pt x="4694" y="562"/>
                  </a:lnTo>
                  <a:lnTo>
                    <a:pt x="4719" y="564"/>
                  </a:lnTo>
                  <a:lnTo>
                    <a:pt x="4788" y="574"/>
                  </a:lnTo>
                  <a:lnTo>
                    <a:pt x="4741" y="729"/>
                  </a:lnTo>
                  <a:close/>
                  <a:moveTo>
                    <a:pt x="3418" y="511"/>
                  </a:moveTo>
                  <a:lnTo>
                    <a:pt x="3418" y="511"/>
                  </a:lnTo>
                  <a:lnTo>
                    <a:pt x="3408" y="503"/>
                  </a:lnTo>
                  <a:lnTo>
                    <a:pt x="3396" y="499"/>
                  </a:lnTo>
                  <a:lnTo>
                    <a:pt x="3373" y="489"/>
                  </a:lnTo>
                  <a:lnTo>
                    <a:pt x="3343" y="486"/>
                  </a:lnTo>
                  <a:lnTo>
                    <a:pt x="3310" y="484"/>
                  </a:lnTo>
                  <a:lnTo>
                    <a:pt x="3310" y="484"/>
                  </a:lnTo>
                  <a:lnTo>
                    <a:pt x="3284" y="484"/>
                  </a:lnTo>
                  <a:lnTo>
                    <a:pt x="3259" y="486"/>
                  </a:lnTo>
                  <a:lnTo>
                    <a:pt x="3235" y="489"/>
                  </a:lnTo>
                  <a:lnTo>
                    <a:pt x="3212" y="495"/>
                  </a:lnTo>
                  <a:lnTo>
                    <a:pt x="3188" y="501"/>
                  </a:lnTo>
                  <a:lnTo>
                    <a:pt x="3164" y="509"/>
                  </a:lnTo>
                  <a:lnTo>
                    <a:pt x="3143" y="519"/>
                  </a:lnTo>
                  <a:lnTo>
                    <a:pt x="3121" y="529"/>
                  </a:lnTo>
                  <a:lnTo>
                    <a:pt x="3100" y="543"/>
                  </a:lnTo>
                  <a:lnTo>
                    <a:pt x="3078" y="556"/>
                  </a:lnTo>
                  <a:lnTo>
                    <a:pt x="3058" y="570"/>
                  </a:lnTo>
                  <a:lnTo>
                    <a:pt x="3037" y="588"/>
                  </a:lnTo>
                  <a:lnTo>
                    <a:pt x="3017" y="605"/>
                  </a:lnTo>
                  <a:lnTo>
                    <a:pt x="2997" y="625"/>
                  </a:lnTo>
                  <a:lnTo>
                    <a:pt x="2980" y="647"/>
                  </a:lnTo>
                  <a:lnTo>
                    <a:pt x="2960" y="668"/>
                  </a:lnTo>
                  <a:lnTo>
                    <a:pt x="2960" y="668"/>
                  </a:lnTo>
                  <a:lnTo>
                    <a:pt x="2931" y="710"/>
                  </a:lnTo>
                  <a:lnTo>
                    <a:pt x="2905" y="749"/>
                  </a:lnTo>
                  <a:lnTo>
                    <a:pt x="2881" y="790"/>
                  </a:lnTo>
                  <a:lnTo>
                    <a:pt x="2864" y="832"/>
                  </a:lnTo>
                  <a:lnTo>
                    <a:pt x="2850" y="873"/>
                  </a:lnTo>
                  <a:lnTo>
                    <a:pt x="2840" y="914"/>
                  </a:lnTo>
                  <a:lnTo>
                    <a:pt x="2832" y="955"/>
                  </a:lnTo>
                  <a:lnTo>
                    <a:pt x="2830" y="995"/>
                  </a:lnTo>
                  <a:lnTo>
                    <a:pt x="2830" y="995"/>
                  </a:lnTo>
                  <a:lnTo>
                    <a:pt x="2832" y="1014"/>
                  </a:lnTo>
                  <a:lnTo>
                    <a:pt x="2834" y="1034"/>
                  </a:lnTo>
                  <a:lnTo>
                    <a:pt x="2836" y="1050"/>
                  </a:lnTo>
                  <a:lnTo>
                    <a:pt x="2840" y="1065"/>
                  </a:lnTo>
                  <a:lnTo>
                    <a:pt x="2846" y="1079"/>
                  </a:lnTo>
                  <a:lnTo>
                    <a:pt x="2852" y="1093"/>
                  </a:lnTo>
                  <a:lnTo>
                    <a:pt x="2860" y="1105"/>
                  </a:lnTo>
                  <a:lnTo>
                    <a:pt x="2868" y="1115"/>
                  </a:lnTo>
                  <a:lnTo>
                    <a:pt x="2868" y="1115"/>
                  </a:lnTo>
                  <a:lnTo>
                    <a:pt x="2877" y="1122"/>
                  </a:lnTo>
                  <a:lnTo>
                    <a:pt x="2889" y="1130"/>
                  </a:lnTo>
                  <a:lnTo>
                    <a:pt x="2901" y="1136"/>
                  </a:lnTo>
                  <a:lnTo>
                    <a:pt x="2915" y="1142"/>
                  </a:lnTo>
                  <a:lnTo>
                    <a:pt x="2929" y="1146"/>
                  </a:lnTo>
                  <a:lnTo>
                    <a:pt x="2944" y="1148"/>
                  </a:lnTo>
                  <a:lnTo>
                    <a:pt x="2960" y="1150"/>
                  </a:lnTo>
                  <a:lnTo>
                    <a:pt x="2978" y="1150"/>
                  </a:lnTo>
                  <a:lnTo>
                    <a:pt x="2978" y="1150"/>
                  </a:lnTo>
                  <a:lnTo>
                    <a:pt x="2999" y="1150"/>
                  </a:lnTo>
                  <a:lnTo>
                    <a:pt x="3021" y="1148"/>
                  </a:lnTo>
                  <a:lnTo>
                    <a:pt x="3045" y="1144"/>
                  </a:lnTo>
                  <a:lnTo>
                    <a:pt x="3068" y="1140"/>
                  </a:lnTo>
                  <a:lnTo>
                    <a:pt x="3094" y="1134"/>
                  </a:lnTo>
                  <a:lnTo>
                    <a:pt x="3117" y="1126"/>
                  </a:lnTo>
                  <a:lnTo>
                    <a:pt x="3168" y="1107"/>
                  </a:lnTo>
                  <a:lnTo>
                    <a:pt x="3223" y="1081"/>
                  </a:lnTo>
                  <a:lnTo>
                    <a:pt x="3278" y="1050"/>
                  </a:lnTo>
                  <a:lnTo>
                    <a:pt x="3335" y="1014"/>
                  </a:lnTo>
                  <a:lnTo>
                    <a:pt x="3396" y="971"/>
                  </a:lnTo>
                  <a:lnTo>
                    <a:pt x="3363" y="938"/>
                  </a:lnTo>
                  <a:lnTo>
                    <a:pt x="3363" y="938"/>
                  </a:lnTo>
                  <a:lnTo>
                    <a:pt x="3304" y="971"/>
                  </a:lnTo>
                  <a:lnTo>
                    <a:pt x="3251" y="999"/>
                  </a:lnTo>
                  <a:lnTo>
                    <a:pt x="3208" y="1020"/>
                  </a:lnTo>
                  <a:lnTo>
                    <a:pt x="3170" y="1034"/>
                  </a:lnTo>
                  <a:lnTo>
                    <a:pt x="3170" y="1034"/>
                  </a:lnTo>
                  <a:lnTo>
                    <a:pt x="3147" y="1042"/>
                  </a:lnTo>
                  <a:lnTo>
                    <a:pt x="3123" y="1048"/>
                  </a:lnTo>
                  <a:lnTo>
                    <a:pt x="3102" y="1052"/>
                  </a:lnTo>
                  <a:lnTo>
                    <a:pt x="3080" y="1052"/>
                  </a:lnTo>
                  <a:lnTo>
                    <a:pt x="3080" y="1052"/>
                  </a:lnTo>
                  <a:lnTo>
                    <a:pt x="3060" y="1052"/>
                  </a:lnTo>
                  <a:lnTo>
                    <a:pt x="3043" y="1048"/>
                  </a:lnTo>
                  <a:lnTo>
                    <a:pt x="3029" y="1040"/>
                  </a:lnTo>
                  <a:lnTo>
                    <a:pt x="3015" y="1030"/>
                  </a:lnTo>
                  <a:lnTo>
                    <a:pt x="3015" y="1030"/>
                  </a:lnTo>
                  <a:lnTo>
                    <a:pt x="3009" y="1024"/>
                  </a:lnTo>
                  <a:lnTo>
                    <a:pt x="3005" y="1018"/>
                  </a:lnTo>
                  <a:lnTo>
                    <a:pt x="2999" y="1001"/>
                  </a:lnTo>
                  <a:lnTo>
                    <a:pt x="2993" y="981"/>
                  </a:lnTo>
                  <a:lnTo>
                    <a:pt x="2993" y="955"/>
                  </a:lnTo>
                  <a:lnTo>
                    <a:pt x="2993" y="955"/>
                  </a:lnTo>
                  <a:lnTo>
                    <a:pt x="2995" y="916"/>
                  </a:lnTo>
                  <a:lnTo>
                    <a:pt x="3001" y="875"/>
                  </a:lnTo>
                  <a:lnTo>
                    <a:pt x="3001" y="875"/>
                  </a:lnTo>
                  <a:lnTo>
                    <a:pt x="3159" y="820"/>
                  </a:lnTo>
                  <a:lnTo>
                    <a:pt x="3212" y="800"/>
                  </a:lnTo>
                  <a:lnTo>
                    <a:pt x="3249" y="784"/>
                  </a:lnTo>
                  <a:lnTo>
                    <a:pt x="3249" y="784"/>
                  </a:lnTo>
                  <a:lnTo>
                    <a:pt x="3304" y="759"/>
                  </a:lnTo>
                  <a:lnTo>
                    <a:pt x="3347" y="733"/>
                  </a:lnTo>
                  <a:lnTo>
                    <a:pt x="3383" y="708"/>
                  </a:lnTo>
                  <a:lnTo>
                    <a:pt x="3398" y="696"/>
                  </a:lnTo>
                  <a:lnTo>
                    <a:pt x="3410" y="684"/>
                  </a:lnTo>
                  <a:lnTo>
                    <a:pt x="3410" y="684"/>
                  </a:lnTo>
                  <a:lnTo>
                    <a:pt x="3430" y="659"/>
                  </a:lnTo>
                  <a:lnTo>
                    <a:pt x="3438" y="647"/>
                  </a:lnTo>
                  <a:lnTo>
                    <a:pt x="3444" y="635"/>
                  </a:lnTo>
                  <a:lnTo>
                    <a:pt x="3449" y="623"/>
                  </a:lnTo>
                  <a:lnTo>
                    <a:pt x="3453" y="609"/>
                  </a:lnTo>
                  <a:lnTo>
                    <a:pt x="3455" y="598"/>
                  </a:lnTo>
                  <a:lnTo>
                    <a:pt x="3455" y="586"/>
                  </a:lnTo>
                  <a:lnTo>
                    <a:pt x="3455" y="586"/>
                  </a:lnTo>
                  <a:lnTo>
                    <a:pt x="3455" y="574"/>
                  </a:lnTo>
                  <a:lnTo>
                    <a:pt x="3453" y="562"/>
                  </a:lnTo>
                  <a:lnTo>
                    <a:pt x="3449" y="552"/>
                  </a:lnTo>
                  <a:lnTo>
                    <a:pt x="3446" y="543"/>
                  </a:lnTo>
                  <a:lnTo>
                    <a:pt x="3442" y="535"/>
                  </a:lnTo>
                  <a:lnTo>
                    <a:pt x="3434" y="525"/>
                  </a:lnTo>
                  <a:lnTo>
                    <a:pt x="3426" y="517"/>
                  </a:lnTo>
                  <a:lnTo>
                    <a:pt x="3418" y="511"/>
                  </a:lnTo>
                  <a:lnTo>
                    <a:pt x="3418" y="511"/>
                  </a:lnTo>
                  <a:close/>
                  <a:moveTo>
                    <a:pt x="3255" y="708"/>
                  </a:moveTo>
                  <a:lnTo>
                    <a:pt x="3255" y="708"/>
                  </a:lnTo>
                  <a:lnTo>
                    <a:pt x="3233" y="723"/>
                  </a:lnTo>
                  <a:lnTo>
                    <a:pt x="3210" y="739"/>
                  </a:lnTo>
                  <a:lnTo>
                    <a:pt x="3184" y="755"/>
                  </a:lnTo>
                  <a:lnTo>
                    <a:pt x="3155" y="769"/>
                  </a:lnTo>
                  <a:lnTo>
                    <a:pt x="3123" y="784"/>
                  </a:lnTo>
                  <a:lnTo>
                    <a:pt x="3090" y="798"/>
                  </a:lnTo>
                  <a:lnTo>
                    <a:pt x="3013" y="826"/>
                  </a:lnTo>
                  <a:lnTo>
                    <a:pt x="3013" y="826"/>
                  </a:lnTo>
                  <a:lnTo>
                    <a:pt x="3025" y="782"/>
                  </a:lnTo>
                  <a:lnTo>
                    <a:pt x="3039" y="739"/>
                  </a:lnTo>
                  <a:lnTo>
                    <a:pt x="3058" y="698"/>
                  </a:lnTo>
                  <a:lnTo>
                    <a:pt x="3078" y="655"/>
                  </a:lnTo>
                  <a:lnTo>
                    <a:pt x="3078" y="655"/>
                  </a:lnTo>
                  <a:lnTo>
                    <a:pt x="3096" y="627"/>
                  </a:lnTo>
                  <a:lnTo>
                    <a:pt x="3115" y="604"/>
                  </a:lnTo>
                  <a:lnTo>
                    <a:pt x="3135" y="584"/>
                  </a:lnTo>
                  <a:lnTo>
                    <a:pt x="3159" y="568"/>
                  </a:lnTo>
                  <a:lnTo>
                    <a:pt x="3159" y="568"/>
                  </a:lnTo>
                  <a:lnTo>
                    <a:pt x="3176" y="558"/>
                  </a:lnTo>
                  <a:lnTo>
                    <a:pt x="3194" y="552"/>
                  </a:lnTo>
                  <a:lnTo>
                    <a:pt x="3212" y="548"/>
                  </a:lnTo>
                  <a:lnTo>
                    <a:pt x="3229" y="546"/>
                  </a:lnTo>
                  <a:lnTo>
                    <a:pt x="3229" y="546"/>
                  </a:lnTo>
                  <a:lnTo>
                    <a:pt x="3247" y="548"/>
                  </a:lnTo>
                  <a:lnTo>
                    <a:pt x="3263" y="552"/>
                  </a:lnTo>
                  <a:lnTo>
                    <a:pt x="3276" y="558"/>
                  </a:lnTo>
                  <a:lnTo>
                    <a:pt x="3288" y="566"/>
                  </a:lnTo>
                  <a:lnTo>
                    <a:pt x="3288" y="566"/>
                  </a:lnTo>
                  <a:lnTo>
                    <a:pt x="3298" y="578"/>
                  </a:lnTo>
                  <a:lnTo>
                    <a:pt x="3304" y="590"/>
                  </a:lnTo>
                  <a:lnTo>
                    <a:pt x="3310" y="604"/>
                  </a:lnTo>
                  <a:lnTo>
                    <a:pt x="3310" y="619"/>
                  </a:lnTo>
                  <a:lnTo>
                    <a:pt x="3310" y="619"/>
                  </a:lnTo>
                  <a:lnTo>
                    <a:pt x="3310" y="631"/>
                  </a:lnTo>
                  <a:lnTo>
                    <a:pt x="3308" y="641"/>
                  </a:lnTo>
                  <a:lnTo>
                    <a:pt x="3302" y="653"/>
                  </a:lnTo>
                  <a:lnTo>
                    <a:pt x="3296" y="662"/>
                  </a:lnTo>
                  <a:lnTo>
                    <a:pt x="3288" y="674"/>
                  </a:lnTo>
                  <a:lnTo>
                    <a:pt x="3280" y="686"/>
                  </a:lnTo>
                  <a:lnTo>
                    <a:pt x="3255" y="708"/>
                  </a:lnTo>
                  <a:lnTo>
                    <a:pt x="3255" y="7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Freeform 73"/>
            <p:cNvSpPr>
              <a:spLocks noEditPoints="1"/>
            </p:cNvSpPr>
            <p:nvPr/>
          </p:nvSpPr>
          <p:spPr bwMode="auto">
            <a:xfrm>
              <a:off x="8166101" y="1233488"/>
              <a:ext cx="2840038" cy="184150"/>
            </a:xfrm>
            <a:custGeom>
              <a:avLst/>
              <a:gdLst>
                <a:gd name="T0" fmla="*/ 515 w 3577"/>
                <a:gd name="T1" fmla="*/ 16 h 232"/>
                <a:gd name="T2" fmla="*/ 417 w 3577"/>
                <a:gd name="T3" fmla="*/ 85 h 232"/>
                <a:gd name="T4" fmla="*/ 503 w 3577"/>
                <a:gd name="T5" fmla="*/ 201 h 232"/>
                <a:gd name="T6" fmla="*/ 409 w 3577"/>
                <a:gd name="T7" fmla="*/ 165 h 232"/>
                <a:gd name="T8" fmla="*/ 529 w 3577"/>
                <a:gd name="T9" fmla="*/ 187 h 232"/>
                <a:gd name="T10" fmla="*/ 432 w 3577"/>
                <a:gd name="T11" fmla="*/ 61 h 232"/>
                <a:gd name="T12" fmla="*/ 1114 w 3577"/>
                <a:gd name="T13" fmla="*/ 169 h 232"/>
                <a:gd name="T14" fmla="*/ 247 w 3577"/>
                <a:gd name="T15" fmla="*/ 43 h 232"/>
                <a:gd name="T16" fmla="*/ 206 w 3577"/>
                <a:gd name="T17" fmla="*/ 122 h 232"/>
                <a:gd name="T18" fmla="*/ 242 w 3577"/>
                <a:gd name="T19" fmla="*/ 130 h 232"/>
                <a:gd name="T20" fmla="*/ 192 w 3577"/>
                <a:gd name="T21" fmla="*/ 22 h 232"/>
                <a:gd name="T22" fmla="*/ 212 w 3577"/>
                <a:gd name="T23" fmla="*/ 98 h 232"/>
                <a:gd name="T24" fmla="*/ 1327 w 3577"/>
                <a:gd name="T25" fmla="*/ 4 h 232"/>
                <a:gd name="T26" fmla="*/ 90 w 3577"/>
                <a:gd name="T27" fmla="*/ 114 h 232"/>
                <a:gd name="T28" fmla="*/ 57 w 3577"/>
                <a:gd name="T29" fmla="*/ 22 h 232"/>
                <a:gd name="T30" fmla="*/ 71 w 3577"/>
                <a:gd name="T31" fmla="*/ 104 h 232"/>
                <a:gd name="T32" fmla="*/ 582 w 3577"/>
                <a:gd name="T33" fmla="*/ 122 h 232"/>
                <a:gd name="T34" fmla="*/ 912 w 3577"/>
                <a:gd name="T35" fmla="*/ 228 h 232"/>
                <a:gd name="T36" fmla="*/ 387 w 3577"/>
                <a:gd name="T37" fmla="*/ 228 h 232"/>
                <a:gd name="T38" fmla="*/ 1655 w 3577"/>
                <a:gd name="T39" fmla="*/ 201 h 232"/>
                <a:gd name="T40" fmla="*/ 2987 w 3577"/>
                <a:gd name="T41" fmla="*/ 4 h 232"/>
                <a:gd name="T42" fmla="*/ 3084 w 3577"/>
                <a:gd name="T43" fmla="*/ 228 h 232"/>
                <a:gd name="T44" fmla="*/ 3086 w 3577"/>
                <a:gd name="T45" fmla="*/ 104 h 232"/>
                <a:gd name="T46" fmla="*/ 3082 w 3577"/>
                <a:gd name="T47" fmla="*/ 57 h 232"/>
                <a:gd name="T48" fmla="*/ 2913 w 3577"/>
                <a:gd name="T49" fmla="*/ 24 h 232"/>
                <a:gd name="T50" fmla="*/ 2885 w 3577"/>
                <a:gd name="T51" fmla="*/ 0 h 232"/>
                <a:gd name="T52" fmla="*/ 2826 w 3577"/>
                <a:gd name="T53" fmla="*/ 193 h 232"/>
                <a:gd name="T54" fmla="*/ 2929 w 3577"/>
                <a:gd name="T55" fmla="*/ 208 h 232"/>
                <a:gd name="T56" fmla="*/ 2844 w 3577"/>
                <a:gd name="T57" fmla="*/ 45 h 232"/>
                <a:gd name="T58" fmla="*/ 1389 w 3577"/>
                <a:gd name="T59" fmla="*/ 12 h 232"/>
                <a:gd name="T60" fmla="*/ 1380 w 3577"/>
                <a:gd name="T61" fmla="*/ 212 h 232"/>
                <a:gd name="T62" fmla="*/ 1498 w 3577"/>
                <a:gd name="T63" fmla="*/ 116 h 232"/>
                <a:gd name="T64" fmla="*/ 1415 w 3577"/>
                <a:gd name="T65" fmla="*/ 214 h 232"/>
                <a:gd name="T66" fmla="*/ 1431 w 3577"/>
                <a:gd name="T67" fmla="*/ 16 h 232"/>
                <a:gd name="T68" fmla="*/ 3559 w 3577"/>
                <a:gd name="T69" fmla="*/ 12 h 232"/>
                <a:gd name="T70" fmla="*/ 3573 w 3577"/>
                <a:gd name="T71" fmla="*/ 88 h 232"/>
                <a:gd name="T72" fmla="*/ 3546 w 3577"/>
                <a:gd name="T73" fmla="*/ 28 h 232"/>
                <a:gd name="T74" fmla="*/ 3412 w 3577"/>
                <a:gd name="T75" fmla="*/ 146 h 232"/>
                <a:gd name="T76" fmla="*/ 3324 w 3577"/>
                <a:gd name="T77" fmla="*/ 183 h 232"/>
                <a:gd name="T78" fmla="*/ 3383 w 3577"/>
                <a:gd name="T79" fmla="*/ 230 h 232"/>
                <a:gd name="T80" fmla="*/ 2535 w 3577"/>
                <a:gd name="T81" fmla="*/ 228 h 232"/>
                <a:gd name="T82" fmla="*/ 3172 w 3577"/>
                <a:gd name="T83" fmla="*/ 4 h 232"/>
                <a:gd name="T84" fmla="*/ 3151 w 3577"/>
                <a:gd name="T85" fmla="*/ 212 h 232"/>
                <a:gd name="T86" fmla="*/ 3267 w 3577"/>
                <a:gd name="T87" fmla="*/ 165 h 232"/>
                <a:gd name="T88" fmla="*/ 3200 w 3577"/>
                <a:gd name="T89" fmla="*/ 214 h 232"/>
                <a:gd name="T90" fmla="*/ 3186 w 3577"/>
                <a:gd name="T91" fmla="*/ 18 h 232"/>
                <a:gd name="T92" fmla="*/ 2412 w 3577"/>
                <a:gd name="T93" fmla="*/ 16 h 232"/>
                <a:gd name="T94" fmla="*/ 2451 w 3577"/>
                <a:gd name="T95" fmla="*/ 8 h 232"/>
                <a:gd name="T96" fmla="*/ 2345 w 3577"/>
                <a:gd name="T97" fmla="*/ 116 h 232"/>
                <a:gd name="T98" fmla="*/ 2474 w 3577"/>
                <a:gd name="T99" fmla="*/ 110 h 232"/>
                <a:gd name="T100" fmla="*/ 2364 w 3577"/>
                <a:gd name="T101" fmla="*/ 116 h 232"/>
                <a:gd name="T102" fmla="*/ 1914 w 3577"/>
                <a:gd name="T103" fmla="*/ 226 h 232"/>
                <a:gd name="T104" fmla="*/ 1960 w 3577"/>
                <a:gd name="T105" fmla="*/ 31 h 232"/>
                <a:gd name="T106" fmla="*/ 1912 w 3577"/>
                <a:gd name="T107" fmla="*/ 208 h 232"/>
                <a:gd name="T108" fmla="*/ 1950 w 3577"/>
                <a:gd name="T109" fmla="*/ 146 h 232"/>
                <a:gd name="T110" fmla="*/ 2195 w 3577"/>
                <a:gd name="T111" fmla="*/ 16 h 232"/>
                <a:gd name="T112" fmla="*/ 2231 w 3577"/>
                <a:gd name="T113" fmla="*/ 8 h 232"/>
                <a:gd name="T114" fmla="*/ 2142 w 3577"/>
                <a:gd name="T115" fmla="*/ 85 h 232"/>
                <a:gd name="T116" fmla="*/ 2223 w 3577"/>
                <a:gd name="T117" fmla="*/ 204 h 232"/>
                <a:gd name="T118" fmla="*/ 2132 w 3577"/>
                <a:gd name="T119" fmla="*/ 181 h 232"/>
                <a:gd name="T120" fmla="*/ 2252 w 3577"/>
                <a:gd name="T121" fmla="*/ 173 h 232"/>
                <a:gd name="T122" fmla="*/ 2156 w 3577"/>
                <a:gd name="T123" fmla="*/ 5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77" h="232">
                  <a:moveTo>
                    <a:pt x="470" y="16"/>
                  </a:moveTo>
                  <a:lnTo>
                    <a:pt x="470" y="16"/>
                  </a:lnTo>
                  <a:lnTo>
                    <a:pt x="479" y="18"/>
                  </a:lnTo>
                  <a:lnTo>
                    <a:pt x="489" y="20"/>
                  </a:lnTo>
                  <a:lnTo>
                    <a:pt x="495" y="24"/>
                  </a:lnTo>
                  <a:lnTo>
                    <a:pt x="501" y="28"/>
                  </a:lnTo>
                  <a:lnTo>
                    <a:pt x="501" y="28"/>
                  </a:lnTo>
                  <a:lnTo>
                    <a:pt x="503" y="33"/>
                  </a:lnTo>
                  <a:lnTo>
                    <a:pt x="507" y="41"/>
                  </a:lnTo>
                  <a:lnTo>
                    <a:pt x="509" y="61"/>
                  </a:lnTo>
                  <a:lnTo>
                    <a:pt x="529" y="61"/>
                  </a:lnTo>
                  <a:lnTo>
                    <a:pt x="529" y="61"/>
                  </a:lnTo>
                  <a:lnTo>
                    <a:pt x="529" y="47"/>
                  </a:lnTo>
                  <a:lnTo>
                    <a:pt x="525" y="33"/>
                  </a:lnTo>
                  <a:lnTo>
                    <a:pt x="521" y="24"/>
                  </a:lnTo>
                  <a:lnTo>
                    <a:pt x="515" y="16"/>
                  </a:lnTo>
                  <a:lnTo>
                    <a:pt x="507" y="8"/>
                  </a:lnTo>
                  <a:lnTo>
                    <a:pt x="497" y="4"/>
                  </a:lnTo>
                  <a:lnTo>
                    <a:pt x="485" y="0"/>
                  </a:lnTo>
                  <a:lnTo>
                    <a:pt x="472" y="0"/>
                  </a:lnTo>
                  <a:lnTo>
                    <a:pt x="472" y="0"/>
                  </a:lnTo>
                  <a:lnTo>
                    <a:pt x="458" y="0"/>
                  </a:lnTo>
                  <a:lnTo>
                    <a:pt x="446" y="4"/>
                  </a:lnTo>
                  <a:lnTo>
                    <a:pt x="434" y="8"/>
                  </a:lnTo>
                  <a:lnTo>
                    <a:pt x="426" y="14"/>
                  </a:lnTo>
                  <a:lnTo>
                    <a:pt x="418" y="22"/>
                  </a:lnTo>
                  <a:lnTo>
                    <a:pt x="415" y="31"/>
                  </a:lnTo>
                  <a:lnTo>
                    <a:pt x="413" y="41"/>
                  </a:lnTo>
                  <a:lnTo>
                    <a:pt x="411" y="55"/>
                  </a:lnTo>
                  <a:lnTo>
                    <a:pt x="411" y="55"/>
                  </a:lnTo>
                  <a:lnTo>
                    <a:pt x="413" y="71"/>
                  </a:lnTo>
                  <a:lnTo>
                    <a:pt x="417" y="85"/>
                  </a:lnTo>
                  <a:lnTo>
                    <a:pt x="417" y="85"/>
                  </a:lnTo>
                  <a:lnTo>
                    <a:pt x="422" y="90"/>
                  </a:lnTo>
                  <a:lnTo>
                    <a:pt x="432" y="100"/>
                  </a:lnTo>
                  <a:lnTo>
                    <a:pt x="456" y="116"/>
                  </a:lnTo>
                  <a:lnTo>
                    <a:pt x="456" y="116"/>
                  </a:lnTo>
                  <a:lnTo>
                    <a:pt x="481" y="134"/>
                  </a:lnTo>
                  <a:lnTo>
                    <a:pt x="495" y="142"/>
                  </a:lnTo>
                  <a:lnTo>
                    <a:pt x="495" y="142"/>
                  </a:lnTo>
                  <a:lnTo>
                    <a:pt x="501" y="149"/>
                  </a:lnTo>
                  <a:lnTo>
                    <a:pt x="505" y="157"/>
                  </a:lnTo>
                  <a:lnTo>
                    <a:pt x="507" y="165"/>
                  </a:lnTo>
                  <a:lnTo>
                    <a:pt x="509" y="175"/>
                  </a:lnTo>
                  <a:lnTo>
                    <a:pt x="509" y="175"/>
                  </a:lnTo>
                  <a:lnTo>
                    <a:pt x="509" y="185"/>
                  </a:lnTo>
                  <a:lnTo>
                    <a:pt x="507" y="193"/>
                  </a:lnTo>
                  <a:lnTo>
                    <a:pt x="503" y="201"/>
                  </a:lnTo>
                  <a:lnTo>
                    <a:pt x="499" y="204"/>
                  </a:lnTo>
                  <a:lnTo>
                    <a:pt x="493" y="210"/>
                  </a:lnTo>
                  <a:lnTo>
                    <a:pt x="487" y="212"/>
                  </a:lnTo>
                  <a:lnTo>
                    <a:pt x="479" y="214"/>
                  </a:lnTo>
                  <a:lnTo>
                    <a:pt x="470" y="214"/>
                  </a:lnTo>
                  <a:lnTo>
                    <a:pt x="470" y="214"/>
                  </a:lnTo>
                  <a:lnTo>
                    <a:pt x="458" y="214"/>
                  </a:lnTo>
                  <a:lnTo>
                    <a:pt x="448" y="210"/>
                  </a:lnTo>
                  <a:lnTo>
                    <a:pt x="440" y="206"/>
                  </a:lnTo>
                  <a:lnTo>
                    <a:pt x="434" y="199"/>
                  </a:lnTo>
                  <a:lnTo>
                    <a:pt x="434" y="199"/>
                  </a:lnTo>
                  <a:lnTo>
                    <a:pt x="432" y="193"/>
                  </a:lnTo>
                  <a:lnTo>
                    <a:pt x="430" y="185"/>
                  </a:lnTo>
                  <a:lnTo>
                    <a:pt x="428" y="165"/>
                  </a:lnTo>
                  <a:lnTo>
                    <a:pt x="409" y="165"/>
                  </a:lnTo>
                  <a:lnTo>
                    <a:pt x="409" y="165"/>
                  </a:lnTo>
                  <a:lnTo>
                    <a:pt x="409" y="181"/>
                  </a:lnTo>
                  <a:lnTo>
                    <a:pt x="411" y="195"/>
                  </a:lnTo>
                  <a:lnTo>
                    <a:pt x="415" y="206"/>
                  </a:lnTo>
                  <a:lnTo>
                    <a:pt x="422" y="214"/>
                  </a:lnTo>
                  <a:lnTo>
                    <a:pt x="430" y="222"/>
                  </a:lnTo>
                  <a:lnTo>
                    <a:pt x="442" y="228"/>
                  </a:lnTo>
                  <a:lnTo>
                    <a:pt x="454" y="230"/>
                  </a:lnTo>
                  <a:lnTo>
                    <a:pt x="470" y="232"/>
                  </a:lnTo>
                  <a:lnTo>
                    <a:pt x="470" y="232"/>
                  </a:lnTo>
                  <a:lnTo>
                    <a:pt x="483" y="230"/>
                  </a:lnTo>
                  <a:lnTo>
                    <a:pt x="495" y="228"/>
                  </a:lnTo>
                  <a:lnTo>
                    <a:pt x="505" y="224"/>
                  </a:lnTo>
                  <a:lnTo>
                    <a:pt x="513" y="216"/>
                  </a:lnTo>
                  <a:lnTo>
                    <a:pt x="521" y="208"/>
                  </a:lnTo>
                  <a:lnTo>
                    <a:pt x="525" y="199"/>
                  </a:lnTo>
                  <a:lnTo>
                    <a:pt x="529" y="187"/>
                  </a:lnTo>
                  <a:lnTo>
                    <a:pt x="529" y="173"/>
                  </a:lnTo>
                  <a:lnTo>
                    <a:pt x="529" y="173"/>
                  </a:lnTo>
                  <a:lnTo>
                    <a:pt x="527" y="153"/>
                  </a:lnTo>
                  <a:lnTo>
                    <a:pt x="525" y="147"/>
                  </a:lnTo>
                  <a:lnTo>
                    <a:pt x="521" y="140"/>
                  </a:lnTo>
                  <a:lnTo>
                    <a:pt x="521" y="140"/>
                  </a:lnTo>
                  <a:lnTo>
                    <a:pt x="513" y="130"/>
                  </a:lnTo>
                  <a:lnTo>
                    <a:pt x="499" y="120"/>
                  </a:lnTo>
                  <a:lnTo>
                    <a:pt x="499" y="120"/>
                  </a:lnTo>
                  <a:lnTo>
                    <a:pt x="474" y="104"/>
                  </a:lnTo>
                  <a:lnTo>
                    <a:pt x="474" y="104"/>
                  </a:lnTo>
                  <a:lnTo>
                    <a:pt x="442" y="83"/>
                  </a:lnTo>
                  <a:lnTo>
                    <a:pt x="442" y="83"/>
                  </a:lnTo>
                  <a:lnTo>
                    <a:pt x="438" y="77"/>
                  </a:lnTo>
                  <a:lnTo>
                    <a:pt x="434" y="69"/>
                  </a:lnTo>
                  <a:lnTo>
                    <a:pt x="432" y="61"/>
                  </a:lnTo>
                  <a:lnTo>
                    <a:pt x="430" y="51"/>
                  </a:lnTo>
                  <a:lnTo>
                    <a:pt x="430" y="51"/>
                  </a:lnTo>
                  <a:lnTo>
                    <a:pt x="432" y="43"/>
                  </a:lnTo>
                  <a:lnTo>
                    <a:pt x="434" y="35"/>
                  </a:lnTo>
                  <a:lnTo>
                    <a:pt x="436" y="30"/>
                  </a:lnTo>
                  <a:lnTo>
                    <a:pt x="440" y="26"/>
                  </a:lnTo>
                  <a:lnTo>
                    <a:pt x="446" y="22"/>
                  </a:lnTo>
                  <a:lnTo>
                    <a:pt x="454" y="18"/>
                  </a:lnTo>
                  <a:lnTo>
                    <a:pt x="462" y="18"/>
                  </a:lnTo>
                  <a:lnTo>
                    <a:pt x="470" y="16"/>
                  </a:lnTo>
                  <a:lnTo>
                    <a:pt x="470" y="16"/>
                  </a:lnTo>
                  <a:close/>
                  <a:moveTo>
                    <a:pt x="1059" y="4"/>
                  </a:moveTo>
                  <a:lnTo>
                    <a:pt x="989" y="228"/>
                  </a:lnTo>
                  <a:lnTo>
                    <a:pt x="1008" y="228"/>
                  </a:lnTo>
                  <a:lnTo>
                    <a:pt x="1026" y="169"/>
                  </a:lnTo>
                  <a:lnTo>
                    <a:pt x="1114" y="169"/>
                  </a:lnTo>
                  <a:lnTo>
                    <a:pt x="1132" y="228"/>
                  </a:lnTo>
                  <a:lnTo>
                    <a:pt x="1152" y="228"/>
                  </a:lnTo>
                  <a:lnTo>
                    <a:pt x="1083" y="4"/>
                  </a:lnTo>
                  <a:lnTo>
                    <a:pt x="1059" y="4"/>
                  </a:lnTo>
                  <a:close/>
                  <a:moveTo>
                    <a:pt x="1032" y="151"/>
                  </a:moveTo>
                  <a:lnTo>
                    <a:pt x="1069" y="26"/>
                  </a:lnTo>
                  <a:lnTo>
                    <a:pt x="1071" y="26"/>
                  </a:lnTo>
                  <a:lnTo>
                    <a:pt x="1108" y="151"/>
                  </a:lnTo>
                  <a:lnTo>
                    <a:pt x="1032" y="151"/>
                  </a:lnTo>
                  <a:close/>
                  <a:moveTo>
                    <a:pt x="242" y="92"/>
                  </a:moveTo>
                  <a:lnTo>
                    <a:pt x="242" y="92"/>
                  </a:lnTo>
                  <a:lnTo>
                    <a:pt x="244" y="87"/>
                  </a:lnTo>
                  <a:lnTo>
                    <a:pt x="246" y="79"/>
                  </a:lnTo>
                  <a:lnTo>
                    <a:pt x="247" y="57"/>
                  </a:lnTo>
                  <a:lnTo>
                    <a:pt x="247" y="57"/>
                  </a:lnTo>
                  <a:lnTo>
                    <a:pt x="247" y="43"/>
                  </a:lnTo>
                  <a:lnTo>
                    <a:pt x="246" y="31"/>
                  </a:lnTo>
                  <a:lnTo>
                    <a:pt x="242" y="24"/>
                  </a:lnTo>
                  <a:lnTo>
                    <a:pt x="236" y="16"/>
                  </a:lnTo>
                  <a:lnTo>
                    <a:pt x="236" y="16"/>
                  </a:lnTo>
                  <a:lnTo>
                    <a:pt x="230" y="10"/>
                  </a:lnTo>
                  <a:lnTo>
                    <a:pt x="220" y="8"/>
                  </a:lnTo>
                  <a:lnTo>
                    <a:pt x="208" y="4"/>
                  </a:lnTo>
                  <a:lnTo>
                    <a:pt x="194" y="4"/>
                  </a:lnTo>
                  <a:lnTo>
                    <a:pt x="132" y="4"/>
                  </a:lnTo>
                  <a:lnTo>
                    <a:pt x="132" y="228"/>
                  </a:lnTo>
                  <a:lnTo>
                    <a:pt x="151" y="228"/>
                  </a:lnTo>
                  <a:lnTo>
                    <a:pt x="151" y="120"/>
                  </a:lnTo>
                  <a:lnTo>
                    <a:pt x="189" y="120"/>
                  </a:lnTo>
                  <a:lnTo>
                    <a:pt x="189" y="120"/>
                  </a:lnTo>
                  <a:lnTo>
                    <a:pt x="198" y="120"/>
                  </a:lnTo>
                  <a:lnTo>
                    <a:pt x="206" y="122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18" y="130"/>
                  </a:lnTo>
                  <a:lnTo>
                    <a:pt x="224" y="142"/>
                  </a:lnTo>
                  <a:lnTo>
                    <a:pt x="226" y="153"/>
                  </a:lnTo>
                  <a:lnTo>
                    <a:pt x="226" y="171"/>
                  </a:lnTo>
                  <a:lnTo>
                    <a:pt x="226" y="171"/>
                  </a:lnTo>
                  <a:lnTo>
                    <a:pt x="228" y="210"/>
                  </a:lnTo>
                  <a:lnTo>
                    <a:pt x="230" y="228"/>
                  </a:lnTo>
                  <a:lnTo>
                    <a:pt x="247" y="228"/>
                  </a:lnTo>
                  <a:lnTo>
                    <a:pt x="247" y="228"/>
                  </a:lnTo>
                  <a:lnTo>
                    <a:pt x="246" y="203"/>
                  </a:lnTo>
                  <a:lnTo>
                    <a:pt x="246" y="203"/>
                  </a:lnTo>
                  <a:lnTo>
                    <a:pt x="244" y="144"/>
                  </a:lnTo>
                  <a:lnTo>
                    <a:pt x="244" y="144"/>
                  </a:lnTo>
                  <a:lnTo>
                    <a:pt x="242" y="130"/>
                  </a:lnTo>
                  <a:lnTo>
                    <a:pt x="240" y="124"/>
                  </a:lnTo>
                  <a:lnTo>
                    <a:pt x="236" y="120"/>
                  </a:lnTo>
                  <a:lnTo>
                    <a:pt x="236" y="120"/>
                  </a:lnTo>
                  <a:lnTo>
                    <a:pt x="228" y="116"/>
                  </a:lnTo>
                  <a:lnTo>
                    <a:pt x="212" y="112"/>
                  </a:lnTo>
                  <a:lnTo>
                    <a:pt x="212" y="110"/>
                  </a:lnTo>
                  <a:lnTo>
                    <a:pt x="212" y="110"/>
                  </a:lnTo>
                  <a:lnTo>
                    <a:pt x="222" y="108"/>
                  </a:lnTo>
                  <a:lnTo>
                    <a:pt x="230" y="104"/>
                  </a:lnTo>
                  <a:lnTo>
                    <a:pt x="238" y="98"/>
                  </a:lnTo>
                  <a:lnTo>
                    <a:pt x="242" y="92"/>
                  </a:lnTo>
                  <a:lnTo>
                    <a:pt x="242" y="92"/>
                  </a:lnTo>
                  <a:close/>
                  <a:moveTo>
                    <a:pt x="185" y="102"/>
                  </a:moveTo>
                  <a:lnTo>
                    <a:pt x="151" y="102"/>
                  </a:lnTo>
                  <a:lnTo>
                    <a:pt x="151" y="22"/>
                  </a:lnTo>
                  <a:lnTo>
                    <a:pt x="192" y="22"/>
                  </a:lnTo>
                  <a:lnTo>
                    <a:pt x="192" y="22"/>
                  </a:lnTo>
                  <a:lnTo>
                    <a:pt x="208" y="22"/>
                  </a:lnTo>
                  <a:lnTo>
                    <a:pt x="214" y="26"/>
                  </a:lnTo>
                  <a:lnTo>
                    <a:pt x="218" y="28"/>
                  </a:lnTo>
                  <a:lnTo>
                    <a:pt x="218" y="28"/>
                  </a:lnTo>
                  <a:lnTo>
                    <a:pt x="222" y="31"/>
                  </a:lnTo>
                  <a:lnTo>
                    <a:pt x="226" y="39"/>
                  </a:lnTo>
                  <a:lnTo>
                    <a:pt x="228" y="47"/>
                  </a:lnTo>
                  <a:lnTo>
                    <a:pt x="228" y="57"/>
                  </a:lnTo>
                  <a:lnTo>
                    <a:pt x="228" y="57"/>
                  </a:lnTo>
                  <a:lnTo>
                    <a:pt x="228" y="69"/>
                  </a:lnTo>
                  <a:lnTo>
                    <a:pt x="226" y="81"/>
                  </a:lnTo>
                  <a:lnTo>
                    <a:pt x="222" y="88"/>
                  </a:lnTo>
                  <a:lnTo>
                    <a:pt x="218" y="92"/>
                  </a:lnTo>
                  <a:lnTo>
                    <a:pt x="218" y="92"/>
                  </a:lnTo>
                  <a:lnTo>
                    <a:pt x="212" y="98"/>
                  </a:lnTo>
                  <a:lnTo>
                    <a:pt x="204" y="100"/>
                  </a:lnTo>
                  <a:lnTo>
                    <a:pt x="194" y="102"/>
                  </a:lnTo>
                  <a:lnTo>
                    <a:pt x="185" y="102"/>
                  </a:lnTo>
                  <a:lnTo>
                    <a:pt x="185" y="102"/>
                  </a:lnTo>
                  <a:close/>
                  <a:moveTo>
                    <a:pt x="1156" y="22"/>
                  </a:moveTo>
                  <a:lnTo>
                    <a:pt x="1209" y="22"/>
                  </a:lnTo>
                  <a:lnTo>
                    <a:pt x="1209" y="228"/>
                  </a:lnTo>
                  <a:lnTo>
                    <a:pt x="1228" y="228"/>
                  </a:lnTo>
                  <a:lnTo>
                    <a:pt x="1228" y="22"/>
                  </a:lnTo>
                  <a:lnTo>
                    <a:pt x="1283" y="22"/>
                  </a:lnTo>
                  <a:lnTo>
                    <a:pt x="1283" y="4"/>
                  </a:lnTo>
                  <a:lnTo>
                    <a:pt x="1156" y="4"/>
                  </a:lnTo>
                  <a:lnTo>
                    <a:pt x="1156" y="22"/>
                  </a:lnTo>
                  <a:close/>
                  <a:moveTo>
                    <a:pt x="1307" y="228"/>
                  </a:moveTo>
                  <a:lnTo>
                    <a:pt x="1327" y="228"/>
                  </a:lnTo>
                  <a:lnTo>
                    <a:pt x="1327" y="4"/>
                  </a:lnTo>
                  <a:lnTo>
                    <a:pt x="1307" y="4"/>
                  </a:lnTo>
                  <a:lnTo>
                    <a:pt x="1307" y="228"/>
                  </a:lnTo>
                  <a:close/>
                  <a:moveTo>
                    <a:pt x="92" y="12"/>
                  </a:moveTo>
                  <a:lnTo>
                    <a:pt x="92" y="12"/>
                  </a:lnTo>
                  <a:lnTo>
                    <a:pt x="86" y="8"/>
                  </a:lnTo>
                  <a:lnTo>
                    <a:pt x="78" y="6"/>
                  </a:lnTo>
                  <a:lnTo>
                    <a:pt x="61" y="4"/>
                  </a:lnTo>
                  <a:lnTo>
                    <a:pt x="0" y="4"/>
                  </a:lnTo>
                  <a:lnTo>
                    <a:pt x="0" y="228"/>
                  </a:lnTo>
                  <a:lnTo>
                    <a:pt x="19" y="228"/>
                  </a:lnTo>
                  <a:lnTo>
                    <a:pt x="19" y="124"/>
                  </a:lnTo>
                  <a:lnTo>
                    <a:pt x="57" y="124"/>
                  </a:lnTo>
                  <a:lnTo>
                    <a:pt x="57" y="124"/>
                  </a:lnTo>
                  <a:lnTo>
                    <a:pt x="71" y="122"/>
                  </a:lnTo>
                  <a:lnTo>
                    <a:pt x="82" y="120"/>
                  </a:lnTo>
                  <a:lnTo>
                    <a:pt x="90" y="114"/>
                  </a:lnTo>
                  <a:lnTo>
                    <a:pt x="98" y="108"/>
                  </a:lnTo>
                  <a:lnTo>
                    <a:pt x="98" y="108"/>
                  </a:lnTo>
                  <a:lnTo>
                    <a:pt x="104" y="98"/>
                  </a:lnTo>
                  <a:lnTo>
                    <a:pt x="108" y="88"/>
                  </a:lnTo>
                  <a:lnTo>
                    <a:pt x="110" y="75"/>
                  </a:lnTo>
                  <a:lnTo>
                    <a:pt x="110" y="59"/>
                  </a:lnTo>
                  <a:lnTo>
                    <a:pt x="110" y="59"/>
                  </a:lnTo>
                  <a:lnTo>
                    <a:pt x="110" y="43"/>
                  </a:lnTo>
                  <a:lnTo>
                    <a:pt x="106" y="30"/>
                  </a:lnTo>
                  <a:lnTo>
                    <a:pt x="100" y="20"/>
                  </a:lnTo>
                  <a:lnTo>
                    <a:pt x="92" y="12"/>
                  </a:lnTo>
                  <a:lnTo>
                    <a:pt x="92" y="12"/>
                  </a:lnTo>
                  <a:close/>
                  <a:moveTo>
                    <a:pt x="57" y="106"/>
                  </a:moveTo>
                  <a:lnTo>
                    <a:pt x="19" y="106"/>
                  </a:lnTo>
                  <a:lnTo>
                    <a:pt x="19" y="22"/>
                  </a:lnTo>
                  <a:lnTo>
                    <a:pt x="57" y="22"/>
                  </a:lnTo>
                  <a:lnTo>
                    <a:pt x="57" y="22"/>
                  </a:lnTo>
                  <a:lnTo>
                    <a:pt x="71" y="22"/>
                  </a:lnTo>
                  <a:lnTo>
                    <a:pt x="76" y="24"/>
                  </a:lnTo>
                  <a:lnTo>
                    <a:pt x="80" y="28"/>
                  </a:lnTo>
                  <a:lnTo>
                    <a:pt x="80" y="28"/>
                  </a:lnTo>
                  <a:lnTo>
                    <a:pt x="84" y="33"/>
                  </a:lnTo>
                  <a:lnTo>
                    <a:pt x="88" y="41"/>
                  </a:lnTo>
                  <a:lnTo>
                    <a:pt x="90" y="49"/>
                  </a:lnTo>
                  <a:lnTo>
                    <a:pt x="90" y="61"/>
                  </a:lnTo>
                  <a:lnTo>
                    <a:pt x="90" y="61"/>
                  </a:lnTo>
                  <a:lnTo>
                    <a:pt x="90" y="73"/>
                  </a:lnTo>
                  <a:lnTo>
                    <a:pt x="88" y="81"/>
                  </a:lnTo>
                  <a:lnTo>
                    <a:pt x="86" y="88"/>
                  </a:lnTo>
                  <a:lnTo>
                    <a:pt x="82" y="96"/>
                  </a:lnTo>
                  <a:lnTo>
                    <a:pt x="76" y="100"/>
                  </a:lnTo>
                  <a:lnTo>
                    <a:pt x="71" y="104"/>
                  </a:lnTo>
                  <a:lnTo>
                    <a:pt x="65" y="106"/>
                  </a:lnTo>
                  <a:lnTo>
                    <a:pt x="57" y="106"/>
                  </a:lnTo>
                  <a:lnTo>
                    <a:pt x="57" y="106"/>
                  </a:lnTo>
                  <a:close/>
                  <a:moveTo>
                    <a:pt x="582" y="122"/>
                  </a:moveTo>
                  <a:lnTo>
                    <a:pt x="660" y="122"/>
                  </a:lnTo>
                  <a:lnTo>
                    <a:pt x="660" y="104"/>
                  </a:lnTo>
                  <a:lnTo>
                    <a:pt x="582" y="104"/>
                  </a:lnTo>
                  <a:lnTo>
                    <a:pt x="582" y="22"/>
                  </a:lnTo>
                  <a:lnTo>
                    <a:pt x="664" y="22"/>
                  </a:lnTo>
                  <a:lnTo>
                    <a:pt x="664" y="4"/>
                  </a:lnTo>
                  <a:lnTo>
                    <a:pt x="562" y="4"/>
                  </a:lnTo>
                  <a:lnTo>
                    <a:pt x="562" y="228"/>
                  </a:lnTo>
                  <a:lnTo>
                    <a:pt x="666" y="228"/>
                  </a:lnTo>
                  <a:lnTo>
                    <a:pt x="666" y="210"/>
                  </a:lnTo>
                  <a:lnTo>
                    <a:pt x="582" y="210"/>
                  </a:lnTo>
                  <a:lnTo>
                    <a:pt x="582" y="122"/>
                  </a:lnTo>
                  <a:close/>
                  <a:moveTo>
                    <a:pt x="816" y="201"/>
                  </a:moveTo>
                  <a:lnTo>
                    <a:pt x="816" y="201"/>
                  </a:lnTo>
                  <a:lnTo>
                    <a:pt x="725" y="4"/>
                  </a:lnTo>
                  <a:lnTo>
                    <a:pt x="694" y="4"/>
                  </a:lnTo>
                  <a:lnTo>
                    <a:pt x="694" y="228"/>
                  </a:lnTo>
                  <a:lnTo>
                    <a:pt x="713" y="228"/>
                  </a:lnTo>
                  <a:lnTo>
                    <a:pt x="713" y="30"/>
                  </a:lnTo>
                  <a:lnTo>
                    <a:pt x="715" y="30"/>
                  </a:lnTo>
                  <a:lnTo>
                    <a:pt x="806" y="228"/>
                  </a:lnTo>
                  <a:lnTo>
                    <a:pt x="835" y="228"/>
                  </a:lnTo>
                  <a:lnTo>
                    <a:pt x="835" y="4"/>
                  </a:lnTo>
                  <a:lnTo>
                    <a:pt x="816" y="4"/>
                  </a:lnTo>
                  <a:lnTo>
                    <a:pt x="816" y="201"/>
                  </a:lnTo>
                  <a:close/>
                  <a:moveTo>
                    <a:pt x="859" y="22"/>
                  </a:moveTo>
                  <a:lnTo>
                    <a:pt x="912" y="22"/>
                  </a:lnTo>
                  <a:lnTo>
                    <a:pt x="912" y="228"/>
                  </a:lnTo>
                  <a:lnTo>
                    <a:pt x="932" y="228"/>
                  </a:lnTo>
                  <a:lnTo>
                    <a:pt x="932" y="22"/>
                  </a:lnTo>
                  <a:lnTo>
                    <a:pt x="987" y="22"/>
                  </a:lnTo>
                  <a:lnTo>
                    <a:pt x="987" y="4"/>
                  </a:lnTo>
                  <a:lnTo>
                    <a:pt x="859" y="4"/>
                  </a:lnTo>
                  <a:lnTo>
                    <a:pt x="859" y="22"/>
                  </a:lnTo>
                  <a:close/>
                  <a:moveTo>
                    <a:pt x="303" y="122"/>
                  </a:moveTo>
                  <a:lnTo>
                    <a:pt x="381" y="122"/>
                  </a:lnTo>
                  <a:lnTo>
                    <a:pt x="381" y="104"/>
                  </a:lnTo>
                  <a:lnTo>
                    <a:pt x="303" y="104"/>
                  </a:lnTo>
                  <a:lnTo>
                    <a:pt x="303" y="22"/>
                  </a:lnTo>
                  <a:lnTo>
                    <a:pt x="383" y="22"/>
                  </a:lnTo>
                  <a:lnTo>
                    <a:pt x="383" y="4"/>
                  </a:lnTo>
                  <a:lnTo>
                    <a:pt x="283" y="4"/>
                  </a:lnTo>
                  <a:lnTo>
                    <a:pt x="283" y="228"/>
                  </a:lnTo>
                  <a:lnTo>
                    <a:pt x="387" y="228"/>
                  </a:lnTo>
                  <a:lnTo>
                    <a:pt x="387" y="210"/>
                  </a:lnTo>
                  <a:lnTo>
                    <a:pt x="303" y="210"/>
                  </a:lnTo>
                  <a:lnTo>
                    <a:pt x="303" y="122"/>
                  </a:lnTo>
                  <a:close/>
                  <a:moveTo>
                    <a:pt x="1655" y="201"/>
                  </a:moveTo>
                  <a:lnTo>
                    <a:pt x="1655" y="201"/>
                  </a:lnTo>
                  <a:lnTo>
                    <a:pt x="1564" y="4"/>
                  </a:lnTo>
                  <a:lnTo>
                    <a:pt x="1535" y="4"/>
                  </a:lnTo>
                  <a:lnTo>
                    <a:pt x="1535" y="228"/>
                  </a:lnTo>
                  <a:lnTo>
                    <a:pt x="1555" y="228"/>
                  </a:lnTo>
                  <a:lnTo>
                    <a:pt x="1555" y="30"/>
                  </a:lnTo>
                  <a:lnTo>
                    <a:pt x="1555" y="30"/>
                  </a:lnTo>
                  <a:lnTo>
                    <a:pt x="1645" y="228"/>
                  </a:lnTo>
                  <a:lnTo>
                    <a:pt x="1674" y="228"/>
                  </a:lnTo>
                  <a:lnTo>
                    <a:pt x="1674" y="4"/>
                  </a:lnTo>
                  <a:lnTo>
                    <a:pt x="1655" y="4"/>
                  </a:lnTo>
                  <a:lnTo>
                    <a:pt x="1655" y="201"/>
                  </a:lnTo>
                  <a:close/>
                  <a:moveTo>
                    <a:pt x="3096" y="92"/>
                  </a:moveTo>
                  <a:lnTo>
                    <a:pt x="3096" y="92"/>
                  </a:lnTo>
                  <a:lnTo>
                    <a:pt x="3100" y="87"/>
                  </a:lnTo>
                  <a:lnTo>
                    <a:pt x="3101" y="79"/>
                  </a:lnTo>
                  <a:lnTo>
                    <a:pt x="3101" y="57"/>
                  </a:lnTo>
                  <a:lnTo>
                    <a:pt x="3101" y="57"/>
                  </a:lnTo>
                  <a:lnTo>
                    <a:pt x="3101" y="43"/>
                  </a:lnTo>
                  <a:lnTo>
                    <a:pt x="3100" y="31"/>
                  </a:lnTo>
                  <a:lnTo>
                    <a:pt x="3096" y="24"/>
                  </a:lnTo>
                  <a:lnTo>
                    <a:pt x="3092" y="16"/>
                  </a:lnTo>
                  <a:lnTo>
                    <a:pt x="3092" y="16"/>
                  </a:lnTo>
                  <a:lnTo>
                    <a:pt x="3084" y="10"/>
                  </a:lnTo>
                  <a:lnTo>
                    <a:pt x="3076" y="8"/>
                  </a:lnTo>
                  <a:lnTo>
                    <a:pt x="3062" y="4"/>
                  </a:lnTo>
                  <a:lnTo>
                    <a:pt x="3048" y="4"/>
                  </a:lnTo>
                  <a:lnTo>
                    <a:pt x="2987" y="4"/>
                  </a:lnTo>
                  <a:lnTo>
                    <a:pt x="2987" y="228"/>
                  </a:lnTo>
                  <a:lnTo>
                    <a:pt x="3007" y="228"/>
                  </a:lnTo>
                  <a:lnTo>
                    <a:pt x="3007" y="120"/>
                  </a:lnTo>
                  <a:lnTo>
                    <a:pt x="3044" y="120"/>
                  </a:lnTo>
                  <a:lnTo>
                    <a:pt x="3044" y="120"/>
                  </a:lnTo>
                  <a:lnTo>
                    <a:pt x="3052" y="120"/>
                  </a:lnTo>
                  <a:lnTo>
                    <a:pt x="3060" y="122"/>
                  </a:lnTo>
                  <a:lnTo>
                    <a:pt x="3068" y="126"/>
                  </a:lnTo>
                  <a:lnTo>
                    <a:pt x="3072" y="130"/>
                  </a:lnTo>
                  <a:lnTo>
                    <a:pt x="3072" y="130"/>
                  </a:lnTo>
                  <a:lnTo>
                    <a:pt x="3078" y="142"/>
                  </a:lnTo>
                  <a:lnTo>
                    <a:pt x="3082" y="153"/>
                  </a:lnTo>
                  <a:lnTo>
                    <a:pt x="3082" y="171"/>
                  </a:lnTo>
                  <a:lnTo>
                    <a:pt x="3082" y="171"/>
                  </a:lnTo>
                  <a:lnTo>
                    <a:pt x="3082" y="210"/>
                  </a:lnTo>
                  <a:lnTo>
                    <a:pt x="3084" y="228"/>
                  </a:lnTo>
                  <a:lnTo>
                    <a:pt x="3101" y="228"/>
                  </a:lnTo>
                  <a:lnTo>
                    <a:pt x="3101" y="228"/>
                  </a:lnTo>
                  <a:lnTo>
                    <a:pt x="3101" y="203"/>
                  </a:lnTo>
                  <a:lnTo>
                    <a:pt x="3101" y="203"/>
                  </a:lnTo>
                  <a:lnTo>
                    <a:pt x="3100" y="144"/>
                  </a:lnTo>
                  <a:lnTo>
                    <a:pt x="3100" y="144"/>
                  </a:lnTo>
                  <a:lnTo>
                    <a:pt x="3096" y="130"/>
                  </a:lnTo>
                  <a:lnTo>
                    <a:pt x="3094" y="124"/>
                  </a:lnTo>
                  <a:lnTo>
                    <a:pt x="3090" y="120"/>
                  </a:lnTo>
                  <a:lnTo>
                    <a:pt x="3090" y="120"/>
                  </a:lnTo>
                  <a:lnTo>
                    <a:pt x="3082" y="116"/>
                  </a:lnTo>
                  <a:lnTo>
                    <a:pt x="3068" y="112"/>
                  </a:lnTo>
                  <a:lnTo>
                    <a:pt x="3068" y="110"/>
                  </a:lnTo>
                  <a:lnTo>
                    <a:pt x="3068" y="110"/>
                  </a:lnTo>
                  <a:lnTo>
                    <a:pt x="3078" y="108"/>
                  </a:lnTo>
                  <a:lnTo>
                    <a:pt x="3086" y="104"/>
                  </a:lnTo>
                  <a:lnTo>
                    <a:pt x="3092" y="98"/>
                  </a:lnTo>
                  <a:lnTo>
                    <a:pt x="3096" y="92"/>
                  </a:lnTo>
                  <a:lnTo>
                    <a:pt x="3096" y="92"/>
                  </a:lnTo>
                  <a:close/>
                  <a:moveTo>
                    <a:pt x="3039" y="102"/>
                  </a:moveTo>
                  <a:lnTo>
                    <a:pt x="3007" y="102"/>
                  </a:lnTo>
                  <a:lnTo>
                    <a:pt x="3007" y="22"/>
                  </a:lnTo>
                  <a:lnTo>
                    <a:pt x="3046" y="22"/>
                  </a:lnTo>
                  <a:lnTo>
                    <a:pt x="3046" y="22"/>
                  </a:lnTo>
                  <a:lnTo>
                    <a:pt x="3064" y="22"/>
                  </a:lnTo>
                  <a:lnTo>
                    <a:pt x="3070" y="26"/>
                  </a:lnTo>
                  <a:lnTo>
                    <a:pt x="3074" y="28"/>
                  </a:lnTo>
                  <a:lnTo>
                    <a:pt x="3074" y="28"/>
                  </a:lnTo>
                  <a:lnTo>
                    <a:pt x="3078" y="31"/>
                  </a:lnTo>
                  <a:lnTo>
                    <a:pt x="3080" y="39"/>
                  </a:lnTo>
                  <a:lnTo>
                    <a:pt x="3082" y="47"/>
                  </a:lnTo>
                  <a:lnTo>
                    <a:pt x="3082" y="57"/>
                  </a:lnTo>
                  <a:lnTo>
                    <a:pt x="3082" y="57"/>
                  </a:lnTo>
                  <a:lnTo>
                    <a:pt x="3082" y="69"/>
                  </a:lnTo>
                  <a:lnTo>
                    <a:pt x="3080" y="81"/>
                  </a:lnTo>
                  <a:lnTo>
                    <a:pt x="3076" y="88"/>
                  </a:lnTo>
                  <a:lnTo>
                    <a:pt x="3072" y="92"/>
                  </a:lnTo>
                  <a:lnTo>
                    <a:pt x="3072" y="92"/>
                  </a:lnTo>
                  <a:lnTo>
                    <a:pt x="3066" y="98"/>
                  </a:lnTo>
                  <a:lnTo>
                    <a:pt x="3058" y="100"/>
                  </a:lnTo>
                  <a:lnTo>
                    <a:pt x="3050" y="102"/>
                  </a:lnTo>
                  <a:lnTo>
                    <a:pt x="3039" y="102"/>
                  </a:lnTo>
                  <a:lnTo>
                    <a:pt x="3039" y="102"/>
                  </a:lnTo>
                  <a:close/>
                  <a:moveTo>
                    <a:pt x="2885" y="16"/>
                  </a:moveTo>
                  <a:lnTo>
                    <a:pt x="2885" y="16"/>
                  </a:lnTo>
                  <a:lnTo>
                    <a:pt x="2897" y="18"/>
                  </a:lnTo>
                  <a:lnTo>
                    <a:pt x="2905" y="20"/>
                  </a:lnTo>
                  <a:lnTo>
                    <a:pt x="2913" y="24"/>
                  </a:lnTo>
                  <a:lnTo>
                    <a:pt x="2919" y="28"/>
                  </a:lnTo>
                  <a:lnTo>
                    <a:pt x="2925" y="33"/>
                  </a:lnTo>
                  <a:lnTo>
                    <a:pt x="2927" y="41"/>
                  </a:lnTo>
                  <a:lnTo>
                    <a:pt x="2929" y="51"/>
                  </a:lnTo>
                  <a:lnTo>
                    <a:pt x="2930" y="61"/>
                  </a:lnTo>
                  <a:lnTo>
                    <a:pt x="2950" y="61"/>
                  </a:lnTo>
                  <a:lnTo>
                    <a:pt x="2950" y="61"/>
                  </a:lnTo>
                  <a:lnTo>
                    <a:pt x="2948" y="47"/>
                  </a:lnTo>
                  <a:lnTo>
                    <a:pt x="2946" y="33"/>
                  </a:lnTo>
                  <a:lnTo>
                    <a:pt x="2942" y="24"/>
                  </a:lnTo>
                  <a:lnTo>
                    <a:pt x="2934" y="16"/>
                  </a:lnTo>
                  <a:lnTo>
                    <a:pt x="2925" y="8"/>
                  </a:lnTo>
                  <a:lnTo>
                    <a:pt x="2915" y="4"/>
                  </a:lnTo>
                  <a:lnTo>
                    <a:pt x="2901" y="0"/>
                  </a:lnTo>
                  <a:lnTo>
                    <a:pt x="2885" y="0"/>
                  </a:lnTo>
                  <a:lnTo>
                    <a:pt x="2885" y="0"/>
                  </a:lnTo>
                  <a:lnTo>
                    <a:pt x="2870" y="0"/>
                  </a:lnTo>
                  <a:lnTo>
                    <a:pt x="2858" y="4"/>
                  </a:lnTo>
                  <a:lnTo>
                    <a:pt x="2846" y="12"/>
                  </a:lnTo>
                  <a:lnTo>
                    <a:pt x="2836" y="20"/>
                  </a:lnTo>
                  <a:lnTo>
                    <a:pt x="2836" y="20"/>
                  </a:lnTo>
                  <a:lnTo>
                    <a:pt x="2830" y="30"/>
                  </a:lnTo>
                  <a:lnTo>
                    <a:pt x="2826" y="39"/>
                  </a:lnTo>
                  <a:lnTo>
                    <a:pt x="2822" y="53"/>
                  </a:lnTo>
                  <a:lnTo>
                    <a:pt x="2820" y="67"/>
                  </a:lnTo>
                  <a:lnTo>
                    <a:pt x="2820" y="67"/>
                  </a:lnTo>
                  <a:lnTo>
                    <a:pt x="2818" y="116"/>
                  </a:lnTo>
                  <a:lnTo>
                    <a:pt x="2818" y="116"/>
                  </a:lnTo>
                  <a:lnTo>
                    <a:pt x="2820" y="165"/>
                  </a:lnTo>
                  <a:lnTo>
                    <a:pt x="2820" y="165"/>
                  </a:lnTo>
                  <a:lnTo>
                    <a:pt x="2822" y="179"/>
                  </a:lnTo>
                  <a:lnTo>
                    <a:pt x="2826" y="193"/>
                  </a:lnTo>
                  <a:lnTo>
                    <a:pt x="2830" y="203"/>
                  </a:lnTo>
                  <a:lnTo>
                    <a:pt x="2836" y="212"/>
                  </a:lnTo>
                  <a:lnTo>
                    <a:pt x="2836" y="212"/>
                  </a:lnTo>
                  <a:lnTo>
                    <a:pt x="2846" y="220"/>
                  </a:lnTo>
                  <a:lnTo>
                    <a:pt x="2858" y="226"/>
                  </a:lnTo>
                  <a:lnTo>
                    <a:pt x="2870" y="230"/>
                  </a:lnTo>
                  <a:lnTo>
                    <a:pt x="2885" y="232"/>
                  </a:lnTo>
                  <a:lnTo>
                    <a:pt x="2885" y="232"/>
                  </a:lnTo>
                  <a:lnTo>
                    <a:pt x="2917" y="230"/>
                  </a:lnTo>
                  <a:lnTo>
                    <a:pt x="2932" y="226"/>
                  </a:lnTo>
                  <a:lnTo>
                    <a:pt x="2948" y="222"/>
                  </a:lnTo>
                  <a:lnTo>
                    <a:pt x="2948" y="110"/>
                  </a:lnTo>
                  <a:lnTo>
                    <a:pt x="2883" y="110"/>
                  </a:lnTo>
                  <a:lnTo>
                    <a:pt x="2883" y="128"/>
                  </a:lnTo>
                  <a:lnTo>
                    <a:pt x="2929" y="128"/>
                  </a:lnTo>
                  <a:lnTo>
                    <a:pt x="2929" y="208"/>
                  </a:lnTo>
                  <a:lnTo>
                    <a:pt x="2929" y="208"/>
                  </a:lnTo>
                  <a:lnTo>
                    <a:pt x="2909" y="214"/>
                  </a:lnTo>
                  <a:lnTo>
                    <a:pt x="2885" y="214"/>
                  </a:lnTo>
                  <a:lnTo>
                    <a:pt x="2885" y="214"/>
                  </a:lnTo>
                  <a:lnTo>
                    <a:pt x="2872" y="214"/>
                  </a:lnTo>
                  <a:lnTo>
                    <a:pt x="2860" y="208"/>
                  </a:lnTo>
                  <a:lnTo>
                    <a:pt x="2850" y="199"/>
                  </a:lnTo>
                  <a:lnTo>
                    <a:pt x="2844" y="187"/>
                  </a:lnTo>
                  <a:lnTo>
                    <a:pt x="2844" y="187"/>
                  </a:lnTo>
                  <a:lnTo>
                    <a:pt x="2842" y="175"/>
                  </a:lnTo>
                  <a:lnTo>
                    <a:pt x="2840" y="161"/>
                  </a:lnTo>
                  <a:lnTo>
                    <a:pt x="2838" y="116"/>
                  </a:lnTo>
                  <a:lnTo>
                    <a:pt x="2838" y="116"/>
                  </a:lnTo>
                  <a:lnTo>
                    <a:pt x="2840" y="71"/>
                  </a:lnTo>
                  <a:lnTo>
                    <a:pt x="2842" y="55"/>
                  </a:lnTo>
                  <a:lnTo>
                    <a:pt x="2844" y="45"/>
                  </a:lnTo>
                  <a:lnTo>
                    <a:pt x="2844" y="45"/>
                  </a:lnTo>
                  <a:lnTo>
                    <a:pt x="2850" y="31"/>
                  </a:lnTo>
                  <a:lnTo>
                    <a:pt x="2860" y="24"/>
                  </a:lnTo>
                  <a:lnTo>
                    <a:pt x="2872" y="18"/>
                  </a:lnTo>
                  <a:lnTo>
                    <a:pt x="2885" y="16"/>
                  </a:lnTo>
                  <a:lnTo>
                    <a:pt x="2885" y="16"/>
                  </a:lnTo>
                  <a:close/>
                  <a:moveTo>
                    <a:pt x="1480" y="20"/>
                  </a:moveTo>
                  <a:lnTo>
                    <a:pt x="1480" y="20"/>
                  </a:lnTo>
                  <a:lnTo>
                    <a:pt x="1470" y="12"/>
                  </a:lnTo>
                  <a:lnTo>
                    <a:pt x="1460" y="4"/>
                  </a:lnTo>
                  <a:lnTo>
                    <a:pt x="1446" y="0"/>
                  </a:lnTo>
                  <a:lnTo>
                    <a:pt x="1431" y="0"/>
                  </a:lnTo>
                  <a:lnTo>
                    <a:pt x="1431" y="0"/>
                  </a:lnTo>
                  <a:lnTo>
                    <a:pt x="1415" y="0"/>
                  </a:lnTo>
                  <a:lnTo>
                    <a:pt x="1401" y="4"/>
                  </a:lnTo>
                  <a:lnTo>
                    <a:pt x="1389" y="12"/>
                  </a:lnTo>
                  <a:lnTo>
                    <a:pt x="1380" y="20"/>
                  </a:lnTo>
                  <a:lnTo>
                    <a:pt x="1380" y="20"/>
                  </a:lnTo>
                  <a:lnTo>
                    <a:pt x="1374" y="30"/>
                  </a:lnTo>
                  <a:lnTo>
                    <a:pt x="1370" y="39"/>
                  </a:lnTo>
                  <a:lnTo>
                    <a:pt x="1366" y="53"/>
                  </a:lnTo>
                  <a:lnTo>
                    <a:pt x="1364" y="67"/>
                  </a:lnTo>
                  <a:lnTo>
                    <a:pt x="1364" y="67"/>
                  </a:lnTo>
                  <a:lnTo>
                    <a:pt x="1362" y="116"/>
                  </a:lnTo>
                  <a:lnTo>
                    <a:pt x="1362" y="116"/>
                  </a:lnTo>
                  <a:lnTo>
                    <a:pt x="1364" y="165"/>
                  </a:lnTo>
                  <a:lnTo>
                    <a:pt x="1364" y="165"/>
                  </a:lnTo>
                  <a:lnTo>
                    <a:pt x="1366" y="179"/>
                  </a:lnTo>
                  <a:lnTo>
                    <a:pt x="1370" y="193"/>
                  </a:lnTo>
                  <a:lnTo>
                    <a:pt x="1374" y="203"/>
                  </a:lnTo>
                  <a:lnTo>
                    <a:pt x="1380" y="212"/>
                  </a:lnTo>
                  <a:lnTo>
                    <a:pt x="1380" y="212"/>
                  </a:lnTo>
                  <a:lnTo>
                    <a:pt x="1389" y="220"/>
                  </a:lnTo>
                  <a:lnTo>
                    <a:pt x="1401" y="226"/>
                  </a:lnTo>
                  <a:lnTo>
                    <a:pt x="1415" y="230"/>
                  </a:lnTo>
                  <a:lnTo>
                    <a:pt x="1431" y="232"/>
                  </a:lnTo>
                  <a:lnTo>
                    <a:pt x="1431" y="232"/>
                  </a:lnTo>
                  <a:lnTo>
                    <a:pt x="1446" y="230"/>
                  </a:lnTo>
                  <a:lnTo>
                    <a:pt x="1460" y="226"/>
                  </a:lnTo>
                  <a:lnTo>
                    <a:pt x="1470" y="220"/>
                  </a:lnTo>
                  <a:lnTo>
                    <a:pt x="1480" y="212"/>
                  </a:lnTo>
                  <a:lnTo>
                    <a:pt x="1480" y="212"/>
                  </a:lnTo>
                  <a:lnTo>
                    <a:pt x="1486" y="203"/>
                  </a:lnTo>
                  <a:lnTo>
                    <a:pt x="1492" y="193"/>
                  </a:lnTo>
                  <a:lnTo>
                    <a:pt x="1494" y="179"/>
                  </a:lnTo>
                  <a:lnTo>
                    <a:pt x="1496" y="165"/>
                  </a:lnTo>
                  <a:lnTo>
                    <a:pt x="1496" y="165"/>
                  </a:lnTo>
                  <a:lnTo>
                    <a:pt x="1498" y="116"/>
                  </a:lnTo>
                  <a:lnTo>
                    <a:pt x="1498" y="116"/>
                  </a:lnTo>
                  <a:lnTo>
                    <a:pt x="1496" y="67"/>
                  </a:lnTo>
                  <a:lnTo>
                    <a:pt x="1496" y="67"/>
                  </a:lnTo>
                  <a:lnTo>
                    <a:pt x="1494" y="53"/>
                  </a:lnTo>
                  <a:lnTo>
                    <a:pt x="1492" y="39"/>
                  </a:lnTo>
                  <a:lnTo>
                    <a:pt x="1486" y="30"/>
                  </a:lnTo>
                  <a:lnTo>
                    <a:pt x="1480" y="20"/>
                  </a:lnTo>
                  <a:lnTo>
                    <a:pt x="1480" y="20"/>
                  </a:lnTo>
                  <a:close/>
                  <a:moveTo>
                    <a:pt x="1472" y="187"/>
                  </a:moveTo>
                  <a:lnTo>
                    <a:pt x="1472" y="187"/>
                  </a:lnTo>
                  <a:lnTo>
                    <a:pt x="1466" y="199"/>
                  </a:lnTo>
                  <a:lnTo>
                    <a:pt x="1456" y="208"/>
                  </a:lnTo>
                  <a:lnTo>
                    <a:pt x="1445" y="214"/>
                  </a:lnTo>
                  <a:lnTo>
                    <a:pt x="1431" y="214"/>
                  </a:lnTo>
                  <a:lnTo>
                    <a:pt x="1431" y="214"/>
                  </a:lnTo>
                  <a:lnTo>
                    <a:pt x="1415" y="214"/>
                  </a:lnTo>
                  <a:lnTo>
                    <a:pt x="1403" y="208"/>
                  </a:lnTo>
                  <a:lnTo>
                    <a:pt x="1395" y="199"/>
                  </a:lnTo>
                  <a:lnTo>
                    <a:pt x="1389" y="187"/>
                  </a:lnTo>
                  <a:lnTo>
                    <a:pt x="1389" y="187"/>
                  </a:lnTo>
                  <a:lnTo>
                    <a:pt x="1386" y="175"/>
                  </a:lnTo>
                  <a:lnTo>
                    <a:pt x="1384" y="161"/>
                  </a:lnTo>
                  <a:lnTo>
                    <a:pt x="1384" y="116"/>
                  </a:lnTo>
                  <a:lnTo>
                    <a:pt x="1384" y="116"/>
                  </a:lnTo>
                  <a:lnTo>
                    <a:pt x="1384" y="71"/>
                  </a:lnTo>
                  <a:lnTo>
                    <a:pt x="1386" y="55"/>
                  </a:lnTo>
                  <a:lnTo>
                    <a:pt x="1389" y="45"/>
                  </a:lnTo>
                  <a:lnTo>
                    <a:pt x="1389" y="45"/>
                  </a:lnTo>
                  <a:lnTo>
                    <a:pt x="1395" y="31"/>
                  </a:lnTo>
                  <a:lnTo>
                    <a:pt x="1403" y="24"/>
                  </a:lnTo>
                  <a:lnTo>
                    <a:pt x="1415" y="18"/>
                  </a:lnTo>
                  <a:lnTo>
                    <a:pt x="1431" y="16"/>
                  </a:lnTo>
                  <a:lnTo>
                    <a:pt x="1431" y="16"/>
                  </a:lnTo>
                  <a:lnTo>
                    <a:pt x="1445" y="18"/>
                  </a:lnTo>
                  <a:lnTo>
                    <a:pt x="1456" y="24"/>
                  </a:lnTo>
                  <a:lnTo>
                    <a:pt x="1466" y="31"/>
                  </a:lnTo>
                  <a:lnTo>
                    <a:pt x="1472" y="45"/>
                  </a:lnTo>
                  <a:lnTo>
                    <a:pt x="1472" y="45"/>
                  </a:lnTo>
                  <a:lnTo>
                    <a:pt x="1474" y="55"/>
                  </a:lnTo>
                  <a:lnTo>
                    <a:pt x="1476" y="71"/>
                  </a:lnTo>
                  <a:lnTo>
                    <a:pt x="1478" y="116"/>
                  </a:lnTo>
                  <a:lnTo>
                    <a:pt x="1478" y="116"/>
                  </a:lnTo>
                  <a:lnTo>
                    <a:pt x="1476" y="161"/>
                  </a:lnTo>
                  <a:lnTo>
                    <a:pt x="1474" y="175"/>
                  </a:lnTo>
                  <a:lnTo>
                    <a:pt x="1472" y="187"/>
                  </a:lnTo>
                  <a:lnTo>
                    <a:pt x="1472" y="187"/>
                  </a:lnTo>
                  <a:close/>
                  <a:moveTo>
                    <a:pt x="3559" y="12"/>
                  </a:moveTo>
                  <a:lnTo>
                    <a:pt x="3559" y="12"/>
                  </a:lnTo>
                  <a:lnTo>
                    <a:pt x="3554" y="8"/>
                  </a:lnTo>
                  <a:lnTo>
                    <a:pt x="3546" y="6"/>
                  </a:lnTo>
                  <a:lnTo>
                    <a:pt x="3528" y="4"/>
                  </a:lnTo>
                  <a:lnTo>
                    <a:pt x="3465" y="4"/>
                  </a:lnTo>
                  <a:lnTo>
                    <a:pt x="3465" y="228"/>
                  </a:lnTo>
                  <a:lnTo>
                    <a:pt x="3487" y="228"/>
                  </a:lnTo>
                  <a:lnTo>
                    <a:pt x="3487" y="124"/>
                  </a:lnTo>
                  <a:lnTo>
                    <a:pt x="3524" y="124"/>
                  </a:lnTo>
                  <a:lnTo>
                    <a:pt x="3524" y="124"/>
                  </a:lnTo>
                  <a:lnTo>
                    <a:pt x="3536" y="122"/>
                  </a:lnTo>
                  <a:lnTo>
                    <a:pt x="3548" y="120"/>
                  </a:lnTo>
                  <a:lnTo>
                    <a:pt x="3558" y="114"/>
                  </a:lnTo>
                  <a:lnTo>
                    <a:pt x="3563" y="108"/>
                  </a:lnTo>
                  <a:lnTo>
                    <a:pt x="3563" y="108"/>
                  </a:lnTo>
                  <a:lnTo>
                    <a:pt x="3569" y="98"/>
                  </a:lnTo>
                  <a:lnTo>
                    <a:pt x="3573" y="88"/>
                  </a:lnTo>
                  <a:lnTo>
                    <a:pt x="3575" y="75"/>
                  </a:lnTo>
                  <a:lnTo>
                    <a:pt x="3577" y="59"/>
                  </a:lnTo>
                  <a:lnTo>
                    <a:pt x="3577" y="59"/>
                  </a:lnTo>
                  <a:lnTo>
                    <a:pt x="3575" y="43"/>
                  </a:lnTo>
                  <a:lnTo>
                    <a:pt x="3571" y="30"/>
                  </a:lnTo>
                  <a:lnTo>
                    <a:pt x="3567" y="20"/>
                  </a:lnTo>
                  <a:lnTo>
                    <a:pt x="3559" y="12"/>
                  </a:lnTo>
                  <a:lnTo>
                    <a:pt x="3559" y="12"/>
                  </a:lnTo>
                  <a:close/>
                  <a:moveTo>
                    <a:pt x="3522" y="106"/>
                  </a:moveTo>
                  <a:lnTo>
                    <a:pt x="3487" y="106"/>
                  </a:lnTo>
                  <a:lnTo>
                    <a:pt x="3487" y="22"/>
                  </a:lnTo>
                  <a:lnTo>
                    <a:pt x="3522" y="22"/>
                  </a:lnTo>
                  <a:lnTo>
                    <a:pt x="3522" y="22"/>
                  </a:lnTo>
                  <a:lnTo>
                    <a:pt x="3536" y="22"/>
                  </a:lnTo>
                  <a:lnTo>
                    <a:pt x="3542" y="24"/>
                  </a:lnTo>
                  <a:lnTo>
                    <a:pt x="3546" y="28"/>
                  </a:lnTo>
                  <a:lnTo>
                    <a:pt x="3546" y="28"/>
                  </a:lnTo>
                  <a:lnTo>
                    <a:pt x="3552" y="33"/>
                  </a:lnTo>
                  <a:lnTo>
                    <a:pt x="3554" y="41"/>
                  </a:lnTo>
                  <a:lnTo>
                    <a:pt x="3556" y="49"/>
                  </a:lnTo>
                  <a:lnTo>
                    <a:pt x="3558" y="61"/>
                  </a:lnTo>
                  <a:lnTo>
                    <a:pt x="3558" y="61"/>
                  </a:lnTo>
                  <a:lnTo>
                    <a:pt x="3556" y="73"/>
                  </a:lnTo>
                  <a:lnTo>
                    <a:pt x="3554" y="81"/>
                  </a:lnTo>
                  <a:lnTo>
                    <a:pt x="3552" y="88"/>
                  </a:lnTo>
                  <a:lnTo>
                    <a:pt x="3548" y="96"/>
                  </a:lnTo>
                  <a:lnTo>
                    <a:pt x="3544" y="100"/>
                  </a:lnTo>
                  <a:lnTo>
                    <a:pt x="3538" y="104"/>
                  </a:lnTo>
                  <a:lnTo>
                    <a:pt x="3530" y="106"/>
                  </a:lnTo>
                  <a:lnTo>
                    <a:pt x="3522" y="106"/>
                  </a:lnTo>
                  <a:lnTo>
                    <a:pt x="3522" y="106"/>
                  </a:lnTo>
                  <a:close/>
                  <a:moveTo>
                    <a:pt x="3412" y="146"/>
                  </a:moveTo>
                  <a:lnTo>
                    <a:pt x="3412" y="146"/>
                  </a:lnTo>
                  <a:lnTo>
                    <a:pt x="3410" y="173"/>
                  </a:lnTo>
                  <a:lnTo>
                    <a:pt x="3408" y="183"/>
                  </a:lnTo>
                  <a:lnTo>
                    <a:pt x="3406" y="191"/>
                  </a:lnTo>
                  <a:lnTo>
                    <a:pt x="3406" y="191"/>
                  </a:lnTo>
                  <a:lnTo>
                    <a:pt x="3400" y="201"/>
                  </a:lnTo>
                  <a:lnTo>
                    <a:pt x="3390" y="208"/>
                  </a:lnTo>
                  <a:lnTo>
                    <a:pt x="3381" y="214"/>
                  </a:lnTo>
                  <a:lnTo>
                    <a:pt x="3367" y="214"/>
                  </a:lnTo>
                  <a:lnTo>
                    <a:pt x="3367" y="214"/>
                  </a:lnTo>
                  <a:lnTo>
                    <a:pt x="3353" y="214"/>
                  </a:lnTo>
                  <a:lnTo>
                    <a:pt x="3341" y="208"/>
                  </a:lnTo>
                  <a:lnTo>
                    <a:pt x="3333" y="201"/>
                  </a:lnTo>
                  <a:lnTo>
                    <a:pt x="3326" y="191"/>
                  </a:lnTo>
                  <a:lnTo>
                    <a:pt x="3326" y="191"/>
                  </a:lnTo>
                  <a:lnTo>
                    <a:pt x="3324" y="183"/>
                  </a:lnTo>
                  <a:lnTo>
                    <a:pt x="3322" y="173"/>
                  </a:lnTo>
                  <a:lnTo>
                    <a:pt x="3322" y="146"/>
                  </a:lnTo>
                  <a:lnTo>
                    <a:pt x="3322" y="4"/>
                  </a:lnTo>
                  <a:lnTo>
                    <a:pt x="3302" y="4"/>
                  </a:lnTo>
                  <a:lnTo>
                    <a:pt x="3302" y="159"/>
                  </a:lnTo>
                  <a:lnTo>
                    <a:pt x="3302" y="159"/>
                  </a:lnTo>
                  <a:lnTo>
                    <a:pt x="3302" y="177"/>
                  </a:lnTo>
                  <a:lnTo>
                    <a:pt x="3306" y="191"/>
                  </a:lnTo>
                  <a:lnTo>
                    <a:pt x="3310" y="203"/>
                  </a:lnTo>
                  <a:lnTo>
                    <a:pt x="3318" y="214"/>
                  </a:lnTo>
                  <a:lnTo>
                    <a:pt x="3326" y="222"/>
                  </a:lnTo>
                  <a:lnTo>
                    <a:pt x="3337" y="228"/>
                  </a:lnTo>
                  <a:lnTo>
                    <a:pt x="3351" y="230"/>
                  </a:lnTo>
                  <a:lnTo>
                    <a:pt x="3367" y="232"/>
                  </a:lnTo>
                  <a:lnTo>
                    <a:pt x="3367" y="232"/>
                  </a:lnTo>
                  <a:lnTo>
                    <a:pt x="3383" y="230"/>
                  </a:lnTo>
                  <a:lnTo>
                    <a:pt x="3394" y="228"/>
                  </a:lnTo>
                  <a:lnTo>
                    <a:pt x="3406" y="222"/>
                  </a:lnTo>
                  <a:lnTo>
                    <a:pt x="3416" y="214"/>
                  </a:lnTo>
                  <a:lnTo>
                    <a:pt x="3422" y="203"/>
                  </a:lnTo>
                  <a:lnTo>
                    <a:pt x="3428" y="191"/>
                  </a:lnTo>
                  <a:lnTo>
                    <a:pt x="3430" y="177"/>
                  </a:lnTo>
                  <a:lnTo>
                    <a:pt x="3432" y="159"/>
                  </a:lnTo>
                  <a:lnTo>
                    <a:pt x="3432" y="4"/>
                  </a:lnTo>
                  <a:lnTo>
                    <a:pt x="3412" y="4"/>
                  </a:lnTo>
                  <a:lnTo>
                    <a:pt x="3412" y="146"/>
                  </a:lnTo>
                  <a:close/>
                  <a:moveTo>
                    <a:pt x="2638" y="201"/>
                  </a:moveTo>
                  <a:lnTo>
                    <a:pt x="2638" y="201"/>
                  </a:lnTo>
                  <a:lnTo>
                    <a:pt x="2547" y="4"/>
                  </a:lnTo>
                  <a:lnTo>
                    <a:pt x="2516" y="4"/>
                  </a:lnTo>
                  <a:lnTo>
                    <a:pt x="2516" y="228"/>
                  </a:lnTo>
                  <a:lnTo>
                    <a:pt x="2535" y="228"/>
                  </a:lnTo>
                  <a:lnTo>
                    <a:pt x="2535" y="30"/>
                  </a:lnTo>
                  <a:lnTo>
                    <a:pt x="2535" y="30"/>
                  </a:lnTo>
                  <a:lnTo>
                    <a:pt x="2628" y="228"/>
                  </a:lnTo>
                  <a:lnTo>
                    <a:pt x="2657" y="228"/>
                  </a:lnTo>
                  <a:lnTo>
                    <a:pt x="2657" y="4"/>
                  </a:lnTo>
                  <a:lnTo>
                    <a:pt x="2638" y="4"/>
                  </a:lnTo>
                  <a:lnTo>
                    <a:pt x="2638" y="201"/>
                  </a:lnTo>
                  <a:close/>
                  <a:moveTo>
                    <a:pt x="3251" y="20"/>
                  </a:moveTo>
                  <a:lnTo>
                    <a:pt x="3251" y="20"/>
                  </a:lnTo>
                  <a:lnTo>
                    <a:pt x="3241" y="12"/>
                  </a:lnTo>
                  <a:lnTo>
                    <a:pt x="3229" y="4"/>
                  </a:lnTo>
                  <a:lnTo>
                    <a:pt x="3215" y="0"/>
                  </a:lnTo>
                  <a:lnTo>
                    <a:pt x="3200" y="0"/>
                  </a:lnTo>
                  <a:lnTo>
                    <a:pt x="3200" y="0"/>
                  </a:lnTo>
                  <a:lnTo>
                    <a:pt x="3184" y="0"/>
                  </a:lnTo>
                  <a:lnTo>
                    <a:pt x="3172" y="4"/>
                  </a:lnTo>
                  <a:lnTo>
                    <a:pt x="3160" y="12"/>
                  </a:lnTo>
                  <a:lnTo>
                    <a:pt x="3151" y="20"/>
                  </a:lnTo>
                  <a:lnTo>
                    <a:pt x="3151" y="20"/>
                  </a:lnTo>
                  <a:lnTo>
                    <a:pt x="3145" y="30"/>
                  </a:lnTo>
                  <a:lnTo>
                    <a:pt x="3141" y="39"/>
                  </a:lnTo>
                  <a:lnTo>
                    <a:pt x="3137" y="53"/>
                  </a:lnTo>
                  <a:lnTo>
                    <a:pt x="3135" y="67"/>
                  </a:lnTo>
                  <a:lnTo>
                    <a:pt x="3135" y="67"/>
                  </a:lnTo>
                  <a:lnTo>
                    <a:pt x="3133" y="116"/>
                  </a:lnTo>
                  <a:lnTo>
                    <a:pt x="3133" y="116"/>
                  </a:lnTo>
                  <a:lnTo>
                    <a:pt x="3135" y="165"/>
                  </a:lnTo>
                  <a:lnTo>
                    <a:pt x="3135" y="165"/>
                  </a:lnTo>
                  <a:lnTo>
                    <a:pt x="3137" y="179"/>
                  </a:lnTo>
                  <a:lnTo>
                    <a:pt x="3141" y="193"/>
                  </a:lnTo>
                  <a:lnTo>
                    <a:pt x="3145" y="203"/>
                  </a:lnTo>
                  <a:lnTo>
                    <a:pt x="3151" y="212"/>
                  </a:lnTo>
                  <a:lnTo>
                    <a:pt x="3151" y="212"/>
                  </a:lnTo>
                  <a:lnTo>
                    <a:pt x="3160" y="220"/>
                  </a:lnTo>
                  <a:lnTo>
                    <a:pt x="3172" y="226"/>
                  </a:lnTo>
                  <a:lnTo>
                    <a:pt x="3184" y="230"/>
                  </a:lnTo>
                  <a:lnTo>
                    <a:pt x="3200" y="232"/>
                  </a:lnTo>
                  <a:lnTo>
                    <a:pt x="3200" y="232"/>
                  </a:lnTo>
                  <a:lnTo>
                    <a:pt x="3215" y="230"/>
                  </a:lnTo>
                  <a:lnTo>
                    <a:pt x="3229" y="226"/>
                  </a:lnTo>
                  <a:lnTo>
                    <a:pt x="3241" y="220"/>
                  </a:lnTo>
                  <a:lnTo>
                    <a:pt x="3251" y="212"/>
                  </a:lnTo>
                  <a:lnTo>
                    <a:pt x="3251" y="212"/>
                  </a:lnTo>
                  <a:lnTo>
                    <a:pt x="3257" y="203"/>
                  </a:lnTo>
                  <a:lnTo>
                    <a:pt x="3261" y="193"/>
                  </a:lnTo>
                  <a:lnTo>
                    <a:pt x="3265" y="179"/>
                  </a:lnTo>
                  <a:lnTo>
                    <a:pt x="3267" y="165"/>
                  </a:lnTo>
                  <a:lnTo>
                    <a:pt x="3267" y="165"/>
                  </a:lnTo>
                  <a:lnTo>
                    <a:pt x="3269" y="116"/>
                  </a:lnTo>
                  <a:lnTo>
                    <a:pt x="3269" y="116"/>
                  </a:lnTo>
                  <a:lnTo>
                    <a:pt x="3267" y="67"/>
                  </a:lnTo>
                  <a:lnTo>
                    <a:pt x="3267" y="67"/>
                  </a:lnTo>
                  <a:lnTo>
                    <a:pt x="3265" y="53"/>
                  </a:lnTo>
                  <a:lnTo>
                    <a:pt x="3261" y="39"/>
                  </a:lnTo>
                  <a:lnTo>
                    <a:pt x="3257" y="30"/>
                  </a:lnTo>
                  <a:lnTo>
                    <a:pt x="3251" y="20"/>
                  </a:lnTo>
                  <a:lnTo>
                    <a:pt x="3251" y="20"/>
                  </a:lnTo>
                  <a:close/>
                  <a:moveTo>
                    <a:pt x="3243" y="187"/>
                  </a:moveTo>
                  <a:lnTo>
                    <a:pt x="3243" y="187"/>
                  </a:lnTo>
                  <a:lnTo>
                    <a:pt x="3237" y="199"/>
                  </a:lnTo>
                  <a:lnTo>
                    <a:pt x="3227" y="208"/>
                  </a:lnTo>
                  <a:lnTo>
                    <a:pt x="3215" y="214"/>
                  </a:lnTo>
                  <a:lnTo>
                    <a:pt x="3200" y="214"/>
                  </a:lnTo>
                  <a:lnTo>
                    <a:pt x="3200" y="214"/>
                  </a:lnTo>
                  <a:lnTo>
                    <a:pt x="3186" y="214"/>
                  </a:lnTo>
                  <a:lnTo>
                    <a:pt x="3174" y="208"/>
                  </a:lnTo>
                  <a:lnTo>
                    <a:pt x="3164" y="199"/>
                  </a:lnTo>
                  <a:lnTo>
                    <a:pt x="3158" y="187"/>
                  </a:lnTo>
                  <a:lnTo>
                    <a:pt x="3158" y="187"/>
                  </a:lnTo>
                  <a:lnTo>
                    <a:pt x="3157" y="175"/>
                  </a:lnTo>
                  <a:lnTo>
                    <a:pt x="3155" y="161"/>
                  </a:lnTo>
                  <a:lnTo>
                    <a:pt x="3153" y="116"/>
                  </a:lnTo>
                  <a:lnTo>
                    <a:pt x="3153" y="116"/>
                  </a:lnTo>
                  <a:lnTo>
                    <a:pt x="3155" y="71"/>
                  </a:lnTo>
                  <a:lnTo>
                    <a:pt x="3157" y="55"/>
                  </a:lnTo>
                  <a:lnTo>
                    <a:pt x="3158" y="45"/>
                  </a:lnTo>
                  <a:lnTo>
                    <a:pt x="3158" y="45"/>
                  </a:lnTo>
                  <a:lnTo>
                    <a:pt x="3164" y="31"/>
                  </a:lnTo>
                  <a:lnTo>
                    <a:pt x="3174" y="24"/>
                  </a:lnTo>
                  <a:lnTo>
                    <a:pt x="3186" y="18"/>
                  </a:lnTo>
                  <a:lnTo>
                    <a:pt x="3200" y="16"/>
                  </a:lnTo>
                  <a:lnTo>
                    <a:pt x="3200" y="16"/>
                  </a:lnTo>
                  <a:lnTo>
                    <a:pt x="3215" y="18"/>
                  </a:lnTo>
                  <a:lnTo>
                    <a:pt x="3227" y="24"/>
                  </a:lnTo>
                  <a:lnTo>
                    <a:pt x="3237" y="31"/>
                  </a:lnTo>
                  <a:lnTo>
                    <a:pt x="3243" y="45"/>
                  </a:lnTo>
                  <a:lnTo>
                    <a:pt x="3243" y="45"/>
                  </a:lnTo>
                  <a:lnTo>
                    <a:pt x="3245" y="55"/>
                  </a:lnTo>
                  <a:lnTo>
                    <a:pt x="3247" y="71"/>
                  </a:lnTo>
                  <a:lnTo>
                    <a:pt x="3249" y="116"/>
                  </a:lnTo>
                  <a:lnTo>
                    <a:pt x="3249" y="116"/>
                  </a:lnTo>
                  <a:lnTo>
                    <a:pt x="3247" y="161"/>
                  </a:lnTo>
                  <a:lnTo>
                    <a:pt x="3245" y="175"/>
                  </a:lnTo>
                  <a:lnTo>
                    <a:pt x="3243" y="187"/>
                  </a:lnTo>
                  <a:lnTo>
                    <a:pt x="3243" y="187"/>
                  </a:lnTo>
                  <a:close/>
                  <a:moveTo>
                    <a:pt x="2412" y="16"/>
                  </a:moveTo>
                  <a:lnTo>
                    <a:pt x="2412" y="16"/>
                  </a:lnTo>
                  <a:lnTo>
                    <a:pt x="2423" y="18"/>
                  </a:lnTo>
                  <a:lnTo>
                    <a:pt x="2431" y="20"/>
                  </a:lnTo>
                  <a:lnTo>
                    <a:pt x="2439" y="24"/>
                  </a:lnTo>
                  <a:lnTo>
                    <a:pt x="2445" y="28"/>
                  </a:lnTo>
                  <a:lnTo>
                    <a:pt x="2451" y="33"/>
                  </a:lnTo>
                  <a:lnTo>
                    <a:pt x="2453" y="41"/>
                  </a:lnTo>
                  <a:lnTo>
                    <a:pt x="2455" y="51"/>
                  </a:lnTo>
                  <a:lnTo>
                    <a:pt x="2457" y="61"/>
                  </a:lnTo>
                  <a:lnTo>
                    <a:pt x="2476" y="61"/>
                  </a:lnTo>
                  <a:lnTo>
                    <a:pt x="2476" y="61"/>
                  </a:lnTo>
                  <a:lnTo>
                    <a:pt x="2474" y="47"/>
                  </a:lnTo>
                  <a:lnTo>
                    <a:pt x="2473" y="33"/>
                  </a:lnTo>
                  <a:lnTo>
                    <a:pt x="2469" y="24"/>
                  </a:lnTo>
                  <a:lnTo>
                    <a:pt x="2461" y="16"/>
                  </a:lnTo>
                  <a:lnTo>
                    <a:pt x="2451" y="8"/>
                  </a:lnTo>
                  <a:lnTo>
                    <a:pt x="2441" y="4"/>
                  </a:lnTo>
                  <a:lnTo>
                    <a:pt x="2427" y="0"/>
                  </a:lnTo>
                  <a:lnTo>
                    <a:pt x="2412" y="0"/>
                  </a:lnTo>
                  <a:lnTo>
                    <a:pt x="2412" y="0"/>
                  </a:lnTo>
                  <a:lnTo>
                    <a:pt x="2396" y="0"/>
                  </a:lnTo>
                  <a:lnTo>
                    <a:pt x="2384" y="4"/>
                  </a:lnTo>
                  <a:lnTo>
                    <a:pt x="2372" y="12"/>
                  </a:lnTo>
                  <a:lnTo>
                    <a:pt x="2362" y="20"/>
                  </a:lnTo>
                  <a:lnTo>
                    <a:pt x="2362" y="20"/>
                  </a:lnTo>
                  <a:lnTo>
                    <a:pt x="2357" y="30"/>
                  </a:lnTo>
                  <a:lnTo>
                    <a:pt x="2353" y="39"/>
                  </a:lnTo>
                  <a:lnTo>
                    <a:pt x="2349" y="53"/>
                  </a:lnTo>
                  <a:lnTo>
                    <a:pt x="2347" y="67"/>
                  </a:lnTo>
                  <a:lnTo>
                    <a:pt x="2347" y="67"/>
                  </a:lnTo>
                  <a:lnTo>
                    <a:pt x="2345" y="116"/>
                  </a:lnTo>
                  <a:lnTo>
                    <a:pt x="2345" y="116"/>
                  </a:lnTo>
                  <a:lnTo>
                    <a:pt x="2347" y="165"/>
                  </a:lnTo>
                  <a:lnTo>
                    <a:pt x="2347" y="165"/>
                  </a:lnTo>
                  <a:lnTo>
                    <a:pt x="2349" y="179"/>
                  </a:lnTo>
                  <a:lnTo>
                    <a:pt x="2353" y="193"/>
                  </a:lnTo>
                  <a:lnTo>
                    <a:pt x="2357" y="203"/>
                  </a:lnTo>
                  <a:lnTo>
                    <a:pt x="2362" y="212"/>
                  </a:lnTo>
                  <a:lnTo>
                    <a:pt x="2362" y="212"/>
                  </a:lnTo>
                  <a:lnTo>
                    <a:pt x="2372" y="220"/>
                  </a:lnTo>
                  <a:lnTo>
                    <a:pt x="2384" y="226"/>
                  </a:lnTo>
                  <a:lnTo>
                    <a:pt x="2396" y="230"/>
                  </a:lnTo>
                  <a:lnTo>
                    <a:pt x="2412" y="232"/>
                  </a:lnTo>
                  <a:lnTo>
                    <a:pt x="2412" y="232"/>
                  </a:lnTo>
                  <a:lnTo>
                    <a:pt x="2443" y="230"/>
                  </a:lnTo>
                  <a:lnTo>
                    <a:pt x="2459" y="226"/>
                  </a:lnTo>
                  <a:lnTo>
                    <a:pt x="2474" y="222"/>
                  </a:lnTo>
                  <a:lnTo>
                    <a:pt x="2474" y="110"/>
                  </a:lnTo>
                  <a:lnTo>
                    <a:pt x="2410" y="110"/>
                  </a:lnTo>
                  <a:lnTo>
                    <a:pt x="2410" y="128"/>
                  </a:lnTo>
                  <a:lnTo>
                    <a:pt x="2455" y="128"/>
                  </a:lnTo>
                  <a:lnTo>
                    <a:pt x="2455" y="208"/>
                  </a:lnTo>
                  <a:lnTo>
                    <a:pt x="2455" y="208"/>
                  </a:lnTo>
                  <a:lnTo>
                    <a:pt x="2435" y="214"/>
                  </a:lnTo>
                  <a:lnTo>
                    <a:pt x="2412" y="214"/>
                  </a:lnTo>
                  <a:lnTo>
                    <a:pt x="2412" y="214"/>
                  </a:lnTo>
                  <a:lnTo>
                    <a:pt x="2398" y="214"/>
                  </a:lnTo>
                  <a:lnTo>
                    <a:pt x="2386" y="208"/>
                  </a:lnTo>
                  <a:lnTo>
                    <a:pt x="2376" y="199"/>
                  </a:lnTo>
                  <a:lnTo>
                    <a:pt x="2370" y="187"/>
                  </a:lnTo>
                  <a:lnTo>
                    <a:pt x="2370" y="187"/>
                  </a:lnTo>
                  <a:lnTo>
                    <a:pt x="2368" y="175"/>
                  </a:lnTo>
                  <a:lnTo>
                    <a:pt x="2366" y="161"/>
                  </a:lnTo>
                  <a:lnTo>
                    <a:pt x="2364" y="116"/>
                  </a:lnTo>
                  <a:lnTo>
                    <a:pt x="2364" y="116"/>
                  </a:lnTo>
                  <a:lnTo>
                    <a:pt x="2366" y="71"/>
                  </a:lnTo>
                  <a:lnTo>
                    <a:pt x="2368" y="55"/>
                  </a:lnTo>
                  <a:lnTo>
                    <a:pt x="2370" y="45"/>
                  </a:lnTo>
                  <a:lnTo>
                    <a:pt x="2370" y="45"/>
                  </a:lnTo>
                  <a:lnTo>
                    <a:pt x="2376" y="31"/>
                  </a:lnTo>
                  <a:lnTo>
                    <a:pt x="2386" y="24"/>
                  </a:lnTo>
                  <a:lnTo>
                    <a:pt x="2398" y="18"/>
                  </a:lnTo>
                  <a:lnTo>
                    <a:pt x="2412" y="16"/>
                  </a:lnTo>
                  <a:lnTo>
                    <a:pt x="2412" y="16"/>
                  </a:lnTo>
                  <a:close/>
                  <a:moveTo>
                    <a:pt x="1901" y="4"/>
                  </a:moveTo>
                  <a:lnTo>
                    <a:pt x="1842" y="4"/>
                  </a:lnTo>
                  <a:lnTo>
                    <a:pt x="1842" y="228"/>
                  </a:lnTo>
                  <a:lnTo>
                    <a:pt x="1893" y="228"/>
                  </a:lnTo>
                  <a:lnTo>
                    <a:pt x="1893" y="228"/>
                  </a:lnTo>
                  <a:lnTo>
                    <a:pt x="1914" y="226"/>
                  </a:lnTo>
                  <a:lnTo>
                    <a:pt x="1932" y="220"/>
                  </a:lnTo>
                  <a:lnTo>
                    <a:pt x="1940" y="216"/>
                  </a:lnTo>
                  <a:lnTo>
                    <a:pt x="1946" y="212"/>
                  </a:lnTo>
                  <a:lnTo>
                    <a:pt x="1952" y="206"/>
                  </a:lnTo>
                  <a:lnTo>
                    <a:pt x="1958" y="201"/>
                  </a:lnTo>
                  <a:lnTo>
                    <a:pt x="1958" y="201"/>
                  </a:lnTo>
                  <a:lnTo>
                    <a:pt x="1963" y="187"/>
                  </a:lnTo>
                  <a:lnTo>
                    <a:pt x="1967" y="167"/>
                  </a:lnTo>
                  <a:lnTo>
                    <a:pt x="1969" y="146"/>
                  </a:lnTo>
                  <a:lnTo>
                    <a:pt x="1971" y="116"/>
                  </a:lnTo>
                  <a:lnTo>
                    <a:pt x="1971" y="116"/>
                  </a:lnTo>
                  <a:lnTo>
                    <a:pt x="1969" y="88"/>
                  </a:lnTo>
                  <a:lnTo>
                    <a:pt x="1967" y="65"/>
                  </a:lnTo>
                  <a:lnTo>
                    <a:pt x="1963" y="45"/>
                  </a:lnTo>
                  <a:lnTo>
                    <a:pt x="1960" y="31"/>
                  </a:lnTo>
                  <a:lnTo>
                    <a:pt x="1960" y="31"/>
                  </a:lnTo>
                  <a:lnTo>
                    <a:pt x="1956" y="26"/>
                  </a:lnTo>
                  <a:lnTo>
                    <a:pt x="1950" y="20"/>
                  </a:lnTo>
                  <a:lnTo>
                    <a:pt x="1944" y="16"/>
                  </a:lnTo>
                  <a:lnTo>
                    <a:pt x="1938" y="12"/>
                  </a:lnTo>
                  <a:lnTo>
                    <a:pt x="1920" y="6"/>
                  </a:lnTo>
                  <a:lnTo>
                    <a:pt x="1901" y="4"/>
                  </a:lnTo>
                  <a:lnTo>
                    <a:pt x="1901" y="4"/>
                  </a:lnTo>
                  <a:close/>
                  <a:moveTo>
                    <a:pt x="1948" y="171"/>
                  </a:moveTo>
                  <a:lnTo>
                    <a:pt x="1948" y="171"/>
                  </a:lnTo>
                  <a:lnTo>
                    <a:pt x="1944" y="183"/>
                  </a:lnTo>
                  <a:lnTo>
                    <a:pt x="1940" y="191"/>
                  </a:lnTo>
                  <a:lnTo>
                    <a:pt x="1936" y="199"/>
                  </a:lnTo>
                  <a:lnTo>
                    <a:pt x="1930" y="203"/>
                  </a:lnTo>
                  <a:lnTo>
                    <a:pt x="1930" y="203"/>
                  </a:lnTo>
                  <a:lnTo>
                    <a:pt x="1922" y="206"/>
                  </a:lnTo>
                  <a:lnTo>
                    <a:pt x="1912" y="208"/>
                  </a:lnTo>
                  <a:lnTo>
                    <a:pt x="1885" y="210"/>
                  </a:lnTo>
                  <a:lnTo>
                    <a:pt x="1861" y="210"/>
                  </a:lnTo>
                  <a:lnTo>
                    <a:pt x="1861" y="22"/>
                  </a:lnTo>
                  <a:lnTo>
                    <a:pt x="1887" y="22"/>
                  </a:lnTo>
                  <a:lnTo>
                    <a:pt x="1887" y="22"/>
                  </a:lnTo>
                  <a:lnTo>
                    <a:pt x="1906" y="22"/>
                  </a:lnTo>
                  <a:lnTo>
                    <a:pt x="1920" y="26"/>
                  </a:lnTo>
                  <a:lnTo>
                    <a:pt x="1932" y="31"/>
                  </a:lnTo>
                  <a:lnTo>
                    <a:pt x="1940" y="37"/>
                  </a:lnTo>
                  <a:lnTo>
                    <a:pt x="1940" y="37"/>
                  </a:lnTo>
                  <a:lnTo>
                    <a:pt x="1944" y="47"/>
                  </a:lnTo>
                  <a:lnTo>
                    <a:pt x="1948" y="63"/>
                  </a:lnTo>
                  <a:lnTo>
                    <a:pt x="1950" y="81"/>
                  </a:lnTo>
                  <a:lnTo>
                    <a:pt x="1952" y="104"/>
                  </a:lnTo>
                  <a:lnTo>
                    <a:pt x="1952" y="104"/>
                  </a:lnTo>
                  <a:lnTo>
                    <a:pt x="1950" y="146"/>
                  </a:lnTo>
                  <a:lnTo>
                    <a:pt x="1948" y="171"/>
                  </a:lnTo>
                  <a:lnTo>
                    <a:pt x="1948" y="171"/>
                  </a:lnTo>
                  <a:close/>
                  <a:moveTo>
                    <a:pt x="2026" y="122"/>
                  </a:moveTo>
                  <a:lnTo>
                    <a:pt x="2105" y="122"/>
                  </a:lnTo>
                  <a:lnTo>
                    <a:pt x="2105" y="104"/>
                  </a:lnTo>
                  <a:lnTo>
                    <a:pt x="2026" y="104"/>
                  </a:lnTo>
                  <a:lnTo>
                    <a:pt x="2026" y="22"/>
                  </a:lnTo>
                  <a:lnTo>
                    <a:pt x="2109" y="22"/>
                  </a:lnTo>
                  <a:lnTo>
                    <a:pt x="2109" y="4"/>
                  </a:lnTo>
                  <a:lnTo>
                    <a:pt x="2007" y="4"/>
                  </a:lnTo>
                  <a:lnTo>
                    <a:pt x="2007" y="228"/>
                  </a:lnTo>
                  <a:lnTo>
                    <a:pt x="2111" y="228"/>
                  </a:lnTo>
                  <a:lnTo>
                    <a:pt x="2111" y="210"/>
                  </a:lnTo>
                  <a:lnTo>
                    <a:pt x="2026" y="210"/>
                  </a:lnTo>
                  <a:lnTo>
                    <a:pt x="2026" y="122"/>
                  </a:lnTo>
                  <a:close/>
                  <a:moveTo>
                    <a:pt x="2195" y="16"/>
                  </a:moveTo>
                  <a:lnTo>
                    <a:pt x="2195" y="16"/>
                  </a:lnTo>
                  <a:lnTo>
                    <a:pt x="2205" y="18"/>
                  </a:lnTo>
                  <a:lnTo>
                    <a:pt x="2213" y="20"/>
                  </a:lnTo>
                  <a:lnTo>
                    <a:pt x="2219" y="24"/>
                  </a:lnTo>
                  <a:lnTo>
                    <a:pt x="2225" y="28"/>
                  </a:lnTo>
                  <a:lnTo>
                    <a:pt x="2225" y="28"/>
                  </a:lnTo>
                  <a:lnTo>
                    <a:pt x="2229" y="33"/>
                  </a:lnTo>
                  <a:lnTo>
                    <a:pt x="2231" y="41"/>
                  </a:lnTo>
                  <a:lnTo>
                    <a:pt x="2233" y="61"/>
                  </a:lnTo>
                  <a:lnTo>
                    <a:pt x="2252" y="61"/>
                  </a:lnTo>
                  <a:lnTo>
                    <a:pt x="2252" y="61"/>
                  </a:lnTo>
                  <a:lnTo>
                    <a:pt x="2252" y="47"/>
                  </a:lnTo>
                  <a:lnTo>
                    <a:pt x="2248" y="33"/>
                  </a:lnTo>
                  <a:lnTo>
                    <a:pt x="2245" y="24"/>
                  </a:lnTo>
                  <a:lnTo>
                    <a:pt x="2239" y="16"/>
                  </a:lnTo>
                  <a:lnTo>
                    <a:pt x="2231" y="8"/>
                  </a:lnTo>
                  <a:lnTo>
                    <a:pt x="2221" y="4"/>
                  </a:lnTo>
                  <a:lnTo>
                    <a:pt x="2209" y="0"/>
                  </a:lnTo>
                  <a:lnTo>
                    <a:pt x="2195" y="0"/>
                  </a:lnTo>
                  <a:lnTo>
                    <a:pt x="2195" y="0"/>
                  </a:lnTo>
                  <a:lnTo>
                    <a:pt x="2182" y="0"/>
                  </a:lnTo>
                  <a:lnTo>
                    <a:pt x="2170" y="4"/>
                  </a:lnTo>
                  <a:lnTo>
                    <a:pt x="2158" y="8"/>
                  </a:lnTo>
                  <a:lnTo>
                    <a:pt x="2150" y="14"/>
                  </a:lnTo>
                  <a:lnTo>
                    <a:pt x="2144" y="22"/>
                  </a:lnTo>
                  <a:lnTo>
                    <a:pt x="2138" y="31"/>
                  </a:lnTo>
                  <a:lnTo>
                    <a:pt x="2136" y="41"/>
                  </a:lnTo>
                  <a:lnTo>
                    <a:pt x="2134" y="55"/>
                  </a:lnTo>
                  <a:lnTo>
                    <a:pt x="2134" y="55"/>
                  </a:lnTo>
                  <a:lnTo>
                    <a:pt x="2136" y="71"/>
                  </a:lnTo>
                  <a:lnTo>
                    <a:pt x="2142" y="85"/>
                  </a:lnTo>
                  <a:lnTo>
                    <a:pt x="2142" y="85"/>
                  </a:lnTo>
                  <a:lnTo>
                    <a:pt x="2148" y="90"/>
                  </a:lnTo>
                  <a:lnTo>
                    <a:pt x="2156" y="100"/>
                  </a:lnTo>
                  <a:lnTo>
                    <a:pt x="2182" y="116"/>
                  </a:lnTo>
                  <a:lnTo>
                    <a:pt x="2182" y="116"/>
                  </a:lnTo>
                  <a:lnTo>
                    <a:pt x="2207" y="134"/>
                  </a:lnTo>
                  <a:lnTo>
                    <a:pt x="2219" y="142"/>
                  </a:lnTo>
                  <a:lnTo>
                    <a:pt x="2219" y="142"/>
                  </a:lnTo>
                  <a:lnTo>
                    <a:pt x="2225" y="149"/>
                  </a:lnTo>
                  <a:lnTo>
                    <a:pt x="2229" y="157"/>
                  </a:lnTo>
                  <a:lnTo>
                    <a:pt x="2233" y="165"/>
                  </a:lnTo>
                  <a:lnTo>
                    <a:pt x="2233" y="175"/>
                  </a:lnTo>
                  <a:lnTo>
                    <a:pt x="2233" y="175"/>
                  </a:lnTo>
                  <a:lnTo>
                    <a:pt x="2233" y="185"/>
                  </a:lnTo>
                  <a:lnTo>
                    <a:pt x="2231" y="193"/>
                  </a:lnTo>
                  <a:lnTo>
                    <a:pt x="2227" y="201"/>
                  </a:lnTo>
                  <a:lnTo>
                    <a:pt x="2223" y="204"/>
                  </a:lnTo>
                  <a:lnTo>
                    <a:pt x="2219" y="210"/>
                  </a:lnTo>
                  <a:lnTo>
                    <a:pt x="2211" y="212"/>
                  </a:lnTo>
                  <a:lnTo>
                    <a:pt x="2203" y="214"/>
                  </a:lnTo>
                  <a:lnTo>
                    <a:pt x="2195" y="214"/>
                  </a:lnTo>
                  <a:lnTo>
                    <a:pt x="2195" y="214"/>
                  </a:lnTo>
                  <a:lnTo>
                    <a:pt x="2182" y="214"/>
                  </a:lnTo>
                  <a:lnTo>
                    <a:pt x="2172" y="210"/>
                  </a:lnTo>
                  <a:lnTo>
                    <a:pt x="2164" y="206"/>
                  </a:lnTo>
                  <a:lnTo>
                    <a:pt x="2158" y="199"/>
                  </a:lnTo>
                  <a:lnTo>
                    <a:pt x="2158" y="199"/>
                  </a:lnTo>
                  <a:lnTo>
                    <a:pt x="2156" y="193"/>
                  </a:lnTo>
                  <a:lnTo>
                    <a:pt x="2154" y="185"/>
                  </a:lnTo>
                  <a:lnTo>
                    <a:pt x="2152" y="165"/>
                  </a:lnTo>
                  <a:lnTo>
                    <a:pt x="2132" y="165"/>
                  </a:lnTo>
                  <a:lnTo>
                    <a:pt x="2132" y="165"/>
                  </a:lnTo>
                  <a:lnTo>
                    <a:pt x="2132" y="181"/>
                  </a:lnTo>
                  <a:lnTo>
                    <a:pt x="2134" y="195"/>
                  </a:lnTo>
                  <a:lnTo>
                    <a:pt x="2140" y="206"/>
                  </a:lnTo>
                  <a:lnTo>
                    <a:pt x="2146" y="214"/>
                  </a:lnTo>
                  <a:lnTo>
                    <a:pt x="2154" y="222"/>
                  </a:lnTo>
                  <a:lnTo>
                    <a:pt x="2166" y="228"/>
                  </a:lnTo>
                  <a:lnTo>
                    <a:pt x="2178" y="230"/>
                  </a:lnTo>
                  <a:lnTo>
                    <a:pt x="2193" y="232"/>
                  </a:lnTo>
                  <a:lnTo>
                    <a:pt x="2193" y="232"/>
                  </a:lnTo>
                  <a:lnTo>
                    <a:pt x="2207" y="230"/>
                  </a:lnTo>
                  <a:lnTo>
                    <a:pt x="2219" y="228"/>
                  </a:lnTo>
                  <a:lnTo>
                    <a:pt x="2229" y="224"/>
                  </a:lnTo>
                  <a:lnTo>
                    <a:pt x="2239" y="216"/>
                  </a:lnTo>
                  <a:lnTo>
                    <a:pt x="2245" y="208"/>
                  </a:lnTo>
                  <a:lnTo>
                    <a:pt x="2248" y="199"/>
                  </a:lnTo>
                  <a:lnTo>
                    <a:pt x="2252" y="187"/>
                  </a:lnTo>
                  <a:lnTo>
                    <a:pt x="2252" y="173"/>
                  </a:lnTo>
                  <a:lnTo>
                    <a:pt x="2252" y="173"/>
                  </a:lnTo>
                  <a:lnTo>
                    <a:pt x="2250" y="153"/>
                  </a:lnTo>
                  <a:lnTo>
                    <a:pt x="2248" y="147"/>
                  </a:lnTo>
                  <a:lnTo>
                    <a:pt x="2245" y="140"/>
                  </a:lnTo>
                  <a:lnTo>
                    <a:pt x="2245" y="140"/>
                  </a:lnTo>
                  <a:lnTo>
                    <a:pt x="2237" y="130"/>
                  </a:lnTo>
                  <a:lnTo>
                    <a:pt x="2223" y="120"/>
                  </a:lnTo>
                  <a:lnTo>
                    <a:pt x="2223" y="120"/>
                  </a:lnTo>
                  <a:lnTo>
                    <a:pt x="2197" y="104"/>
                  </a:lnTo>
                  <a:lnTo>
                    <a:pt x="2197" y="104"/>
                  </a:lnTo>
                  <a:lnTo>
                    <a:pt x="2166" y="83"/>
                  </a:lnTo>
                  <a:lnTo>
                    <a:pt x="2166" y="83"/>
                  </a:lnTo>
                  <a:lnTo>
                    <a:pt x="2162" y="77"/>
                  </a:lnTo>
                  <a:lnTo>
                    <a:pt x="2158" y="69"/>
                  </a:lnTo>
                  <a:lnTo>
                    <a:pt x="2156" y="61"/>
                  </a:lnTo>
                  <a:lnTo>
                    <a:pt x="2156" y="51"/>
                  </a:lnTo>
                  <a:lnTo>
                    <a:pt x="2156" y="51"/>
                  </a:lnTo>
                  <a:lnTo>
                    <a:pt x="2156" y="43"/>
                  </a:lnTo>
                  <a:lnTo>
                    <a:pt x="2158" y="35"/>
                  </a:lnTo>
                  <a:lnTo>
                    <a:pt x="2160" y="30"/>
                  </a:lnTo>
                  <a:lnTo>
                    <a:pt x="2166" y="26"/>
                  </a:lnTo>
                  <a:lnTo>
                    <a:pt x="2170" y="22"/>
                  </a:lnTo>
                  <a:lnTo>
                    <a:pt x="2178" y="18"/>
                  </a:lnTo>
                  <a:lnTo>
                    <a:pt x="2186" y="18"/>
                  </a:lnTo>
                  <a:lnTo>
                    <a:pt x="2195" y="16"/>
                  </a:lnTo>
                  <a:lnTo>
                    <a:pt x="2195" y="16"/>
                  </a:lnTo>
                  <a:close/>
                  <a:moveTo>
                    <a:pt x="2288" y="228"/>
                  </a:moveTo>
                  <a:lnTo>
                    <a:pt x="2307" y="228"/>
                  </a:lnTo>
                  <a:lnTo>
                    <a:pt x="2307" y="4"/>
                  </a:lnTo>
                  <a:lnTo>
                    <a:pt x="2288" y="4"/>
                  </a:lnTo>
                  <a:lnTo>
                    <a:pt x="2288" y="2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ko-KR" altLang="en-US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7320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7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56693 0.61944 " pathEditMode="relative" rAng="0" ptsTypes="AA">
                                      <p:cBhvr>
                                        <p:cTn id="19" dur="7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46" y="30972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23" presetClass="entr" presetSubtype="3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L 0.62604 -0.11343 " pathEditMode="relative" rAng="0" ptsTypes="AA">
                                      <p:cBhvr>
                                        <p:cTn id="32" dur="7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02" y="-567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21600000">
                                      <p:cBhvr>
                                        <p:cTn id="45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-0.14388 0.55648 " pathEditMode="relative" rAng="0" ptsTypes="AA">
                                      <p:cBhvr>
                                        <p:cTn id="47" dur="7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27824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6875 0.59838 " pathEditMode="relative" rAng="0" ptsTypes="AA">
                                      <p:cBhvr>
                                        <p:cTn id="60" dur="7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2990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3" presetClass="entr" presetSubtype="3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-0.53151 0.26759 " pathEditMode="relative" rAng="0" ptsTypes="AA">
                                      <p:cBhvr>
                                        <p:cTn id="73" dur="7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76" y="13380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23" presetClass="entr" presetSubtype="3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0.01771 -0.73495 " pathEditMode="relative" rAng="0" ptsTypes="AA">
                                      <p:cBhvr>
                                        <p:cTn id="86" dur="7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-36759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23" presetClass="entr" presetSubtype="3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5" presetClass="entr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grpId="2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0 0 L -0.56693 -0.55648 " pathEditMode="relative" rAng="0" ptsTypes="AA">
                                      <p:cBhvr>
                                        <p:cTn id="99" dur="7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46" y="-27824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23" presetClass="entr" presetSubtype="3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7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0.60833 0.16366 " pathEditMode="relative" rAng="0" ptsTypes="AA">
                                      <p:cBhvr>
                                        <p:cTn id="112" dur="7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17" y="8171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4336 -0.14282 " pathEditMode="relative" rAng="0" ptsTypes="AA">
                                      <p:cBhvr>
                                        <p:cTn id="125" dur="7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4" y="-7153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23" presetClass="entr" presetSubtype="3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7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43200000">
                                      <p:cBhvr>
                                        <p:cTn id="138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42" presetClass="path" presetSubtype="0" accel="50000" decel="50000" fill="hold" grpId="3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-0.2362 -0.70347 " pathEditMode="relative" rAng="0" ptsTypes="AA">
                                      <p:cBhvr>
                                        <p:cTn id="140" dur="7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0" y="-35185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7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0716 -0.71389 " pathEditMode="relative" rAng="0" ptsTypes="AA">
                                      <p:cBhvr>
                                        <p:cTn id="155" dur="7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52" y="-35694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23" presetClass="entr" presetSubtype="3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45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-43200000">
                                      <p:cBhvr>
                                        <p:cTn id="16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42" presetClass="path" presetSubtype="0" accel="50000" decel="5000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 0 L 0.56107 -0.43056 " pathEditMode="relative" rAng="0" ptsTypes="AA">
                                      <p:cBhvr>
                                        <p:cTn id="170" dur="7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47" y="-21528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7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5 0.57801 " pathEditMode="relative" rAng="0" ptsTypes="AA">
                                      <p:cBhvr>
                                        <p:cTn id="183" dur="7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0" y="28889"/>
                                    </p:animMotion>
                                  </p:childTnLst>
                                </p:cTn>
                              </p:par>
                              <p:par>
                                <p:cTn id="184" presetID="4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7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21600000">
                                      <p:cBhvr>
                                        <p:cTn id="190" dur="7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 0 L -0.14388 0.55648 " pathEditMode="relative" rAng="0" ptsTypes="AA">
                                      <p:cBhvr>
                                        <p:cTn id="192" dur="7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01" y="27824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0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rgbClr val="3E46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2747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470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8300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9861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222945" y="301871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2000" b="1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07253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3"/>
          <p:cNvSpPr>
            <a:spLocks noEditPoints="1"/>
          </p:cNvSpPr>
          <p:nvPr userDrawn="1"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5" name="자유형 4"/>
          <p:cNvSpPr/>
          <p:nvPr/>
        </p:nvSpPr>
        <p:spPr>
          <a:xfrm>
            <a:off x="304800" y="6724650"/>
            <a:ext cx="1196975" cy="133350"/>
          </a:xfrm>
          <a:custGeom>
            <a:avLst/>
            <a:gdLst>
              <a:gd name="connsiteX0" fmla="*/ 71329 w 1196704"/>
              <a:gd name="connsiteY0" fmla="*/ 0 h 133350"/>
              <a:gd name="connsiteX1" fmla="*/ 1196704 w 1196704"/>
              <a:gd name="connsiteY1" fmla="*/ 0 h 133350"/>
              <a:gd name="connsiteX2" fmla="*/ 1125375 w 1196704"/>
              <a:gd name="connsiteY2" fmla="*/ 133350 h 133350"/>
              <a:gd name="connsiteX3" fmla="*/ 0 w 1196704"/>
              <a:gd name="connsiteY3" fmla="*/ 13335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6704" h="133350">
                <a:moveTo>
                  <a:pt x="71329" y="0"/>
                </a:moveTo>
                <a:lnTo>
                  <a:pt x="1196704" y="0"/>
                </a:lnTo>
                <a:lnTo>
                  <a:pt x="1125375" y="133350"/>
                </a:lnTo>
                <a:lnTo>
                  <a:pt x="0" y="1333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자유형 5"/>
          <p:cNvSpPr/>
          <p:nvPr/>
        </p:nvSpPr>
        <p:spPr>
          <a:xfrm>
            <a:off x="7818438" y="0"/>
            <a:ext cx="1201737" cy="142875"/>
          </a:xfrm>
          <a:custGeom>
            <a:avLst/>
            <a:gdLst>
              <a:gd name="connsiteX0" fmla="*/ 76283 w 1201657"/>
              <a:gd name="connsiteY0" fmla="*/ 0 h 142612"/>
              <a:gd name="connsiteX1" fmla="*/ 1201657 w 1201657"/>
              <a:gd name="connsiteY1" fmla="*/ 0 h 142612"/>
              <a:gd name="connsiteX2" fmla="*/ 1125374 w 1201657"/>
              <a:gd name="connsiteY2" fmla="*/ 142612 h 142612"/>
              <a:gd name="connsiteX3" fmla="*/ 0 w 1201657"/>
              <a:gd name="connsiteY3" fmla="*/ 142612 h 142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1657" h="142612">
                <a:moveTo>
                  <a:pt x="76283" y="0"/>
                </a:moveTo>
                <a:lnTo>
                  <a:pt x="1201657" y="0"/>
                </a:lnTo>
                <a:lnTo>
                  <a:pt x="1125374" y="142612"/>
                </a:lnTo>
                <a:lnTo>
                  <a:pt x="0" y="1426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22945" y="301871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2000" b="1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9276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048" r:id="rId1"/>
    <p:sldLayoutId id="2147485049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나눔바른고딕" panose="020B0603020101020101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나눔바른고딕" panose="020B0603020101020101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나눔바른고딕" panose="020B0603020101020101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나눔바른고딕" panose="020B0603020101020101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5050" r:id="rId1"/>
    <p:sldLayoutId id="2147485051" r:id="rId2"/>
    <p:sldLayoutId id="2147485052" r:id="rId3"/>
    <p:sldLayoutId id="2147485053" r:id="rId4"/>
    <p:sldLayoutId id="2147485054" r:id="rId5"/>
  </p:sldLayoutIdLst>
  <p:txStyles>
    <p:titleStyle>
      <a:lvl1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l" rtl="0" eaLnBrk="0" fontAlgn="base" latinLnBrk="1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l" rtl="0" fontAlgn="base" latinLnBrk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228600" indent="-228600" algn="l" rtl="0" eaLnBrk="0" fontAlgn="base" latinLnBrk="1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naver.com/main/ranking/read.nhn?mid=etc&amp;sid1=111&amp;rankingType=popular_day&amp;oid=021&amp;aid=0002360744&amp;date=20180727&amp;type=0&amp;rankingSeq=6&amp;rankingSectionId=101" TargetMode="External"/><Relationship Id="rId2" Type="http://schemas.openxmlformats.org/officeDocument/2006/relationships/hyperlink" Target="http://edudaily.co.kr/news/view.html?section=119&amp;category=125&amp;no=19273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nimumwage.go.kr/stat/statMiniStat.jsp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cos.bok.or.kr/flex/visualStat2015.jsp" TargetMode="External"/><Relationship Id="rId2" Type="http://schemas.openxmlformats.org/officeDocument/2006/relationships/hyperlink" Target="http://www.minimumwage.go.kr/stat/statEffect.jsp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v.naver.com/v/9164878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biz.chosun.com/site/data/html_dir/2019/10/11/2019101100228.html?utm_source=naver&amp;utm_medium=original&amp;utm_campaign=bi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제목 2"/>
          <p:cNvSpPr txBox="1">
            <a:spLocks/>
          </p:cNvSpPr>
          <p:nvPr/>
        </p:nvSpPr>
        <p:spPr bwMode="auto">
          <a:xfrm>
            <a:off x="5724128" y="5877272"/>
            <a:ext cx="5038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defRPr/>
            </a:pP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외식조리전공 </a:t>
            </a:r>
            <a:r>
              <a:rPr lang="en-US" altLang="ko-KR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201911126 </a:t>
            </a: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이건호 </a:t>
            </a:r>
            <a:endParaRPr lang="en-US" altLang="ko-KR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243" name="TextBox 5"/>
          <p:cNvSpPr txBox="1">
            <a:spLocks noChangeArrowheads="1"/>
          </p:cNvSpPr>
          <p:nvPr/>
        </p:nvSpPr>
        <p:spPr bwMode="auto">
          <a:xfrm>
            <a:off x="793750" y="1557338"/>
            <a:ext cx="5794474" cy="63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80000"/>
              </a:lnSpc>
            </a:pPr>
            <a:r>
              <a:rPr kumimoji="0" lang="ko-KR" altLang="en-US" sz="4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인문학과 빅데이터</a:t>
            </a:r>
            <a:endParaRPr kumimoji="0" lang="en-US" altLang="ko-KR" sz="4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803275" y="2217738"/>
            <a:ext cx="6216650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80000"/>
              </a:lnSpc>
            </a:pPr>
            <a:r>
              <a:rPr kumimoji="0" lang="ko-KR" altLang="en-US" sz="70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 시급인상</a:t>
            </a:r>
            <a:endParaRPr kumimoji="0" lang="en-US" altLang="ko-KR" sz="7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219" name="제목 2"/>
          <p:cNvSpPr txBox="1">
            <a:spLocks/>
          </p:cNvSpPr>
          <p:nvPr/>
        </p:nvSpPr>
        <p:spPr bwMode="auto">
          <a:xfrm>
            <a:off x="6588224" y="6215410"/>
            <a:ext cx="32956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defRPr/>
            </a:pPr>
            <a:r>
              <a:rPr lang="en-US" altLang="ko-KR" sz="140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r>
              <a:rPr lang="ko-KR" altLang="en-US" sz="140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이병찬 교수님 지도 </a:t>
            </a:r>
            <a:r>
              <a:rPr lang="en-US" altLang="ko-KR" sz="1400" b="1" dirty="0">
                <a:solidFill>
                  <a:schemeClr val="bg1">
                    <a:lumMod val="85000"/>
                  </a:schemeClr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DFAEC5-3B6B-44F9-81CF-D340B36EEFCE}"/>
              </a:ext>
            </a:extLst>
          </p:cNvPr>
          <p:cNvSpPr txBox="1"/>
          <p:nvPr/>
        </p:nvSpPr>
        <p:spPr>
          <a:xfrm>
            <a:off x="6589373" y="2412712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FF1A9840-C498-408F-9EA4-609045DCA6D6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자유형 41"/>
          <p:cNvSpPr/>
          <p:nvPr/>
        </p:nvSpPr>
        <p:spPr>
          <a:xfrm>
            <a:off x="0" y="-25153"/>
            <a:ext cx="7648575" cy="6858000"/>
          </a:xfrm>
          <a:custGeom>
            <a:avLst/>
            <a:gdLst>
              <a:gd name="connsiteX0" fmla="*/ 1066434 w 7648575"/>
              <a:gd name="connsiteY0" fmla="*/ 0 h 6858001"/>
              <a:gd name="connsiteX1" fmla="*/ 5902409 w 7648575"/>
              <a:gd name="connsiteY1" fmla="*/ 0 h 6858001"/>
              <a:gd name="connsiteX2" fmla="*/ 5902409 w 7648575"/>
              <a:gd name="connsiteY2" fmla="*/ 1 h 6858001"/>
              <a:gd name="connsiteX3" fmla="*/ 7353301 w 7648575"/>
              <a:gd name="connsiteY3" fmla="*/ 1 h 6858001"/>
              <a:gd name="connsiteX4" fmla="*/ 7353301 w 7648575"/>
              <a:gd name="connsiteY4" fmla="*/ 2 h 6858001"/>
              <a:gd name="connsiteX5" fmla="*/ 7648575 w 7648575"/>
              <a:gd name="connsiteY5" fmla="*/ 2 h 6858001"/>
              <a:gd name="connsiteX6" fmla="*/ 6142967 w 7648575"/>
              <a:gd name="connsiteY6" fmla="*/ 2800351 h 6858001"/>
              <a:gd name="connsiteX7" fmla="*/ 6498668 w 7648575"/>
              <a:gd name="connsiteY7" fmla="*/ 2800351 h 6858001"/>
              <a:gd name="connsiteX8" fmla="*/ 4317073 w 7648575"/>
              <a:gd name="connsiteY8" fmla="*/ 6858000 h 6858001"/>
              <a:gd name="connsiteX9" fmla="*/ 3961372 w 7648575"/>
              <a:gd name="connsiteY9" fmla="*/ 6858000 h 6858001"/>
              <a:gd name="connsiteX10" fmla="*/ 3961371 w 7648575"/>
              <a:gd name="connsiteY10" fmla="*/ 6858001 h 6858001"/>
              <a:gd name="connsiteX11" fmla="*/ 3666097 w 7648575"/>
              <a:gd name="connsiteY11" fmla="*/ 6858001 h 6858001"/>
              <a:gd name="connsiteX12" fmla="*/ 2476501 w 7648575"/>
              <a:gd name="connsiteY12" fmla="*/ 6858001 h 6858001"/>
              <a:gd name="connsiteX13" fmla="*/ 2181226 w 7648575"/>
              <a:gd name="connsiteY13" fmla="*/ 6858001 h 6858001"/>
              <a:gd name="connsiteX14" fmla="*/ 2181226 w 7648575"/>
              <a:gd name="connsiteY14" fmla="*/ 6858000 h 6858001"/>
              <a:gd name="connsiteX15" fmla="*/ 1352552 w 7648575"/>
              <a:gd name="connsiteY15" fmla="*/ 6858000 h 6858001"/>
              <a:gd name="connsiteX16" fmla="*/ 0 w 7648575"/>
              <a:gd name="connsiteY16" fmla="*/ 6858000 h 6858001"/>
              <a:gd name="connsiteX17" fmla="*/ 0 w 7648575"/>
              <a:gd name="connsiteY17" fmla="*/ 198351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648575" h="6858001">
                <a:moveTo>
                  <a:pt x="1066434" y="0"/>
                </a:moveTo>
                <a:lnTo>
                  <a:pt x="5902409" y="0"/>
                </a:lnTo>
                <a:lnTo>
                  <a:pt x="5902409" y="1"/>
                </a:lnTo>
                <a:lnTo>
                  <a:pt x="7353301" y="1"/>
                </a:lnTo>
                <a:lnTo>
                  <a:pt x="7353301" y="2"/>
                </a:lnTo>
                <a:lnTo>
                  <a:pt x="7648575" y="2"/>
                </a:lnTo>
                <a:lnTo>
                  <a:pt x="6142967" y="2800351"/>
                </a:lnTo>
                <a:lnTo>
                  <a:pt x="6498668" y="2800351"/>
                </a:lnTo>
                <a:lnTo>
                  <a:pt x="4317073" y="6858000"/>
                </a:lnTo>
                <a:lnTo>
                  <a:pt x="3961372" y="6858000"/>
                </a:lnTo>
                <a:lnTo>
                  <a:pt x="3961371" y="6858001"/>
                </a:lnTo>
                <a:lnTo>
                  <a:pt x="3666097" y="6858001"/>
                </a:lnTo>
                <a:lnTo>
                  <a:pt x="2476501" y="6858001"/>
                </a:lnTo>
                <a:lnTo>
                  <a:pt x="2181226" y="6858001"/>
                </a:lnTo>
                <a:lnTo>
                  <a:pt x="2181226" y="6858000"/>
                </a:lnTo>
                <a:lnTo>
                  <a:pt x="1352552" y="6858000"/>
                </a:lnTo>
                <a:lnTo>
                  <a:pt x="0" y="6858000"/>
                </a:lnTo>
                <a:lnTo>
                  <a:pt x="0" y="1983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grpSp>
        <p:nvGrpSpPr>
          <p:cNvPr id="11267" name="그룹 3"/>
          <p:cNvGrpSpPr>
            <a:grpSpLocks/>
          </p:cNvGrpSpPr>
          <p:nvPr/>
        </p:nvGrpSpPr>
        <p:grpSpPr bwMode="auto">
          <a:xfrm>
            <a:off x="763588" y="3144838"/>
            <a:ext cx="4351337" cy="2094797"/>
            <a:chOff x="4833938" y="2430461"/>
            <a:chExt cx="4351337" cy="2095513"/>
          </a:xfrm>
        </p:grpSpPr>
        <p:grpSp>
          <p:nvGrpSpPr>
            <p:cNvPr id="11270" name="그룹 1"/>
            <p:cNvGrpSpPr>
              <a:grpSpLocks/>
            </p:cNvGrpSpPr>
            <p:nvPr/>
          </p:nvGrpSpPr>
          <p:grpSpPr bwMode="auto">
            <a:xfrm>
              <a:off x="4833938" y="2430461"/>
              <a:ext cx="4351337" cy="400389"/>
              <a:chOff x="5240111" y="2091647"/>
              <a:chExt cx="4351338" cy="400436"/>
            </a:xfrm>
          </p:grpSpPr>
          <p:sp>
            <p:nvSpPr>
              <p:cNvPr id="11286" name="Text Box 5"/>
              <p:cNvSpPr txBox="1">
                <a:spLocks noChangeArrowheads="1"/>
              </p:cNvSpPr>
              <p:nvPr/>
            </p:nvSpPr>
            <p:spPr bwMode="auto">
              <a:xfrm>
                <a:off x="5240111" y="2091647"/>
                <a:ext cx="64770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lang="en-US" altLang="ko-KR" sz="2000" dirty="0">
                    <a:latin typeface="Arial Black" panose="020B0A040201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1.</a:t>
                </a:r>
                <a:endParaRPr lang="ko-KR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287" name="Text Box 5"/>
              <p:cNvSpPr txBox="1">
                <a:spLocks noChangeArrowheads="1"/>
              </p:cNvSpPr>
              <p:nvPr/>
            </p:nvSpPr>
            <p:spPr bwMode="auto">
              <a:xfrm>
                <a:off x="5833836" y="2091648"/>
                <a:ext cx="3757613" cy="400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latinLnBrk="1"/>
                <a:r>
                  <a:rPr lang="ko-KR" altLang="en-US" sz="2000" dirty="0">
                    <a:latin typeface="+mj-ea"/>
                    <a:ea typeface="+mj-ea"/>
                  </a:rPr>
                  <a:t>인상을 선택한 이유</a:t>
                </a:r>
              </a:p>
            </p:txBody>
          </p:sp>
        </p:grpSp>
        <p:grpSp>
          <p:nvGrpSpPr>
            <p:cNvPr id="11271" name="그룹 2"/>
            <p:cNvGrpSpPr>
              <a:grpSpLocks/>
            </p:cNvGrpSpPr>
            <p:nvPr/>
          </p:nvGrpSpPr>
          <p:grpSpPr bwMode="auto">
            <a:xfrm>
              <a:off x="4833938" y="2846460"/>
              <a:ext cx="4348162" cy="401463"/>
              <a:chOff x="5243286" y="2662278"/>
              <a:chExt cx="4348163" cy="401510"/>
            </a:xfrm>
          </p:grpSpPr>
          <p:sp>
            <p:nvSpPr>
              <p:cNvPr id="11284" name="Text Box 5"/>
              <p:cNvSpPr txBox="1">
                <a:spLocks noChangeArrowheads="1"/>
              </p:cNvSpPr>
              <p:nvPr/>
            </p:nvSpPr>
            <p:spPr bwMode="auto">
              <a:xfrm>
                <a:off x="5243286" y="2663352"/>
                <a:ext cx="64770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lang="en-US" altLang="ko-KR" sz="2000" dirty="0">
                    <a:latin typeface="Arial Black" panose="020B0A040201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2.</a:t>
                </a:r>
                <a:endParaRPr lang="ko-KR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285" name="Text Box 5"/>
              <p:cNvSpPr txBox="1">
                <a:spLocks noChangeArrowheads="1"/>
              </p:cNvSpPr>
              <p:nvPr/>
            </p:nvSpPr>
            <p:spPr bwMode="auto">
              <a:xfrm>
                <a:off x="5838598" y="2662278"/>
                <a:ext cx="3752851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kumimoji="0" lang="ko-KR" altLang="en-US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최저시급의 동향 </a:t>
                </a:r>
                <a:endParaRPr kumimoji="0" lang="ko-KR" altLang="ko-KR" sz="2000" dirty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272" name="그룹 3"/>
            <p:cNvGrpSpPr>
              <a:grpSpLocks/>
            </p:cNvGrpSpPr>
            <p:nvPr/>
          </p:nvGrpSpPr>
          <p:grpSpPr bwMode="auto">
            <a:xfrm>
              <a:off x="4833938" y="3263790"/>
              <a:ext cx="4351337" cy="400507"/>
              <a:chOff x="5240111" y="3233729"/>
              <a:chExt cx="4351338" cy="400554"/>
            </a:xfrm>
          </p:grpSpPr>
          <p:sp>
            <p:nvSpPr>
              <p:cNvPr id="11282" name="Text Box 5"/>
              <p:cNvSpPr txBox="1">
                <a:spLocks noChangeArrowheads="1"/>
              </p:cNvSpPr>
              <p:nvPr/>
            </p:nvSpPr>
            <p:spPr bwMode="auto">
              <a:xfrm>
                <a:off x="5240111" y="3233729"/>
                <a:ext cx="64770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lang="en-US" altLang="ko-KR" sz="2000" dirty="0">
                    <a:latin typeface="Arial Black" panose="020B0A040201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3.</a:t>
                </a:r>
                <a:endParaRPr lang="ko-KR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283" name="Text Box 5"/>
              <p:cNvSpPr txBox="1">
                <a:spLocks noChangeArrowheads="1"/>
              </p:cNvSpPr>
              <p:nvPr/>
            </p:nvSpPr>
            <p:spPr bwMode="auto">
              <a:xfrm>
                <a:off x="5833836" y="3233846"/>
                <a:ext cx="3757613" cy="400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kumimoji="0" lang="ko-KR" altLang="en-US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긍정적</a:t>
                </a:r>
                <a:r>
                  <a:rPr kumimoji="0" lang="en-US" altLang="ko-KR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, </a:t>
                </a:r>
                <a:r>
                  <a:rPr kumimoji="0" lang="ko-KR" altLang="en-US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부정적 효과와 현상</a:t>
                </a:r>
                <a:endParaRPr kumimoji="0" lang="ko-KR" altLang="ko-KR" sz="2000" dirty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273" name="그룹 4"/>
            <p:cNvGrpSpPr>
              <a:grpSpLocks/>
            </p:cNvGrpSpPr>
            <p:nvPr/>
          </p:nvGrpSpPr>
          <p:grpSpPr bwMode="auto">
            <a:xfrm>
              <a:off x="4833939" y="3684772"/>
              <a:ext cx="4348161" cy="401008"/>
              <a:chOff x="5241700" y="3809684"/>
              <a:chExt cx="4348162" cy="401055"/>
            </a:xfrm>
          </p:grpSpPr>
          <p:sp>
            <p:nvSpPr>
              <p:cNvPr id="11280" name="Text Box 5"/>
              <p:cNvSpPr txBox="1">
                <a:spLocks noChangeArrowheads="1"/>
              </p:cNvSpPr>
              <p:nvPr/>
            </p:nvSpPr>
            <p:spPr bwMode="auto">
              <a:xfrm>
                <a:off x="5241700" y="3810303"/>
                <a:ext cx="64770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lang="en-US" altLang="ko-KR" sz="2000" dirty="0">
                    <a:latin typeface="Arial Black" panose="020B0A040201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4.</a:t>
                </a:r>
                <a:endParaRPr lang="ko-KR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281" name="Text Box 5"/>
              <p:cNvSpPr txBox="1">
                <a:spLocks noChangeArrowheads="1"/>
              </p:cNvSpPr>
              <p:nvPr/>
            </p:nvSpPr>
            <p:spPr bwMode="auto">
              <a:xfrm>
                <a:off x="5837012" y="3809684"/>
                <a:ext cx="375285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kumimoji="0" lang="ko-KR" altLang="en-US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두 부분의 대한 비교 </a:t>
                </a:r>
                <a:endParaRPr kumimoji="0" lang="ko-KR" altLang="ko-KR" sz="2000" dirty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274" name="그룹 5"/>
            <p:cNvGrpSpPr>
              <a:grpSpLocks/>
            </p:cNvGrpSpPr>
            <p:nvPr/>
          </p:nvGrpSpPr>
          <p:grpSpPr bwMode="auto">
            <a:xfrm>
              <a:off x="4833938" y="4125351"/>
              <a:ext cx="4351336" cy="400623"/>
              <a:chOff x="5241699" y="4404387"/>
              <a:chExt cx="4351337" cy="400670"/>
            </a:xfrm>
          </p:grpSpPr>
          <p:sp>
            <p:nvSpPr>
              <p:cNvPr id="11278" name="Text Box 5"/>
              <p:cNvSpPr txBox="1">
                <a:spLocks noChangeArrowheads="1"/>
              </p:cNvSpPr>
              <p:nvPr/>
            </p:nvSpPr>
            <p:spPr bwMode="auto">
              <a:xfrm>
                <a:off x="5241699" y="4404387"/>
                <a:ext cx="647700" cy="4004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lang="en-US" altLang="ko-KR" sz="2000" dirty="0">
                    <a:latin typeface="Arial Black" panose="020B0A040201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5.</a:t>
                </a:r>
                <a:endParaRPr lang="ko-KR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279" name="Text Box 5"/>
              <p:cNvSpPr txBox="1">
                <a:spLocks noChangeArrowheads="1"/>
              </p:cNvSpPr>
              <p:nvPr/>
            </p:nvSpPr>
            <p:spPr bwMode="auto">
              <a:xfrm>
                <a:off x="5835424" y="4404620"/>
                <a:ext cx="3757612" cy="4004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algn="just" eaLnBrk="1" latinLnBrk="1" hangingPunct="1"/>
                <a:r>
                  <a:rPr kumimoji="0" lang="ko-KR" altLang="en-US" sz="2000" dirty="0">
                    <a:latin typeface="Arial" panose="020B0604020202020204" pitchFamily="34" charset="0"/>
                    <a:ea typeface="맑은 고딕" panose="020B0503020000020004" pitchFamily="50" charset="-127"/>
                    <a:cs typeface="Arial" panose="020B0604020202020204" pitchFamily="34" charset="0"/>
                  </a:rPr>
                  <a:t>내가 내린 결론 </a:t>
                </a:r>
                <a:endParaRPr kumimoji="0" lang="ko-KR" altLang="ko-KR" sz="2000" dirty="0">
                  <a:latin typeface="Arial" panose="020B0604020202020204" pitchFamily="34" charset="0"/>
                  <a:ea typeface="맑은 고딕" panose="020B0503020000020004" pitchFamily="50" charset="-127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243" name="TextBox 19"/>
          <p:cNvSpPr txBox="1">
            <a:spLocks noChangeArrowheads="1"/>
          </p:cNvSpPr>
          <p:nvPr/>
        </p:nvSpPr>
        <p:spPr bwMode="auto">
          <a:xfrm>
            <a:off x="777875" y="2087563"/>
            <a:ext cx="505618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4500" b="1" spc="-15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목차 </a:t>
            </a:r>
            <a:endParaRPr kumimoji="0" lang="en-US" altLang="ko-KR" sz="4500" b="1" spc="-150" dirty="0"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815975" y="1878013"/>
            <a:ext cx="50387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80000"/>
              </a:lnSpc>
            </a:pPr>
            <a:r>
              <a:rPr kumimoji="0" lang="ko-KR" altLang="en-US" sz="2000" b="1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 시급 인상의 대한 분석 </a:t>
            </a:r>
            <a:endParaRPr kumimoji="0" lang="en-US" altLang="ko-KR" sz="2000" b="1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BE0594EE-A0E4-49D1-AC9D-BCE34763AE2F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/>
          <p:nvPr/>
        </p:nvSpPr>
        <p:spPr>
          <a:xfrm>
            <a:off x="0" y="0"/>
            <a:ext cx="4829175" cy="6858000"/>
          </a:xfrm>
          <a:custGeom>
            <a:avLst/>
            <a:gdLst>
              <a:gd name="connsiteX0" fmla="*/ 0 w 4829175"/>
              <a:gd name="connsiteY0" fmla="*/ 0 h 6858000"/>
              <a:gd name="connsiteX1" fmla="*/ 591579 w 4829175"/>
              <a:gd name="connsiteY1" fmla="*/ 0 h 6858000"/>
              <a:gd name="connsiteX2" fmla="*/ 1852835 w 4829175"/>
              <a:gd name="connsiteY2" fmla="*/ 0 h 6858000"/>
              <a:gd name="connsiteX3" fmla="*/ 4829175 w 4829175"/>
              <a:gd name="connsiteY3" fmla="*/ 0 h 6858000"/>
              <a:gd name="connsiteX4" fmla="*/ 3323567 w 4829175"/>
              <a:gd name="connsiteY4" fmla="*/ 2800350 h 6858000"/>
              <a:gd name="connsiteX5" fmla="*/ 3679268 w 4829175"/>
              <a:gd name="connsiteY5" fmla="*/ 2800350 h 6858000"/>
              <a:gd name="connsiteX6" fmla="*/ 1497673 w 4829175"/>
              <a:gd name="connsiteY6" fmla="*/ 6857999 h 6858000"/>
              <a:gd name="connsiteX7" fmla="*/ 1141972 w 4829175"/>
              <a:gd name="connsiteY7" fmla="*/ 6857999 h 6858000"/>
              <a:gd name="connsiteX8" fmla="*/ 1141971 w 4829175"/>
              <a:gd name="connsiteY8" fmla="*/ 6858000 h 6858000"/>
              <a:gd name="connsiteX9" fmla="*/ 0 w 482917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9175" h="6858000">
                <a:moveTo>
                  <a:pt x="0" y="0"/>
                </a:moveTo>
                <a:lnTo>
                  <a:pt x="591579" y="0"/>
                </a:lnTo>
                <a:lnTo>
                  <a:pt x="1852835" y="0"/>
                </a:lnTo>
                <a:lnTo>
                  <a:pt x="4829175" y="0"/>
                </a:lnTo>
                <a:lnTo>
                  <a:pt x="3323567" y="2800350"/>
                </a:lnTo>
                <a:lnTo>
                  <a:pt x="3679268" y="2800350"/>
                </a:lnTo>
                <a:lnTo>
                  <a:pt x="1497673" y="6857999"/>
                </a:lnTo>
                <a:lnTo>
                  <a:pt x="1141972" y="6857999"/>
                </a:lnTo>
                <a:lnTo>
                  <a:pt x="114197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1520" y="2459504"/>
            <a:ext cx="28917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0" h="0"/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0" spc="-300" dirty="0">
                <a:ln>
                  <a:prstDash val="solid"/>
                </a:ln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3779912" y="2905780"/>
            <a:ext cx="51125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32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 인상을 </a:t>
            </a:r>
            <a:r>
              <a:rPr kumimoji="0" lang="ko-KR" altLang="en-US" sz="3200" spc="-30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선택한 이유</a:t>
            </a:r>
            <a:endParaRPr kumimoji="0" lang="en-US" altLang="ko-KR" sz="3200" spc="-300" dirty="0">
              <a:solidFill>
                <a:schemeClr val="bg1"/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804658" y="3511176"/>
            <a:ext cx="47958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kumimoji="0" lang="en-US" altLang="ko-KR" sz="14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IMF – </a:t>
            </a:r>
            <a:r>
              <a:rPr kumimoji="0" lang="ko-KR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 인상 너무 빠르다 경고</a:t>
            </a:r>
            <a:r>
              <a:rPr kumimoji="0" lang="en-US" altLang="ko-KR" sz="14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16.4% </a:t>
            </a:r>
            <a:r>
              <a:rPr kumimoji="0" lang="ko-KR" altLang="en-US" sz="14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인상</a:t>
            </a:r>
            <a:endParaRPr kumimoji="0" lang="en-US" altLang="ko-KR" sz="14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36D06468-2171-4220-ACF4-5B43C0258C2D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24"/>
          <p:cNvGrpSpPr>
            <a:grpSpLocks/>
          </p:cNvGrpSpPr>
          <p:nvPr/>
        </p:nvGrpSpPr>
        <p:grpSpPr bwMode="auto">
          <a:xfrm>
            <a:off x="0" y="5372100"/>
            <a:ext cx="2884488" cy="1485900"/>
            <a:chOff x="6615645" y="1108731"/>
            <a:chExt cx="3814886" cy="1965479"/>
          </a:xfrm>
        </p:grpSpPr>
        <p:sp>
          <p:nvSpPr>
            <p:cNvPr id="26" name="평행 사변형 25"/>
            <p:cNvSpPr/>
            <p:nvPr/>
          </p:nvSpPr>
          <p:spPr>
            <a:xfrm>
              <a:off x="7018759" y="1201125"/>
              <a:ext cx="2490068" cy="1873085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615645" y="1108731"/>
              <a:ext cx="3814886" cy="17890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  <p:grpSp>
        <p:nvGrpSpPr>
          <p:cNvPr id="13315" name="그룹 5"/>
          <p:cNvGrpSpPr>
            <a:grpSpLocks/>
          </p:cNvGrpSpPr>
          <p:nvPr/>
        </p:nvGrpSpPr>
        <p:grpSpPr bwMode="auto">
          <a:xfrm>
            <a:off x="6135688" y="0"/>
            <a:ext cx="2884487" cy="1666875"/>
            <a:chOff x="5329114" y="0"/>
            <a:chExt cx="3814886" cy="2204864"/>
          </a:xfrm>
        </p:grpSpPr>
        <p:sp>
          <p:nvSpPr>
            <p:cNvPr id="21" name="평행 사변형 20"/>
            <p:cNvSpPr/>
            <p:nvPr/>
          </p:nvSpPr>
          <p:spPr>
            <a:xfrm>
              <a:off x="6653931" y="0"/>
              <a:ext cx="2490069" cy="1873084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5329114" y="188988"/>
              <a:ext cx="3814886" cy="2015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  <p:sp>
        <p:nvSpPr>
          <p:cNvPr id="14340" name="제목 2"/>
          <p:cNvSpPr txBox="1">
            <a:spLocks/>
          </p:cNvSpPr>
          <p:nvPr/>
        </p:nvSpPr>
        <p:spPr bwMode="auto">
          <a:xfrm>
            <a:off x="1127844" y="3250898"/>
            <a:ext cx="244633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1">
              <a:defRPr/>
            </a:pPr>
            <a:r>
              <a: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2018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최저시급 인상률</a:t>
            </a:r>
            <a:r>
              <a: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 –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뉴스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2"/>
              </a:rPr>
              <a:t>링크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 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341" name="제목 2"/>
          <p:cNvSpPr txBox="1">
            <a:spLocks/>
          </p:cNvSpPr>
          <p:nvPr/>
        </p:nvSpPr>
        <p:spPr bwMode="auto">
          <a:xfrm>
            <a:off x="5403056" y="3187900"/>
            <a:ext cx="24463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1">
              <a:defRPr/>
            </a:pP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최저시급 인상 </a:t>
            </a:r>
            <a:r>
              <a: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IMF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경고 </a:t>
            </a:r>
            <a:r>
              <a: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–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뉴스 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3"/>
              </a:rPr>
              <a:t>링크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 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타원 4">
            <a:hlinkClick r:id="rId2"/>
          </p:cNvPr>
          <p:cNvSpPr/>
          <p:nvPr/>
        </p:nvSpPr>
        <p:spPr bwMode="auto">
          <a:xfrm>
            <a:off x="1645444" y="1416000"/>
            <a:ext cx="1679575" cy="16795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인상</a:t>
            </a:r>
            <a:r>
              <a:rPr lang="ko-KR" alt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타원 9">
            <a:hlinkClick r:id="rId3"/>
          </p:cNvPr>
          <p:cNvSpPr/>
          <p:nvPr/>
        </p:nvSpPr>
        <p:spPr bwMode="auto">
          <a:xfrm>
            <a:off x="5786438" y="1376363"/>
            <a:ext cx="1679575" cy="16795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4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IMF</a:t>
            </a:r>
            <a:endParaRPr lang="ko-KR" altLang="en-US" sz="4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8" name="TextBox 19"/>
          <p:cNvSpPr txBox="1">
            <a:spLocks noChangeArrowheads="1"/>
          </p:cNvSpPr>
          <p:nvPr/>
        </p:nvSpPr>
        <p:spPr bwMode="auto">
          <a:xfrm>
            <a:off x="2533650" y="474864"/>
            <a:ext cx="4076700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r>
              <a:rPr kumimoji="0" lang="en-US" altLang="ko-KR" sz="4500" b="1" spc="-15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Why ?</a:t>
            </a:r>
          </a:p>
        </p:txBody>
      </p:sp>
      <p:sp>
        <p:nvSpPr>
          <p:cNvPr id="29" name="제목 2"/>
          <p:cNvSpPr txBox="1">
            <a:spLocks/>
          </p:cNvSpPr>
          <p:nvPr/>
        </p:nvSpPr>
        <p:spPr bwMode="auto">
          <a:xfrm>
            <a:off x="1116012" y="4267764"/>
            <a:ext cx="7190482" cy="2508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buFontTx/>
              <a:buChar char="•"/>
              <a:defRPr/>
            </a:pPr>
            <a:r>
              <a:rPr lang="ko-KR" altLang="en-US" sz="1600" dirty="0"/>
              <a:t>문재인 정권이 들어서며 강조한 것이 최저 시급 인상이다</a:t>
            </a:r>
            <a:r>
              <a:rPr lang="en-US" altLang="ko-KR" sz="1600" dirty="0"/>
              <a:t>.</a:t>
            </a:r>
          </a:p>
          <a:p>
            <a:pPr latinLnBrk="1">
              <a:buFontTx/>
              <a:buChar char="•"/>
              <a:defRPr/>
            </a:pPr>
            <a:r>
              <a:rPr lang="ko-KR" altLang="en-US" sz="1600" dirty="0"/>
              <a:t> </a:t>
            </a:r>
            <a:r>
              <a:rPr lang="en-US" altLang="ko-KR" sz="1600" dirty="0"/>
              <a:t>2018</a:t>
            </a:r>
            <a:r>
              <a:rPr lang="ko-KR" altLang="en-US" sz="1600" dirty="0"/>
              <a:t>년도 최저 시급을 </a:t>
            </a:r>
            <a:r>
              <a:rPr lang="en-US" altLang="ko-KR" sz="1600" dirty="0"/>
              <a:t>16.4%</a:t>
            </a:r>
            <a:r>
              <a:rPr lang="ko-KR" altLang="en-US" sz="1600" dirty="0"/>
              <a:t> 인상하였다</a:t>
            </a:r>
            <a:r>
              <a:rPr lang="en-US" altLang="ko-KR" sz="1600" dirty="0"/>
              <a:t>.</a:t>
            </a:r>
          </a:p>
          <a:p>
            <a:pPr latinLnBrk="1">
              <a:buFontTx/>
              <a:buChar char="•"/>
              <a:defRPr/>
            </a:pPr>
            <a:endParaRPr lang="en-US" altLang="ko-KR" sz="1600" dirty="0"/>
          </a:p>
          <a:p>
            <a:pPr latinLnBrk="1">
              <a:buFontTx/>
              <a:buChar char="•"/>
              <a:defRPr/>
            </a:pPr>
            <a:r>
              <a:rPr lang="ko-KR" altLang="en-US" sz="1600" dirty="0"/>
              <a:t> 그것에 대하여</a:t>
            </a:r>
            <a:r>
              <a:rPr lang="en-US" altLang="ko-KR" sz="1600" dirty="0"/>
              <a:t> </a:t>
            </a:r>
            <a:r>
              <a:rPr lang="ko-KR" altLang="en-US" sz="1600" dirty="0"/>
              <a:t> </a:t>
            </a:r>
            <a:r>
              <a:rPr lang="en-US" altLang="ko-KR" sz="1600" dirty="0">
                <a:latin typeface="+mn-lt"/>
              </a:rPr>
              <a:t>OECD </a:t>
            </a:r>
            <a:r>
              <a:rPr lang="ko-KR" altLang="en-US" sz="1600" dirty="0">
                <a:latin typeface="+mn-lt"/>
              </a:rPr>
              <a:t>한국경제 담당관</a:t>
            </a:r>
            <a:r>
              <a:rPr lang="en-US" altLang="ko-KR" sz="1600" dirty="0"/>
              <a:t>,IMF</a:t>
            </a:r>
            <a:r>
              <a:rPr lang="ko-KR" altLang="en-US" sz="1600" dirty="0"/>
              <a:t>가 한국의 최저시급 인상이 너무 빠르다 경고하였다</a:t>
            </a:r>
            <a:r>
              <a:rPr lang="en-US" altLang="ko-KR" sz="1600" dirty="0"/>
              <a:t>. </a:t>
            </a:r>
          </a:p>
          <a:p>
            <a:pPr latinLnBrk="1">
              <a:buFontTx/>
              <a:buChar char="•"/>
              <a:defRPr/>
            </a:pPr>
            <a:r>
              <a:rPr lang="ko-KR" altLang="en-US" sz="1600" dirty="0"/>
              <a:t>인상을 늦추라 지적하며 </a:t>
            </a:r>
            <a:r>
              <a:rPr lang="en-US" altLang="ko-KR" sz="1600" dirty="0"/>
              <a:t>“</a:t>
            </a:r>
            <a:r>
              <a:rPr lang="ko-KR" altLang="en-US" sz="1600" dirty="0"/>
              <a:t>인플레이션 발생 원인이 될 수 있다</a:t>
            </a:r>
            <a:r>
              <a:rPr lang="en-US" altLang="ko-KR" sz="1600" dirty="0"/>
              <a:t>.” </a:t>
            </a:r>
            <a:r>
              <a:rPr lang="ko-KR" altLang="en-US" sz="1600" dirty="0"/>
              <a:t>한말이 생각이 났다</a:t>
            </a:r>
            <a:r>
              <a:rPr lang="en-US" altLang="ko-KR" sz="1600" dirty="0"/>
              <a:t>.</a:t>
            </a:r>
          </a:p>
          <a:p>
            <a:pPr latinLnBrk="1">
              <a:buFontTx/>
              <a:buChar char="•"/>
              <a:defRPr/>
            </a:pPr>
            <a:endParaRPr lang="en-US" altLang="ko-KR" sz="1600" dirty="0"/>
          </a:p>
          <a:p>
            <a:pPr latinLnBrk="1">
              <a:buFontTx/>
              <a:buChar char="•"/>
              <a:defRPr/>
            </a:pPr>
            <a:r>
              <a:rPr lang="en-US" altLang="ko-KR" sz="1600" dirty="0"/>
              <a:t> </a:t>
            </a:r>
            <a:r>
              <a:rPr lang="ko-KR" altLang="en-US" sz="1600" dirty="0"/>
              <a:t> 영향을 받는 현상을 조사하고 비교분석을 해보려 한다</a:t>
            </a:r>
            <a:r>
              <a:rPr lang="en-US" altLang="ko-KR" sz="1600" dirty="0"/>
              <a:t>.</a:t>
            </a:r>
            <a:endParaRPr lang="ko-KR" altLang="en-US" sz="1600" dirty="0"/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/>
          <p:nvPr/>
        </p:nvSpPr>
        <p:spPr>
          <a:xfrm>
            <a:off x="0" y="0"/>
            <a:ext cx="4829175" cy="6858000"/>
          </a:xfrm>
          <a:custGeom>
            <a:avLst/>
            <a:gdLst>
              <a:gd name="connsiteX0" fmla="*/ 0 w 4829175"/>
              <a:gd name="connsiteY0" fmla="*/ 0 h 6858000"/>
              <a:gd name="connsiteX1" fmla="*/ 591579 w 4829175"/>
              <a:gd name="connsiteY1" fmla="*/ 0 h 6858000"/>
              <a:gd name="connsiteX2" fmla="*/ 1852835 w 4829175"/>
              <a:gd name="connsiteY2" fmla="*/ 0 h 6858000"/>
              <a:gd name="connsiteX3" fmla="*/ 4829175 w 4829175"/>
              <a:gd name="connsiteY3" fmla="*/ 0 h 6858000"/>
              <a:gd name="connsiteX4" fmla="*/ 3323567 w 4829175"/>
              <a:gd name="connsiteY4" fmla="*/ 2800350 h 6858000"/>
              <a:gd name="connsiteX5" fmla="*/ 3679268 w 4829175"/>
              <a:gd name="connsiteY5" fmla="*/ 2800350 h 6858000"/>
              <a:gd name="connsiteX6" fmla="*/ 1497673 w 4829175"/>
              <a:gd name="connsiteY6" fmla="*/ 6857999 h 6858000"/>
              <a:gd name="connsiteX7" fmla="*/ 1141972 w 4829175"/>
              <a:gd name="connsiteY7" fmla="*/ 6857999 h 6858000"/>
              <a:gd name="connsiteX8" fmla="*/ 1141971 w 4829175"/>
              <a:gd name="connsiteY8" fmla="*/ 6858000 h 6858000"/>
              <a:gd name="connsiteX9" fmla="*/ 0 w 482917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9175" h="6858000">
                <a:moveTo>
                  <a:pt x="0" y="0"/>
                </a:moveTo>
                <a:lnTo>
                  <a:pt x="591579" y="0"/>
                </a:lnTo>
                <a:lnTo>
                  <a:pt x="1852835" y="0"/>
                </a:lnTo>
                <a:lnTo>
                  <a:pt x="4829175" y="0"/>
                </a:lnTo>
                <a:lnTo>
                  <a:pt x="3323567" y="2800350"/>
                </a:lnTo>
                <a:lnTo>
                  <a:pt x="3679268" y="2800350"/>
                </a:lnTo>
                <a:lnTo>
                  <a:pt x="1497673" y="6857999"/>
                </a:lnTo>
                <a:lnTo>
                  <a:pt x="1141972" y="6857999"/>
                </a:lnTo>
                <a:lnTo>
                  <a:pt x="114197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1520" y="2459504"/>
            <a:ext cx="28917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0" h="0"/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0" spc="-300" dirty="0">
                <a:ln>
                  <a:prstDash val="solid"/>
                </a:ln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4081463" y="2936875"/>
            <a:ext cx="479583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 인상의 동향</a:t>
            </a:r>
            <a:endParaRPr kumimoji="0" lang="en-US" altLang="ko-KR" sz="3500" spc="-150" dirty="0">
              <a:solidFill>
                <a:schemeClr val="bg1"/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081463" y="3477518"/>
            <a:ext cx="47958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kumimoji="0" lang="ko-KR" altLang="en-US" sz="14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최저시급의 </a:t>
            </a:r>
            <a:r>
              <a:rPr kumimoji="0" lang="en-US" altLang="ko-KR" sz="14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r>
              <a:rPr kumimoji="0" lang="ko-KR" altLang="en-US" sz="14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년 간의 인상률</a:t>
            </a:r>
            <a:r>
              <a:rPr kumimoji="0" lang="en-US" altLang="ko-KR" sz="14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2020</a:t>
            </a:r>
            <a:r>
              <a:rPr kumimoji="0" lang="ko-KR" altLang="en-US" sz="1400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년도 인상률 </a:t>
            </a:r>
            <a:endParaRPr kumimoji="0" lang="en-US" altLang="ko-KR" sz="14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254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"/>
          <p:cNvSpPr txBox="1">
            <a:spLocks/>
          </p:cNvSpPr>
          <p:nvPr/>
        </p:nvSpPr>
        <p:spPr bwMode="auto">
          <a:xfrm>
            <a:off x="1138235" y="4725144"/>
            <a:ext cx="68675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dirty="0">
                <a:latin typeface="+mn-lt"/>
              </a:rPr>
              <a:t>현재의 최저시급은 </a:t>
            </a:r>
            <a:r>
              <a:rPr lang="en-US" altLang="ko-KR" dirty="0">
                <a:latin typeface="+mn-lt"/>
              </a:rPr>
              <a:t>8350</a:t>
            </a:r>
            <a:r>
              <a:rPr lang="ko-KR" altLang="en-US" dirty="0">
                <a:latin typeface="+mn-lt"/>
              </a:rPr>
              <a:t>원이며 지난 </a:t>
            </a:r>
            <a:r>
              <a:rPr lang="en-US" altLang="ko-KR" dirty="0">
                <a:latin typeface="+mn-lt"/>
              </a:rPr>
              <a:t>10</a:t>
            </a:r>
            <a:r>
              <a:rPr lang="ko-KR" altLang="en-US" dirty="0">
                <a:latin typeface="+mn-lt"/>
              </a:rPr>
              <a:t>년간의 최저 시급을 조사한 것으로 차이를 보기 쉽게 시각화한 자료이다</a:t>
            </a:r>
            <a:r>
              <a:rPr lang="en-US" altLang="ko-KR" dirty="0">
                <a:latin typeface="+mn-lt"/>
              </a:rPr>
              <a:t>. 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en-US" altLang="ko-KR" dirty="0">
              <a:latin typeface="+mn-lt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dirty="0">
                <a:latin typeface="+mn-lt"/>
              </a:rPr>
              <a:t>눈으로도 급격한 상승이 보이며 상세하게 본다면 지난 </a:t>
            </a:r>
            <a:r>
              <a:rPr lang="en-US" altLang="ko-KR" dirty="0">
                <a:latin typeface="+mn-lt"/>
              </a:rPr>
              <a:t>2</a:t>
            </a:r>
            <a:r>
              <a:rPr lang="ko-KR" altLang="en-US" dirty="0">
                <a:latin typeface="+mn-lt"/>
              </a:rPr>
              <a:t>년 동안 최저시급은 </a:t>
            </a:r>
            <a:r>
              <a:rPr lang="en-US" altLang="ko-KR" dirty="0">
                <a:latin typeface="+mn-lt"/>
              </a:rPr>
              <a:t>30%</a:t>
            </a:r>
            <a:r>
              <a:rPr lang="ko-KR" altLang="en-US" dirty="0">
                <a:latin typeface="+mn-lt"/>
              </a:rPr>
              <a:t>나 상승하였다</a:t>
            </a:r>
            <a:r>
              <a:rPr lang="en-US" altLang="ko-KR" dirty="0">
                <a:latin typeface="+mn-lt"/>
              </a:rPr>
              <a:t>. </a:t>
            </a:r>
          </a:p>
          <a:p>
            <a:pPr latinLnBrk="1"/>
            <a:endParaRPr lang="en-US" altLang="ko-KR" dirty="0">
              <a:latin typeface="+mn-lt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08C763A-98A2-43B4-A9DC-6A48981C8A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66" y="578704"/>
            <a:ext cx="7685465" cy="39795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6BCEA3-D92A-4BF9-8A03-139DF70F4A97}"/>
              </a:ext>
            </a:extLst>
          </p:cNvPr>
          <p:cNvSpPr txBox="1"/>
          <p:nvPr/>
        </p:nvSpPr>
        <p:spPr>
          <a:xfrm>
            <a:off x="5220072" y="6611779"/>
            <a:ext cx="43924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hlinkClick r:id="rId3"/>
              </a:rPr>
              <a:t>자료 출처 </a:t>
            </a:r>
            <a:r>
              <a:rPr lang="en-US" altLang="ko-KR" sz="1000" dirty="0">
                <a:hlinkClick r:id="rId3"/>
              </a:rPr>
              <a:t>http://www.minimumwage.go.kr/stat/statMiniStat.jsp</a:t>
            </a:r>
            <a:endParaRPr lang="ko-KR" altLang="en-US" sz="1000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FF18E9C2-E3F0-448E-9CA2-1B147BE53690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24BE4347-4526-4601-A20B-3DAC5C89A58B}"/>
              </a:ext>
            </a:extLst>
          </p:cNvPr>
          <p:cNvSpPr/>
          <p:nvPr/>
        </p:nvSpPr>
        <p:spPr>
          <a:xfrm>
            <a:off x="7820744" y="4130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19"/>
          <p:cNvSpPr txBox="1">
            <a:spLocks noChangeArrowheads="1"/>
          </p:cNvSpPr>
          <p:nvPr/>
        </p:nvSpPr>
        <p:spPr bwMode="auto">
          <a:xfrm>
            <a:off x="1403648" y="0"/>
            <a:ext cx="597666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r>
              <a:rPr kumimoji="0" lang="en-US" altLang="ko-KR" sz="3200" b="1" spc="-300" dirty="0"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2020</a:t>
            </a:r>
            <a:r>
              <a:rPr kumimoji="0" lang="ko-KR" altLang="en-US" sz="3200" b="1" spc="-300" dirty="0"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년도 최저시급</a:t>
            </a:r>
            <a:r>
              <a:rPr kumimoji="0" lang="en-US" altLang="ko-KR" sz="3200" b="1" spc="-300" dirty="0"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- </a:t>
            </a:r>
            <a:r>
              <a:rPr kumimoji="0" lang="ko-KR" altLang="en-US" sz="3200" b="1" spc="-300" dirty="0">
                <a:latin typeface="+mj-lt"/>
                <a:ea typeface="맑은 고딕" panose="020B0503020000020004" pitchFamily="50" charset="-127"/>
                <a:cs typeface="Arial" panose="020B0604020202020204" pitchFamily="34" charset="0"/>
              </a:rPr>
              <a:t>속도조절론</a:t>
            </a:r>
            <a:r>
              <a:rPr kumimoji="0" lang="en-US" altLang="ko-KR" sz="4800" b="1" spc="-300" dirty="0">
                <a:latin typeface="+mj-lt"/>
                <a:ea typeface="+mj-ea"/>
                <a:cs typeface="Arial" panose="020B0604020202020204" pitchFamily="34" charset="0"/>
              </a:rPr>
              <a:t>-</a:t>
            </a:r>
          </a:p>
        </p:txBody>
      </p:sp>
      <p:sp>
        <p:nvSpPr>
          <p:cNvPr id="29" name="제목 2"/>
          <p:cNvSpPr txBox="1">
            <a:spLocks/>
          </p:cNvSpPr>
          <p:nvPr/>
        </p:nvSpPr>
        <p:spPr bwMode="auto">
          <a:xfrm>
            <a:off x="1138237" y="4575780"/>
            <a:ext cx="6867525" cy="2231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dirty="0" err="1"/>
              <a:t>내년치</a:t>
            </a:r>
            <a:r>
              <a:rPr lang="ko-KR" altLang="en-US" sz="1400" dirty="0"/>
              <a:t> 최저임금 논의를 앞두고 정부와 여당에서는 ‘속도 </a:t>
            </a:r>
            <a:r>
              <a:rPr lang="ko-KR" altLang="en-US" sz="1400" dirty="0" err="1"/>
              <a:t>조절론’이</a:t>
            </a:r>
            <a:r>
              <a:rPr lang="ko-KR" altLang="en-US" sz="1400" dirty="0"/>
              <a:t> 나왔다</a:t>
            </a:r>
            <a:r>
              <a:rPr lang="en-US" altLang="ko-KR" sz="1400" dirty="0"/>
              <a:t>. </a:t>
            </a:r>
            <a:r>
              <a:rPr lang="ko-KR" altLang="en-US" sz="1400" dirty="0"/>
              <a:t>급격한 최저임금 인상에 따른 영향을 두고 논란이 제기된 탓이다</a:t>
            </a:r>
            <a:r>
              <a:rPr lang="en-US" altLang="ko-KR" sz="1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/>
              <a:t>2020</a:t>
            </a:r>
            <a:r>
              <a:rPr lang="ko-KR" altLang="en-US" sz="1400" dirty="0"/>
              <a:t>년에 적용될 최저임금</a:t>
            </a:r>
            <a:r>
              <a:rPr lang="en-US" altLang="ko-KR" sz="1400" dirty="0"/>
              <a:t>(</a:t>
            </a:r>
            <a:r>
              <a:rPr lang="ko-KR" altLang="en-US" sz="1400" dirty="0"/>
              <a:t>시급</a:t>
            </a:r>
            <a:r>
              <a:rPr lang="en-US" altLang="ko-KR" sz="1400" dirty="0"/>
              <a:t>) 8590</a:t>
            </a:r>
            <a:r>
              <a:rPr lang="ko-KR" altLang="en-US" sz="1400" dirty="0"/>
              <a:t>원은 올해보다 </a:t>
            </a:r>
            <a:r>
              <a:rPr lang="en-US" altLang="ko-KR" sz="1400" dirty="0"/>
              <a:t>240</a:t>
            </a:r>
            <a:r>
              <a:rPr lang="ko-KR" altLang="en-US" sz="1400" dirty="0"/>
              <a:t>원</a:t>
            </a:r>
            <a:r>
              <a:rPr lang="en-US" altLang="ko-KR" sz="1400" dirty="0"/>
              <a:t>(2.9%) </a:t>
            </a:r>
            <a:r>
              <a:rPr lang="ko-KR" altLang="en-US" sz="1400" dirty="0"/>
              <a:t>오른 수준이다</a:t>
            </a:r>
            <a:r>
              <a:rPr lang="en-US" altLang="ko-KR" sz="1400" dirty="0"/>
              <a:t>. </a:t>
            </a:r>
            <a:r>
              <a:rPr lang="ko-KR" altLang="en-US" sz="1400" dirty="0"/>
              <a:t>하루에 </a:t>
            </a:r>
            <a:r>
              <a:rPr lang="en-US" altLang="ko-KR" sz="1400" dirty="0"/>
              <a:t>1920</a:t>
            </a:r>
            <a:r>
              <a:rPr lang="ko-KR" altLang="en-US" sz="1400" dirty="0"/>
              <a:t>원</a:t>
            </a:r>
            <a:r>
              <a:rPr lang="en-US" altLang="ko-KR" sz="1400" dirty="0"/>
              <a:t>(8</a:t>
            </a:r>
            <a:r>
              <a:rPr lang="ko-KR" altLang="en-US" sz="1400" dirty="0"/>
              <a:t>시간</a:t>
            </a:r>
            <a:r>
              <a:rPr lang="en-US" altLang="ko-KR" sz="1400" dirty="0"/>
              <a:t>), </a:t>
            </a:r>
            <a:r>
              <a:rPr lang="ko-KR" altLang="en-US" sz="1400" dirty="0"/>
              <a:t>한 달에 </a:t>
            </a:r>
            <a:r>
              <a:rPr lang="en-US" altLang="ko-KR" sz="1400" dirty="0"/>
              <a:t>5</a:t>
            </a:r>
            <a:r>
              <a:rPr lang="ko-KR" altLang="en-US" sz="1400" dirty="0"/>
              <a:t>만</a:t>
            </a:r>
            <a:r>
              <a:rPr lang="en-US" altLang="ko-KR" sz="1400" dirty="0"/>
              <a:t>160</a:t>
            </a:r>
            <a:r>
              <a:rPr lang="ko-KR" altLang="en-US" sz="1400" dirty="0"/>
              <a:t>원</a:t>
            </a:r>
            <a:r>
              <a:rPr lang="en-US" altLang="ko-KR" sz="1400" dirty="0"/>
              <a:t>(209</a:t>
            </a:r>
            <a:r>
              <a:rPr lang="ko-KR" altLang="en-US" sz="1400" dirty="0"/>
              <a:t>시간</a:t>
            </a:r>
            <a:r>
              <a:rPr lang="en-US" altLang="ko-KR" sz="1400" dirty="0"/>
              <a:t>) </a:t>
            </a:r>
            <a:r>
              <a:rPr lang="ko-KR" altLang="en-US" sz="1400" dirty="0"/>
              <a:t>인상된 것이다</a:t>
            </a:r>
            <a:r>
              <a:rPr lang="en-US" altLang="ko-KR" sz="1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dirty="0"/>
              <a:t>2.9%</a:t>
            </a:r>
            <a:r>
              <a:rPr lang="ko-KR" altLang="en-US" sz="1400" dirty="0"/>
              <a:t>라는 인상률은 최저임금 제도가 시행된 </a:t>
            </a:r>
            <a:r>
              <a:rPr lang="en-US" altLang="ko-KR" sz="1400" dirty="0"/>
              <a:t>1988</a:t>
            </a:r>
            <a:r>
              <a:rPr lang="ko-KR" altLang="en-US" sz="1400" dirty="0"/>
              <a:t>년 이후 역대 세 번째로 낮다</a:t>
            </a:r>
            <a:r>
              <a:rPr lang="en-US" altLang="ko-KR" sz="1400" dirty="0"/>
              <a:t>. 1998</a:t>
            </a:r>
            <a:r>
              <a:rPr lang="ko-KR" altLang="en-US" sz="1400" dirty="0"/>
              <a:t>년 </a:t>
            </a:r>
            <a:r>
              <a:rPr lang="en-US" altLang="ko-KR" sz="1400" dirty="0"/>
              <a:t>9</a:t>
            </a:r>
            <a:r>
              <a:rPr lang="ko-KR" altLang="en-US" sz="1400" dirty="0"/>
              <a:t>월</a:t>
            </a:r>
            <a:r>
              <a:rPr lang="en-US" altLang="ko-KR" sz="1400" dirty="0"/>
              <a:t>~1999</a:t>
            </a:r>
            <a:r>
              <a:rPr lang="ko-KR" altLang="en-US" sz="1400" dirty="0"/>
              <a:t>년 </a:t>
            </a:r>
            <a:r>
              <a:rPr lang="en-US" altLang="ko-KR" sz="1400" dirty="0"/>
              <a:t>8</a:t>
            </a:r>
            <a:r>
              <a:rPr lang="ko-KR" altLang="en-US" sz="1400" dirty="0"/>
              <a:t>월에는 </a:t>
            </a:r>
            <a:r>
              <a:rPr lang="en-US" altLang="ko-KR" sz="1400" dirty="0"/>
              <a:t>2.7%, 2010</a:t>
            </a:r>
            <a:r>
              <a:rPr lang="ko-KR" altLang="en-US" sz="1400" dirty="0"/>
              <a:t>년에는 각각 </a:t>
            </a:r>
            <a:r>
              <a:rPr lang="en-US" altLang="ko-KR" sz="1400" dirty="0"/>
              <a:t>2.8% </a:t>
            </a:r>
            <a:r>
              <a:rPr lang="ko-KR" altLang="en-US" sz="1400" dirty="0"/>
              <a:t>인상률을 기록했다</a:t>
            </a:r>
            <a:r>
              <a:rPr lang="en-US" altLang="ko-KR" sz="1400" dirty="0"/>
              <a:t>. </a:t>
            </a:r>
            <a:r>
              <a:rPr lang="ko-KR" altLang="en-US" sz="1400" dirty="0"/>
              <a:t>두 차례 모두 경제위기 때의 일이었다</a:t>
            </a:r>
            <a:r>
              <a:rPr lang="en-US" altLang="ko-KR" sz="1400" dirty="0"/>
              <a:t>.</a:t>
            </a:r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EC92A7D-3D15-4F72-8C72-FCE280B2F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142" y="784830"/>
            <a:ext cx="6543675" cy="379095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DC1033D-A43F-4907-B61D-AEBBAB0E0EA1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34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/>
          <p:nvPr/>
        </p:nvSpPr>
        <p:spPr>
          <a:xfrm>
            <a:off x="0" y="0"/>
            <a:ext cx="4829175" cy="6858000"/>
          </a:xfrm>
          <a:custGeom>
            <a:avLst/>
            <a:gdLst>
              <a:gd name="connsiteX0" fmla="*/ 0 w 4829175"/>
              <a:gd name="connsiteY0" fmla="*/ 0 h 6858000"/>
              <a:gd name="connsiteX1" fmla="*/ 591579 w 4829175"/>
              <a:gd name="connsiteY1" fmla="*/ 0 h 6858000"/>
              <a:gd name="connsiteX2" fmla="*/ 1852835 w 4829175"/>
              <a:gd name="connsiteY2" fmla="*/ 0 h 6858000"/>
              <a:gd name="connsiteX3" fmla="*/ 4829175 w 4829175"/>
              <a:gd name="connsiteY3" fmla="*/ 0 h 6858000"/>
              <a:gd name="connsiteX4" fmla="*/ 3323567 w 4829175"/>
              <a:gd name="connsiteY4" fmla="*/ 2800350 h 6858000"/>
              <a:gd name="connsiteX5" fmla="*/ 3679268 w 4829175"/>
              <a:gd name="connsiteY5" fmla="*/ 2800350 h 6858000"/>
              <a:gd name="connsiteX6" fmla="*/ 1497673 w 4829175"/>
              <a:gd name="connsiteY6" fmla="*/ 6857999 h 6858000"/>
              <a:gd name="connsiteX7" fmla="*/ 1141972 w 4829175"/>
              <a:gd name="connsiteY7" fmla="*/ 6857999 h 6858000"/>
              <a:gd name="connsiteX8" fmla="*/ 1141971 w 4829175"/>
              <a:gd name="connsiteY8" fmla="*/ 6858000 h 6858000"/>
              <a:gd name="connsiteX9" fmla="*/ 0 w 482917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9175" h="6858000">
                <a:moveTo>
                  <a:pt x="0" y="0"/>
                </a:moveTo>
                <a:lnTo>
                  <a:pt x="591579" y="0"/>
                </a:lnTo>
                <a:lnTo>
                  <a:pt x="1852835" y="0"/>
                </a:lnTo>
                <a:lnTo>
                  <a:pt x="4829175" y="0"/>
                </a:lnTo>
                <a:lnTo>
                  <a:pt x="3323567" y="2800350"/>
                </a:lnTo>
                <a:lnTo>
                  <a:pt x="3679268" y="2800350"/>
                </a:lnTo>
                <a:lnTo>
                  <a:pt x="1497673" y="6857999"/>
                </a:lnTo>
                <a:lnTo>
                  <a:pt x="1141972" y="6857999"/>
                </a:lnTo>
                <a:lnTo>
                  <a:pt x="114197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1520" y="2459504"/>
            <a:ext cx="28917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0" h="0"/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0" spc="-300" dirty="0">
                <a:ln>
                  <a:prstDash val="solid"/>
                </a:ln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4081463" y="2936875"/>
            <a:ext cx="479583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긍정적</a:t>
            </a:r>
            <a:r>
              <a:rPr kumimoji="0" lang="en-US" altLang="ko-KR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kumimoji="0" lang="ko-KR" altLang="en-US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부정적 효과 </a:t>
            </a:r>
            <a:endParaRPr kumimoji="0" lang="en-US" altLang="ko-KR" sz="3500" spc="-150" dirty="0">
              <a:solidFill>
                <a:schemeClr val="bg1"/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4081463" y="3462338"/>
            <a:ext cx="47958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kumimoji="0" lang="ko-KR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기업간 공정 경쟁</a:t>
            </a:r>
            <a:r>
              <a:rPr kumimoji="0" lang="en-US" altLang="ko-KR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kumimoji="0" lang="ko-KR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 인상의 부작용</a:t>
            </a:r>
            <a:endParaRPr kumimoji="0"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EDF0D9E1-651F-47EA-85DF-845EF44CB072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24"/>
          <p:cNvGrpSpPr>
            <a:grpSpLocks/>
          </p:cNvGrpSpPr>
          <p:nvPr/>
        </p:nvGrpSpPr>
        <p:grpSpPr bwMode="auto">
          <a:xfrm>
            <a:off x="0" y="5372100"/>
            <a:ext cx="2884488" cy="1485900"/>
            <a:chOff x="6615645" y="1108731"/>
            <a:chExt cx="3814886" cy="1965479"/>
          </a:xfrm>
        </p:grpSpPr>
        <p:sp>
          <p:nvSpPr>
            <p:cNvPr id="26" name="평행 사변형 25"/>
            <p:cNvSpPr/>
            <p:nvPr/>
          </p:nvSpPr>
          <p:spPr>
            <a:xfrm>
              <a:off x="7018759" y="1201125"/>
              <a:ext cx="2490068" cy="1873085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615645" y="1108731"/>
              <a:ext cx="3814886" cy="17890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grpSp>
        <p:nvGrpSpPr>
          <p:cNvPr id="13315" name="그룹 5"/>
          <p:cNvGrpSpPr>
            <a:grpSpLocks/>
          </p:cNvGrpSpPr>
          <p:nvPr/>
        </p:nvGrpSpPr>
        <p:grpSpPr bwMode="auto">
          <a:xfrm>
            <a:off x="6117715" y="69138"/>
            <a:ext cx="2884487" cy="1666875"/>
            <a:chOff x="5329114" y="0"/>
            <a:chExt cx="3814886" cy="2204864"/>
          </a:xfrm>
        </p:grpSpPr>
        <p:sp>
          <p:nvSpPr>
            <p:cNvPr id="21" name="평행 사변형 20"/>
            <p:cNvSpPr/>
            <p:nvPr/>
          </p:nvSpPr>
          <p:spPr>
            <a:xfrm>
              <a:off x="6653931" y="0"/>
              <a:ext cx="2490069" cy="1873083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5329114" y="188988"/>
              <a:ext cx="3814886" cy="2015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</p:grpSp>
      <p:sp>
        <p:nvSpPr>
          <p:cNvPr id="14340" name="제목 2"/>
          <p:cNvSpPr txBox="1">
            <a:spLocks/>
          </p:cNvSpPr>
          <p:nvPr/>
        </p:nvSpPr>
        <p:spPr bwMode="auto">
          <a:xfrm>
            <a:off x="1414179" y="3248025"/>
            <a:ext cx="20193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1">
              <a:defRPr/>
            </a:pPr>
            <a:r>
              <a:rPr lang="ko-KR" altLang="en-US" sz="2000" dirty="0">
                <a:latin typeface="+mj-lt"/>
                <a:ea typeface="+mj-ea"/>
                <a:cs typeface="Arial" panose="020B0604020202020204" pitchFamily="34" charset="0"/>
              </a:rPr>
              <a:t>최저임금위원회 </a:t>
            </a:r>
            <a:endParaRPr lang="en-US" altLang="ko-KR" sz="2000" dirty="0">
              <a:latin typeface="+mj-lt"/>
              <a:ea typeface="+mj-ea"/>
              <a:cs typeface="Arial" panose="020B0604020202020204" pitchFamily="34" charset="0"/>
            </a:endParaRPr>
          </a:p>
          <a:p>
            <a:pPr algn="ctr" latinLnBrk="1">
              <a:defRPr/>
            </a:pPr>
            <a:r>
              <a:rPr lang="en-US" altLang="ko-KR" sz="2000" dirty="0">
                <a:latin typeface="+mj-lt"/>
                <a:ea typeface="+mj-ea"/>
                <a:cs typeface="Arial" panose="020B0604020202020204" pitchFamily="34" charset="0"/>
              </a:rPr>
              <a:t>-</a:t>
            </a:r>
            <a:r>
              <a:rPr lang="ko-KR" altLang="en-US" sz="2000" dirty="0">
                <a:latin typeface="+mj-lt"/>
                <a:ea typeface="+mj-ea"/>
                <a:cs typeface="Arial" panose="020B0604020202020204" pitchFamily="34" charset="0"/>
              </a:rPr>
              <a:t>최저임금 현황</a:t>
            </a:r>
            <a:r>
              <a:rPr lang="en-US" altLang="ko-KR" sz="2000" dirty="0">
                <a:latin typeface="+mj-lt"/>
                <a:ea typeface="+mj-ea"/>
                <a:cs typeface="Arial" panose="020B0604020202020204" pitchFamily="34" charset="0"/>
              </a:rPr>
              <a:t>-</a:t>
            </a:r>
          </a:p>
          <a:p>
            <a:pPr algn="ctr" latinLnBrk="1">
              <a:defRPr/>
            </a:pPr>
            <a:r>
              <a:rPr lang="ko-KR" altLang="en-US" sz="2000" dirty="0">
                <a:latin typeface="+mj-lt"/>
                <a:ea typeface="+mj-ea"/>
                <a:cs typeface="Arial" panose="020B0604020202020204" pitchFamily="34" charset="0"/>
                <a:hlinkClick r:id="rId2"/>
              </a:rPr>
              <a:t>링크</a:t>
            </a:r>
            <a:endParaRPr lang="en-US" altLang="ko-KR" sz="2000" dirty="0">
              <a:latin typeface="+mj-lt"/>
              <a:ea typeface="+mj-ea"/>
              <a:cs typeface="Arial" panose="020B0604020202020204" pitchFamily="34" charset="0"/>
            </a:endParaRPr>
          </a:p>
        </p:txBody>
      </p:sp>
      <p:sp>
        <p:nvSpPr>
          <p:cNvPr id="14341" name="제목 2"/>
          <p:cNvSpPr txBox="1">
            <a:spLocks/>
          </p:cNvSpPr>
          <p:nvPr/>
        </p:nvSpPr>
        <p:spPr bwMode="auto">
          <a:xfrm>
            <a:off x="3515742" y="3218043"/>
            <a:ext cx="24463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1">
              <a:defRPr/>
            </a:pP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한국은행 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  <a:p>
            <a:pPr algn="ctr" latinLnBrk="1">
              <a:defRPr/>
            </a:pP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rPr>
              <a:t>경제통계시스템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  <a:p>
            <a:pPr algn="ctr" latinLnBrk="1">
              <a:defRPr/>
            </a:pP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3"/>
              </a:rPr>
              <a:t>링크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타원 4">
            <a:hlinkClick r:id="rId2"/>
          </p:cNvPr>
          <p:cNvSpPr/>
          <p:nvPr/>
        </p:nvSpPr>
        <p:spPr bwMode="auto">
          <a:xfrm>
            <a:off x="1584041" y="1416050"/>
            <a:ext cx="1679575" cy="16795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영향</a:t>
            </a:r>
            <a:r>
              <a:rPr lang="ko-KR" alt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0" name="타원 9">
            <a:hlinkClick r:id="rId3"/>
          </p:cNvPr>
          <p:cNvSpPr/>
          <p:nvPr/>
        </p:nvSpPr>
        <p:spPr bwMode="auto">
          <a:xfrm>
            <a:off x="3899124" y="1406506"/>
            <a:ext cx="1679575" cy="16795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은행</a:t>
            </a:r>
          </a:p>
        </p:txBody>
      </p:sp>
      <p:sp>
        <p:nvSpPr>
          <p:cNvPr id="28" name="TextBox 19"/>
          <p:cNvSpPr txBox="1">
            <a:spLocks noChangeArrowheads="1"/>
          </p:cNvSpPr>
          <p:nvPr/>
        </p:nvSpPr>
        <p:spPr bwMode="auto">
          <a:xfrm>
            <a:off x="2319832" y="493884"/>
            <a:ext cx="4995441" cy="78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defRPr/>
            </a:pPr>
            <a:r>
              <a:rPr kumimoji="0" lang="en-US" altLang="ko-KR" sz="4500" b="1" spc="-15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Research</a:t>
            </a:r>
          </a:p>
        </p:txBody>
      </p:sp>
      <p:sp>
        <p:nvSpPr>
          <p:cNvPr id="29" name="제목 2"/>
          <p:cNvSpPr txBox="1">
            <a:spLocks/>
          </p:cNvSpPr>
          <p:nvPr/>
        </p:nvSpPr>
        <p:spPr bwMode="auto">
          <a:xfrm>
            <a:off x="1128509" y="4471014"/>
            <a:ext cx="7190482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342900" indent="-342900" latinLnBrk="1">
              <a:buFont typeface="Arial" panose="020B0604020202020204" pitchFamily="34" charset="0"/>
              <a:buChar char="•"/>
              <a:defRPr/>
            </a:pPr>
            <a:r>
              <a:rPr lang="ko-KR" altLang="en-US" sz="1600" dirty="0"/>
              <a:t>인상되며 부정적</a:t>
            </a:r>
            <a:r>
              <a:rPr lang="en-US" altLang="ko-KR" sz="1600" dirty="0"/>
              <a:t>, </a:t>
            </a:r>
            <a:r>
              <a:rPr lang="ko-KR" altLang="en-US" sz="1600" dirty="0"/>
              <a:t>긍정적 현상이 나타나는데 나는 이것을 뉴스와 최저임금위원회</a:t>
            </a:r>
            <a:r>
              <a:rPr lang="en-US" altLang="ko-KR" sz="1600" dirty="0"/>
              <a:t>, </a:t>
            </a:r>
            <a:r>
              <a:rPr lang="ko-KR" altLang="en-US" sz="1600" dirty="0"/>
              <a:t>블로그</a:t>
            </a:r>
            <a:r>
              <a:rPr lang="en-US" altLang="ko-KR" sz="1600" dirty="0"/>
              <a:t>, </a:t>
            </a:r>
            <a:r>
              <a:rPr lang="ko-KR" altLang="en-US" sz="1600" dirty="0"/>
              <a:t>유튜브 등 다양한 입장에서 조사해 비교를 하려 한다</a:t>
            </a:r>
            <a:r>
              <a:rPr lang="en-US" altLang="ko-KR" sz="1600" dirty="0"/>
              <a:t>.</a:t>
            </a:r>
          </a:p>
          <a:p>
            <a:pPr marL="342900" indent="-342900" latinLnBrk="1">
              <a:buFont typeface="Arial" panose="020B0604020202020204" pitchFamily="34" charset="0"/>
              <a:buChar char="•"/>
              <a:defRPr/>
            </a:pPr>
            <a:endParaRPr lang="en-US" altLang="ko-KR" sz="1600" dirty="0"/>
          </a:p>
          <a:p>
            <a:pPr marL="342900" indent="-342900" latinLnBrk="1">
              <a:buFont typeface="Arial" panose="020B0604020202020204" pitchFamily="34" charset="0"/>
              <a:buChar char="•"/>
              <a:defRPr/>
            </a:pPr>
            <a:r>
              <a:rPr lang="ko-KR" altLang="en-US" sz="1600" dirty="0"/>
              <a:t>최대한 공식적인 발표인 자료를 선별하려 노력을 하였다</a:t>
            </a:r>
            <a:r>
              <a:rPr lang="en-US" altLang="ko-KR" sz="1600" dirty="0"/>
              <a:t>. </a:t>
            </a:r>
            <a:r>
              <a:rPr lang="ko-KR" altLang="en-US" sz="1600" dirty="0"/>
              <a:t>또한 자료의 객관성을 위하여 자료 출처에 나와있지 않는 자료는 사용하지 않았다</a:t>
            </a:r>
            <a:r>
              <a:rPr lang="en-US" altLang="ko-KR" sz="1600" dirty="0"/>
              <a:t>. </a:t>
            </a:r>
          </a:p>
          <a:p>
            <a:pPr marL="342900" indent="-342900" latinLnBrk="1">
              <a:buFont typeface="Arial" panose="020B0604020202020204" pitchFamily="34" charset="0"/>
              <a:buChar char="•"/>
              <a:defRPr/>
            </a:pPr>
            <a:endParaRPr lang="en-US" altLang="ko-KR" sz="1600" dirty="0"/>
          </a:p>
          <a:p>
            <a:pPr marL="342900" indent="-342900" latinLnBrk="1">
              <a:buFont typeface="Arial" panose="020B0604020202020204" pitchFamily="34" charset="0"/>
              <a:buChar char="•"/>
              <a:defRPr/>
            </a:pPr>
            <a:r>
              <a:rPr lang="en-US" altLang="ko-KR" sz="1600" dirty="0" err="1">
                <a:latin typeface="+mn-lt"/>
              </a:rPr>
              <a:t>대부분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긍정적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효과는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뉴스에서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많이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나오며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부정적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효과는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뉴스</a:t>
            </a:r>
            <a:r>
              <a:rPr lang="en-US" altLang="ko-KR" sz="1600" dirty="0">
                <a:latin typeface="+mn-lt"/>
              </a:rPr>
              <a:t>, </a:t>
            </a:r>
            <a:r>
              <a:rPr lang="en-US" altLang="ko-KR" sz="1600" dirty="0" err="1">
                <a:latin typeface="+mn-lt"/>
              </a:rPr>
              <a:t>블로그에서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많이</a:t>
            </a:r>
            <a:r>
              <a:rPr lang="en-US" altLang="ko-KR" sz="1600" dirty="0">
                <a:latin typeface="+mn-lt"/>
              </a:rPr>
              <a:t> </a:t>
            </a:r>
            <a:r>
              <a:rPr lang="ko-KR" altLang="en-US" sz="1600" dirty="0">
                <a:latin typeface="+mn-lt"/>
              </a:rPr>
              <a:t>나오고</a:t>
            </a:r>
            <a:r>
              <a:rPr lang="en-US" altLang="ko-KR" sz="1600" dirty="0">
                <a:latin typeface="+mn-lt"/>
              </a:rPr>
              <a:t> </a:t>
            </a:r>
            <a:r>
              <a:rPr lang="ko-KR" altLang="en-US" sz="1600" dirty="0">
                <a:latin typeface="+mn-lt"/>
              </a:rPr>
              <a:t>있으며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현재</a:t>
            </a:r>
            <a:r>
              <a:rPr lang="en-US" altLang="ko-KR" sz="1600" dirty="0">
                <a:latin typeface="+mn-lt"/>
              </a:rPr>
              <a:t> 2020년도 </a:t>
            </a:r>
            <a:r>
              <a:rPr lang="en-US" altLang="ko-KR" sz="1600" dirty="0" err="1">
                <a:latin typeface="+mn-lt"/>
              </a:rPr>
              <a:t>최저시급이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정해진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만큼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많은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양의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정보가</a:t>
            </a:r>
            <a:r>
              <a:rPr lang="en-US" altLang="ko-KR" sz="1600" dirty="0">
                <a:latin typeface="+mn-lt"/>
              </a:rPr>
              <a:t> </a:t>
            </a:r>
            <a:r>
              <a:rPr lang="en-US" altLang="ko-KR" sz="1600" dirty="0" err="1">
                <a:latin typeface="+mn-lt"/>
              </a:rPr>
              <a:t>나오고</a:t>
            </a:r>
            <a:r>
              <a:rPr lang="en-US" altLang="ko-KR" sz="1600" dirty="0">
                <a:latin typeface="+mn-lt"/>
              </a:rPr>
              <a:t> </a:t>
            </a:r>
            <a:r>
              <a:rPr lang="ko-KR" altLang="en-US" sz="1600" dirty="0">
                <a:latin typeface="+mn-lt"/>
              </a:rPr>
              <a:t>있다</a:t>
            </a:r>
            <a:r>
              <a:rPr lang="en-US" altLang="ko-KR" sz="1600" dirty="0">
                <a:latin typeface="+mn-lt"/>
              </a:rPr>
              <a:t>.</a:t>
            </a: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315E93D6-F1F4-4B39-B999-2608E01ED530}"/>
              </a:ext>
            </a:extLst>
          </p:cNvPr>
          <p:cNvSpPr/>
          <p:nvPr/>
        </p:nvSpPr>
        <p:spPr>
          <a:xfrm>
            <a:off x="7670919" y="49919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03113343-3F09-4AE0-A3B7-E5569FE98F5D}"/>
              </a:ext>
            </a:extLst>
          </p:cNvPr>
          <p:cNvSpPr/>
          <p:nvPr/>
        </p:nvSpPr>
        <p:spPr>
          <a:xfrm>
            <a:off x="7820744" y="4130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hlinkClick r:id="rId4"/>
            <a:extLst>
              <a:ext uri="{FF2B5EF4-FFF2-40B4-BE49-F238E27FC236}">
                <a16:creationId xmlns:a16="http://schemas.microsoft.com/office/drawing/2014/main" id="{DFD4C8C7-2E53-4331-8271-BFD730F284B5}"/>
              </a:ext>
            </a:extLst>
          </p:cNvPr>
          <p:cNvSpPr/>
          <p:nvPr/>
        </p:nvSpPr>
        <p:spPr bwMode="auto">
          <a:xfrm>
            <a:off x="6413286" y="1406506"/>
            <a:ext cx="1679575" cy="16795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3600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파업</a:t>
            </a:r>
          </a:p>
        </p:txBody>
      </p:sp>
      <p:sp>
        <p:nvSpPr>
          <p:cNvPr id="18" name="제목 2">
            <a:extLst>
              <a:ext uri="{FF2B5EF4-FFF2-40B4-BE49-F238E27FC236}">
                <a16:creationId xmlns:a16="http://schemas.microsoft.com/office/drawing/2014/main" id="{33091FDF-F7EB-472E-AEC2-27C6CDDDD573}"/>
              </a:ext>
            </a:extLst>
          </p:cNvPr>
          <p:cNvSpPr txBox="1">
            <a:spLocks/>
          </p:cNvSpPr>
          <p:nvPr/>
        </p:nvSpPr>
        <p:spPr bwMode="auto">
          <a:xfrm>
            <a:off x="6018128" y="3218044"/>
            <a:ext cx="244633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latinLnBrk="1">
              <a:defRPr/>
            </a:pPr>
            <a:r>
              <a:rPr lang="ko-KR" altLang="en-US" sz="2000" dirty="0" err="1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머니투데이</a:t>
            </a: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 latinLnBrk="1">
              <a:defRPr/>
            </a:pPr>
            <a:r>
              <a:rPr lang="ko-KR" altLang="en-US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민주 노총 총파업 </a:t>
            </a:r>
            <a:endParaRPr lang="en-US" altLang="ko-KR" sz="2000" dirty="0">
              <a:latin typeface="Arial Black" panose="020B0A04020102020204" pitchFamily="34" charset="0"/>
              <a:ea typeface="+mj-ea"/>
              <a:cs typeface="Arial" panose="020B0604020202020204" pitchFamily="34" charset="0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 latinLnBrk="1">
              <a:defRPr/>
            </a:pPr>
            <a:r>
              <a:rPr lang="ko-KR" altLang="en-US" sz="2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j-ea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링크</a:t>
            </a:r>
            <a:endParaRPr lang="en-US" altLang="ko-KR" sz="2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231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제목 1"/>
          <p:cNvSpPr>
            <a:spLocks noGrp="1"/>
          </p:cNvSpPr>
          <p:nvPr>
            <p:ph type="title"/>
          </p:nvPr>
        </p:nvSpPr>
        <p:spPr>
          <a:xfrm>
            <a:off x="3055649" y="552390"/>
            <a:ext cx="3041677" cy="535531"/>
          </a:xfrm>
        </p:spPr>
        <p:txBody>
          <a:bodyPr/>
          <a:lstStyle/>
          <a:p>
            <a:pPr>
              <a:defRPr/>
            </a:pPr>
            <a:r>
              <a:rPr lang="en-US" altLang="ko-KR" sz="3200" dirty="0"/>
              <a:t>Positive effect</a:t>
            </a:r>
            <a:endParaRPr lang="ko-KR" altLang="ko-KR" sz="3200" dirty="0"/>
          </a:p>
        </p:txBody>
      </p:sp>
      <p:sp>
        <p:nvSpPr>
          <p:cNvPr id="18435" name="Freeform 13"/>
          <p:cNvSpPr>
            <a:spLocks noEditPoints="1"/>
          </p:cNvSpPr>
          <p:nvPr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18436" name="그룹 17"/>
          <p:cNvGrpSpPr>
            <a:grpSpLocks/>
          </p:cNvGrpSpPr>
          <p:nvPr/>
        </p:nvGrpSpPr>
        <p:grpSpPr bwMode="auto">
          <a:xfrm>
            <a:off x="571500" y="1419225"/>
            <a:ext cx="8001000" cy="4170700"/>
            <a:chOff x="704850" y="1714500"/>
            <a:chExt cx="7735200" cy="4032669"/>
          </a:xfrm>
        </p:grpSpPr>
        <p:sp>
          <p:nvSpPr>
            <p:cNvPr id="19" name="제목 2"/>
            <p:cNvSpPr txBox="1">
              <a:spLocks/>
            </p:cNvSpPr>
            <p:nvPr/>
          </p:nvSpPr>
          <p:spPr bwMode="auto">
            <a:xfrm>
              <a:off x="704850" y="4348493"/>
              <a:ext cx="2401903" cy="1398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+mn-lt"/>
                  <a:ea typeface="+mj-ea"/>
                  <a:cs typeface="Arial" panose="020B0604020202020204" pitchFamily="34" charset="0"/>
                </a:rPr>
                <a:t>기업간의 경쟁에서 부당하게 아르바이트생</a:t>
              </a:r>
              <a:r>
                <a:rPr lang="en-US" altLang="ko-KR" sz="1100" dirty="0">
                  <a:latin typeface="+mn-lt"/>
                  <a:ea typeface="+mj-ea"/>
                  <a:cs typeface="Arial" panose="020B0604020202020204" pitchFamily="34" charset="0"/>
                </a:rPr>
                <a:t>, </a:t>
              </a:r>
              <a:r>
                <a:rPr lang="ko-KR" altLang="en-US" sz="1100" dirty="0">
                  <a:latin typeface="+mn-lt"/>
                  <a:ea typeface="+mj-ea"/>
                  <a:cs typeface="Arial" panose="020B0604020202020204" pitchFamily="34" charset="0"/>
                </a:rPr>
                <a:t>직원 등의 임금을 최대한 덜 주거나 안주는 등의 행위로 성실한 기업인들보다 상품의 값을 싸게 판매를 하여 이득을 챙기는 행위가 빈번하였는데 최저시급 인상으로 더 나은 상품</a:t>
              </a:r>
              <a:r>
                <a:rPr lang="en-US" altLang="ko-KR" sz="1100" dirty="0">
                  <a:latin typeface="+mn-lt"/>
                  <a:ea typeface="+mj-ea"/>
                  <a:cs typeface="Arial" panose="020B0604020202020204" pitchFamily="34" charset="0"/>
                </a:rPr>
                <a:t>, </a:t>
              </a:r>
              <a:r>
                <a:rPr lang="ko-KR" altLang="en-US" sz="1100" dirty="0">
                  <a:latin typeface="+mn-lt"/>
                  <a:ea typeface="+mj-ea"/>
                  <a:cs typeface="Arial" panose="020B0604020202020204" pitchFamily="34" charset="0"/>
                </a:rPr>
                <a:t>서비스를 제공하는 기업이 이기게 되는 공정한 경쟁이 가능해 졌다고 말한다</a:t>
              </a:r>
              <a:r>
                <a:rPr lang="en-US" altLang="ko-KR" sz="1100" dirty="0">
                  <a:latin typeface="+mn-lt"/>
                  <a:ea typeface="+mj-ea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20" name="제목 2"/>
            <p:cNvSpPr txBox="1">
              <a:spLocks/>
            </p:cNvSpPr>
            <p:nvPr/>
          </p:nvSpPr>
          <p:spPr bwMode="auto">
            <a:xfrm>
              <a:off x="6038148" y="4348493"/>
              <a:ext cx="2401902" cy="907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저임금 노동자들의 임금이 높아지는 만큼 소비가능한 자금이 많아져 소비활동이 활발해지고 그만큼 다양한 소비가 </a:t>
              </a:r>
              <a:r>
                <a:rPr lang="ko-KR" altLang="en-US" sz="1100" dirty="0" err="1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발생할것이라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 발표 하였다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.  </a:t>
              </a:r>
            </a:p>
            <a:p>
              <a:pPr marL="0" indent="0" latinLnBrk="1">
                <a:defRPr/>
              </a:pPr>
              <a:endParaRPr lang="en-US" altLang="ko-KR" sz="1100" dirty="0"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21" name="제목 2"/>
            <p:cNvSpPr txBox="1">
              <a:spLocks/>
            </p:cNvSpPr>
            <p:nvPr/>
          </p:nvSpPr>
          <p:spPr bwMode="auto">
            <a:xfrm>
              <a:off x="3373801" y="4348493"/>
              <a:ext cx="2400368" cy="1398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최저임금 인상으로 저소득층의 임금을 높여 고소득층과의 격차를 줄일 수 있다고 하며 </a:t>
              </a:r>
              <a:r>
                <a:rPr lang="en-US" altLang="ko-KR" sz="1100" dirty="0"/>
                <a:t>1</a:t>
              </a:r>
              <a:r>
                <a:rPr lang="ko-KR" altLang="en-US" sz="1100" dirty="0"/>
                <a:t>분위 노동자 </a:t>
              </a:r>
              <a:r>
                <a:rPr lang="en-US" altLang="ko-KR" sz="1100" dirty="0"/>
                <a:t>1</a:t>
              </a:r>
              <a:r>
                <a:rPr lang="ko-KR" altLang="en-US" sz="1100" dirty="0"/>
                <a:t>인당 평균 시급은 </a:t>
              </a:r>
              <a:r>
                <a:rPr lang="en-US" altLang="ko-KR" sz="1100" dirty="0"/>
                <a:t>8</a:t>
              </a:r>
              <a:r>
                <a:rPr lang="ko-KR" altLang="en-US" sz="1100" dirty="0"/>
                <a:t>천</a:t>
              </a:r>
              <a:r>
                <a:rPr lang="en-US" altLang="ko-KR" sz="1100" dirty="0"/>
                <a:t>400</a:t>
              </a:r>
              <a:r>
                <a:rPr lang="ko-KR" altLang="en-US" sz="1100" dirty="0"/>
                <a:t>원으로</a:t>
              </a:r>
              <a:r>
                <a:rPr lang="en-US" altLang="ko-KR" sz="1100" dirty="0"/>
                <a:t>, </a:t>
              </a:r>
              <a:r>
                <a:rPr lang="ko-KR" altLang="en-US" sz="1100" dirty="0"/>
                <a:t>전년보다 </a:t>
              </a:r>
              <a:r>
                <a:rPr lang="en-US" altLang="ko-KR" sz="1100" dirty="0"/>
                <a:t>19.8% </a:t>
              </a:r>
              <a:r>
                <a:rPr lang="ko-KR" altLang="en-US" sz="1100" dirty="0"/>
                <a:t>올랐다</a:t>
              </a:r>
              <a:r>
                <a:rPr lang="en-US" altLang="ko-KR" sz="1100" dirty="0"/>
                <a:t>. </a:t>
              </a:r>
              <a:r>
                <a:rPr lang="ko-KR" altLang="en-US" sz="1100" dirty="0"/>
                <a:t>인상 폭이 전년</a:t>
              </a:r>
              <a:r>
                <a:rPr lang="en-US" altLang="ko-KR" sz="1100" dirty="0"/>
                <a:t>(7.9%)</a:t>
              </a:r>
              <a:r>
                <a:rPr lang="ko-KR" altLang="en-US" sz="1100" dirty="0"/>
                <a:t>을 크게 웃돌았다</a:t>
              </a:r>
              <a:r>
                <a:rPr lang="en-US" altLang="ko-KR" sz="1100" dirty="0"/>
                <a:t>. 2</a:t>
              </a:r>
              <a:r>
                <a:rPr lang="ko-KR" altLang="en-US" sz="1100" dirty="0"/>
                <a:t>분위 노동자의 시급 인상 폭도 </a:t>
              </a:r>
              <a:r>
                <a:rPr lang="en-US" altLang="ko-KR" sz="1100" dirty="0"/>
                <a:t>18.2%</a:t>
              </a:r>
              <a:r>
                <a:rPr lang="ko-KR" altLang="en-US" sz="1100" dirty="0"/>
                <a:t>에 달했다</a:t>
              </a:r>
              <a:r>
                <a:rPr lang="en-US" altLang="ko-KR" sz="1100" dirty="0"/>
                <a:t>.</a:t>
              </a:r>
            </a:p>
            <a:p>
              <a:pPr marL="0" indent="0" latinLnBrk="1">
                <a:defRPr/>
              </a:pPr>
              <a:endParaRPr lang="en-US" altLang="ko-KR" sz="1100" dirty="0"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23" name="제목 2"/>
            <p:cNvSpPr txBox="1">
              <a:spLocks/>
            </p:cNvSpPr>
            <p:nvPr/>
          </p:nvSpPr>
          <p:spPr bwMode="auto">
            <a:xfrm>
              <a:off x="3373801" y="3947869"/>
              <a:ext cx="2400368" cy="400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2000" dirty="0">
                  <a:latin typeface="Arial Black" panose="020B0A04020102020204" pitchFamily="34" charset="0"/>
                  <a:ea typeface="+mj-ea"/>
                  <a:cs typeface="Arial" panose="020B0604020202020204" pitchFamily="34" charset="0"/>
                </a:rPr>
                <a:t>빈부격차 감소 </a:t>
              </a:r>
              <a:endPara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441" name="제목 2"/>
            <p:cNvSpPr txBox="1">
              <a:spLocks/>
            </p:cNvSpPr>
            <p:nvPr/>
          </p:nvSpPr>
          <p:spPr bwMode="auto">
            <a:xfrm>
              <a:off x="704850" y="3947826"/>
              <a:ext cx="24012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latinLnBrk="1"/>
              <a:r>
                <a:rPr lang="ko-KR" altLang="en-US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기업간의 공정거래 </a:t>
              </a:r>
              <a:endParaRPr lang="en-US" altLang="ko-KR" sz="200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8442" name="제목 2"/>
            <p:cNvSpPr txBox="1">
              <a:spLocks/>
            </p:cNvSpPr>
            <p:nvPr/>
          </p:nvSpPr>
          <p:spPr bwMode="auto">
            <a:xfrm>
              <a:off x="6038850" y="3947826"/>
              <a:ext cx="24012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latinLnBrk="1"/>
              <a:r>
                <a:rPr lang="ko-KR" altLang="en-US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근로자의 구매력 상승</a:t>
              </a:r>
              <a:endParaRPr lang="en-US" altLang="ko-KR" sz="200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pic>
          <p:nvPicPr>
            <p:cNvPr id="18443" name="그림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1714500"/>
              <a:ext cx="2400300" cy="205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그림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3662" y="1714500"/>
              <a:ext cx="2400300" cy="205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5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850" y="1714500"/>
              <a:ext cx="2400300" cy="2057400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59EDE39C-2945-4424-89CB-DBBDA23EBB00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6A55139-7190-4664-A8A2-2660ABF2ED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2019" y="1419225"/>
            <a:ext cx="2482780" cy="21300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770" name="Picture 2" descr="[보도자료] 10대 기업집단 공정거래사건 처리실태 분석[보도자료] 10대 기업집단 공정거래사건 처리실태 분석 - 경제금융센터 - 참여연대">
            <a:extLst>
              <a:ext uri="{FF2B5EF4-FFF2-40B4-BE49-F238E27FC236}">
                <a16:creationId xmlns:a16="http://schemas.microsoft.com/office/drawing/2014/main" id="{EFF5AB33-1957-434F-9C5A-7A503187B8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52" y="1386086"/>
            <a:ext cx="2585675" cy="216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359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제목 1"/>
          <p:cNvSpPr>
            <a:spLocks noGrp="1"/>
          </p:cNvSpPr>
          <p:nvPr>
            <p:ph type="title"/>
          </p:nvPr>
        </p:nvSpPr>
        <p:spPr>
          <a:xfrm>
            <a:off x="3113761" y="520511"/>
            <a:ext cx="3225243" cy="535531"/>
          </a:xfrm>
        </p:spPr>
        <p:txBody>
          <a:bodyPr/>
          <a:lstStyle/>
          <a:p>
            <a:pPr>
              <a:defRPr/>
            </a:pPr>
            <a:r>
              <a:rPr lang="en-US" altLang="ko-KR" sz="3200" b="0" dirty="0">
                <a:latin typeface="+mn-lt"/>
              </a:rPr>
              <a:t>Negative</a:t>
            </a:r>
            <a:r>
              <a:rPr lang="en-US" altLang="ko-KR" sz="2800" b="0" dirty="0">
                <a:latin typeface="+mn-lt"/>
              </a:rPr>
              <a:t> effect</a:t>
            </a:r>
            <a:endParaRPr lang="ko-KR" altLang="ko-KR" sz="2800" dirty="0">
              <a:latin typeface="+mn-lt"/>
            </a:endParaRPr>
          </a:p>
        </p:txBody>
      </p:sp>
      <p:sp>
        <p:nvSpPr>
          <p:cNvPr id="18435" name="Freeform 13"/>
          <p:cNvSpPr>
            <a:spLocks noEditPoints="1"/>
          </p:cNvSpPr>
          <p:nvPr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grpSp>
        <p:nvGrpSpPr>
          <p:cNvPr id="18436" name="그룹 17"/>
          <p:cNvGrpSpPr>
            <a:grpSpLocks/>
          </p:cNvGrpSpPr>
          <p:nvPr/>
        </p:nvGrpSpPr>
        <p:grpSpPr bwMode="auto">
          <a:xfrm>
            <a:off x="571500" y="1419225"/>
            <a:ext cx="8001000" cy="4509253"/>
            <a:chOff x="704850" y="1714500"/>
            <a:chExt cx="7735200" cy="4360019"/>
          </a:xfrm>
        </p:grpSpPr>
        <p:sp>
          <p:nvSpPr>
            <p:cNvPr id="19" name="제목 2"/>
            <p:cNvSpPr txBox="1">
              <a:spLocks/>
            </p:cNvSpPr>
            <p:nvPr/>
          </p:nvSpPr>
          <p:spPr bwMode="auto">
            <a:xfrm>
              <a:off x="704850" y="4348493"/>
              <a:ext cx="2401903" cy="13986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임금 인상이 되었지만 임금 인상 만큼  물가 상승으로 인하여 인상 효과를 체감하지 못하며 최저임금 인상으로 인한 수익성 악화를 막기 위하여 기업에서 각 종 꼼수로 인하여 오히려 악화 되었다고 한다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. 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또한 시급이 오르자 성과급을 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400%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에서 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200%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로 낮추는 등의 일이 빈번하다고 한다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20" name="제목 2"/>
            <p:cNvSpPr txBox="1">
              <a:spLocks/>
            </p:cNvSpPr>
            <p:nvPr/>
          </p:nvSpPr>
          <p:spPr bwMode="auto">
            <a:xfrm>
              <a:off x="6038148" y="4348493"/>
              <a:ext cx="2401902" cy="1726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+mn-lt"/>
                  <a:ea typeface="+mj-ea"/>
                  <a:cs typeface="Arial" panose="020B0604020202020204" pitchFamily="34" charset="0"/>
                </a:rPr>
                <a:t>문재인 정부의 </a:t>
              </a:r>
              <a:r>
                <a:rPr lang="ko-KR" altLang="en-US" sz="1100" dirty="0" err="1">
                  <a:latin typeface="+mn-lt"/>
                  <a:ea typeface="+mj-ea"/>
                  <a:cs typeface="Arial" panose="020B0604020202020204" pitchFamily="34" charset="0"/>
                </a:rPr>
                <a:t>친노동</a:t>
              </a:r>
              <a:r>
                <a:rPr lang="ko-KR" altLang="en-US" sz="1100" dirty="0">
                  <a:latin typeface="+mn-lt"/>
                  <a:ea typeface="+mj-ea"/>
                  <a:cs typeface="Arial" panose="020B0604020202020204" pitchFamily="34" charset="0"/>
                </a:rPr>
                <a:t> 정책으로 피해가 커지고 있으며 </a:t>
              </a:r>
              <a:r>
                <a:rPr lang="ko-KR" altLang="en-US" sz="1100" dirty="0">
                  <a:latin typeface="+mn-ea"/>
                  <a:ea typeface="+mn-ea"/>
                </a:rPr>
                <a:t>최저시급의 급격한 인상은 다양한 부작용을 일으키고 있다</a:t>
              </a:r>
              <a:r>
                <a:rPr lang="en-US" altLang="ko-KR" sz="1100" dirty="0">
                  <a:latin typeface="+mn-ea"/>
                  <a:ea typeface="+mn-ea"/>
                </a:rPr>
                <a:t>. </a:t>
              </a:r>
              <a:r>
                <a:rPr lang="ko-KR" altLang="en-US" sz="1100" dirty="0">
                  <a:latin typeface="+mn-ea"/>
                  <a:ea typeface="+mn-ea"/>
                </a:rPr>
                <a:t>당초 소득을 올려 경기를 부양하겠다는 정책 취지와는 정반대의 결과가 나타나고 있다</a:t>
              </a:r>
              <a:r>
                <a:rPr lang="en-US" altLang="ko-KR" sz="1100" dirty="0">
                  <a:latin typeface="+mn-ea"/>
                  <a:ea typeface="+mn-ea"/>
                </a:rPr>
                <a:t>. </a:t>
              </a:r>
              <a:r>
                <a:rPr lang="ko-KR" altLang="en-US" sz="1100" dirty="0">
                  <a:latin typeface="+mn-ea"/>
                  <a:ea typeface="+mn-ea"/>
                </a:rPr>
                <a:t>최저시급을 무리하게 올리다 보니 고용이 축소되고 그 피해는 고스란히 근로자에게 전가되고 있다</a:t>
              </a:r>
              <a:r>
                <a:rPr lang="en-US" altLang="ko-KR" sz="1100" dirty="0">
                  <a:latin typeface="+mn-ea"/>
                  <a:ea typeface="+mn-ea"/>
                </a:rPr>
                <a:t>. </a:t>
              </a:r>
              <a:r>
                <a:rPr lang="ko-KR" altLang="en-US" sz="1100" dirty="0">
                  <a:latin typeface="+mn-ea"/>
                  <a:ea typeface="+mn-ea"/>
                </a:rPr>
                <a:t>특히 소상공인들과 취업을 준비하는 청년들의 피해가 극심한 것으로 나타났다</a:t>
              </a:r>
              <a:r>
                <a:rPr lang="en-US" altLang="ko-KR" sz="1100" dirty="0">
                  <a:latin typeface="+mn-ea"/>
                  <a:ea typeface="+mn-ea"/>
                </a:rPr>
                <a:t>. </a:t>
              </a:r>
              <a:endParaRPr lang="en-US" altLang="ko-KR" sz="1100" dirty="0">
                <a:latin typeface="+mn-ea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1" name="제목 2"/>
            <p:cNvSpPr txBox="1">
              <a:spLocks/>
            </p:cNvSpPr>
            <p:nvPr/>
          </p:nvSpPr>
          <p:spPr bwMode="auto">
            <a:xfrm>
              <a:off x="3373801" y="4348493"/>
              <a:ext cx="2400368" cy="1235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인상 체감과 마찬가지로 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 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최저임금이 인상이 되자 기업측에서 수익성 악화를 막기 위해 종업자의 수를 줄이고 경력자 만을 뽑으며 노동자의 노동 강도를 높이며 꼼수를 부리고 있으며 아르바이트 경우 파트타임제를 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4</a:t>
              </a:r>
              <a:r>
                <a:rPr lang="ko-KR" altLang="en-US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시간 간격으로 하여 주휴수당 조차 안 주고 있다고 한다</a:t>
              </a:r>
              <a:r>
                <a:rPr lang="en-US" altLang="ko-KR" sz="1100" dirty="0"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23" name="제목 2"/>
            <p:cNvSpPr txBox="1">
              <a:spLocks/>
            </p:cNvSpPr>
            <p:nvPr/>
          </p:nvSpPr>
          <p:spPr bwMode="auto">
            <a:xfrm>
              <a:off x="3373801" y="3947869"/>
              <a:ext cx="2400368" cy="400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 marL="182563" indent="-182563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marL="0" indent="0" latinLnBrk="1">
                <a:defRPr/>
              </a:pPr>
              <a:r>
                <a:rPr lang="ko-KR" altLang="en-US" sz="2000" dirty="0">
                  <a:latin typeface="Arial Black" panose="020B0A04020102020204" pitchFamily="34" charset="0"/>
                  <a:ea typeface="+mj-ea"/>
                  <a:cs typeface="Arial" panose="020B0604020202020204" pitchFamily="34" charset="0"/>
                </a:rPr>
                <a:t>노동의 강도 증가 </a:t>
              </a:r>
              <a:endParaRPr lang="en-US" altLang="ko-KR" sz="2000" dirty="0">
                <a:latin typeface="Arial Black" panose="020B0A040201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8441" name="제목 2"/>
            <p:cNvSpPr txBox="1">
              <a:spLocks/>
            </p:cNvSpPr>
            <p:nvPr/>
          </p:nvSpPr>
          <p:spPr bwMode="auto">
            <a:xfrm>
              <a:off x="704850" y="3947826"/>
              <a:ext cx="24012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latinLnBrk="1"/>
              <a:r>
                <a:rPr lang="ko-KR" altLang="en-US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인상 체감 못한다</a:t>
              </a:r>
              <a:r>
                <a:rPr lang="en-US" altLang="ko-KR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. </a:t>
              </a:r>
            </a:p>
          </p:txBody>
        </p:sp>
        <p:sp>
          <p:nvSpPr>
            <p:cNvPr id="18442" name="제목 2"/>
            <p:cNvSpPr txBox="1">
              <a:spLocks/>
            </p:cNvSpPr>
            <p:nvPr/>
          </p:nvSpPr>
          <p:spPr bwMode="auto">
            <a:xfrm>
              <a:off x="6038850" y="3947826"/>
              <a:ext cx="2401200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latinLnBrk="1"/>
              <a:r>
                <a:rPr lang="ko-KR" altLang="en-US" sz="2000" dirty="0">
                  <a:latin typeface="Arial Black" panose="020B0A04020102020204" pitchFamily="34" charset="0"/>
                  <a:ea typeface="맑은 고딕" panose="020B0503020000020004" pitchFamily="50" charset="-127"/>
                  <a:cs typeface="Arial" panose="020B0604020202020204" pitchFamily="34" charset="0"/>
                </a:rPr>
                <a:t>취업률 감소 </a:t>
              </a:r>
              <a:endParaRPr lang="en-US" altLang="ko-KR" sz="200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pic>
          <p:nvPicPr>
            <p:cNvPr id="18443" name="그림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850" y="1714500"/>
              <a:ext cx="2400300" cy="205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4" name="그림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3662" y="1714500"/>
              <a:ext cx="2400300" cy="205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5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8850" y="1714500"/>
              <a:ext cx="2400300" cy="205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59EDE39C-2945-4424-89CB-DBBDA23EBB00}"/>
              </a:ext>
            </a:extLst>
          </p:cNvPr>
          <p:cNvSpPr/>
          <p:nvPr/>
        </p:nvSpPr>
        <p:spPr>
          <a:xfrm>
            <a:off x="7598619" y="23323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F93E31E-A789-4A6E-8FBC-6F171976B3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510" y="1221319"/>
            <a:ext cx="2678317" cy="2561084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D99B59C4-1C8C-4524-BBC4-E00EE2F01F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7898" y="1401235"/>
            <a:ext cx="2724562" cy="232718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F6B5CED-8204-4C21-82C0-305519D1D8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32020" y="1351985"/>
            <a:ext cx="2482779" cy="2376433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DC9EF7E-0164-4804-BEB9-0062E46B6C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540" y="910734"/>
            <a:ext cx="2643886" cy="290780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C9988E1-500B-4C93-A44C-318C194AC7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14418" y="1493446"/>
            <a:ext cx="2980345" cy="223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06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/>
          <p:nvPr/>
        </p:nvSpPr>
        <p:spPr>
          <a:xfrm>
            <a:off x="0" y="0"/>
            <a:ext cx="4829175" cy="6858000"/>
          </a:xfrm>
          <a:custGeom>
            <a:avLst/>
            <a:gdLst>
              <a:gd name="connsiteX0" fmla="*/ 0 w 4829175"/>
              <a:gd name="connsiteY0" fmla="*/ 0 h 6858000"/>
              <a:gd name="connsiteX1" fmla="*/ 591579 w 4829175"/>
              <a:gd name="connsiteY1" fmla="*/ 0 h 6858000"/>
              <a:gd name="connsiteX2" fmla="*/ 1852835 w 4829175"/>
              <a:gd name="connsiteY2" fmla="*/ 0 h 6858000"/>
              <a:gd name="connsiteX3" fmla="*/ 4829175 w 4829175"/>
              <a:gd name="connsiteY3" fmla="*/ 0 h 6858000"/>
              <a:gd name="connsiteX4" fmla="*/ 3323567 w 4829175"/>
              <a:gd name="connsiteY4" fmla="*/ 2800350 h 6858000"/>
              <a:gd name="connsiteX5" fmla="*/ 3679268 w 4829175"/>
              <a:gd name="connsiteY5" fmla="*/ 2800350 h 6858000"/>
              <a:gd name="connsiteX6" fmla="*/ 1497673 w 4829175"/>
              <a:gd name="connsiteY6" fmla="*/ 6857999 h 6858000"/>
              <a:gd name="connsiteX7" fmla="*/ 1141972 w 4829175"/>
              <a:gd name="connsiteY7" fmla="*/ 6857999 h 6858000"/>
              <a:gd name="connsiteX8" fmla="*/ 1141971 w 4829175"/>
              <a:gd name="connsiteY8" fmla="*/ 6858000 h 6858000"/>
              <a:gd name="connsiteX9" fmla="*/ 0 w 482917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9175" h="6858000">
                <a:moveTo>
                  <a:pt x="0" y="0"/>
                </a:moveTo>
                <a:lnTo>
                  <a:pt x="591579" y="0"/>
                </a:lnTo>
                <a:lnTo>
                  <a:pt x="1852835" y="0"/>
                </a:lnTo>
                <a:lnTo>
                  <a:pt x="4829175" y="0"/>
                </a:lnTo>
                <a:lnTo>
                  <a:pt x="3323567" y="2800350"/>
                </a:lnTo>
                <a:lnTo>
                  <a:pt x="3679268" y="2800350"/>
                </a:lnTo>
                <a:lnTo>
                  <a:pt x="1497673" y="6857999"/>
                </a:lnTo>
                <a:lnTo>
                  <a:pt x="1141972" y="6857999"/>
                </a:lnTo>
                <a:lnTo>
                  <a:pt x="114197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1520" y="2459504"/>
            <a:ext cx="28917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0" h="0"/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0" spc="-300" dirty="0">
                <a:ln>
                  <a:prstDash val="solid"/>
                </a:ln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4081463" y="2936875"/>
            <a:ext cx="479583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두 부분의 비교 분석 </a:t>
            </a:r>
            <a:endParaRPr kumimoji="0" lang="en-US" altLang="ko-KR" sz="3500" spc="-150" dirty="0">
              <a:solidFill>
                <a:schemeClr val="bg1"/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081463" y="3462338"/>
            <a:ext cx="47958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/>
            <a:r>
              <a:rPr kumimoji="0" lang="ko-KR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근거에 대한 지적</a:t>
            </a:r>
            <a:r>
              <a:rPr kumimoji="0" lang="en-US" altLang="ko-KR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kumimoji="0" lang="ko-KR" altLang="en-US" sz="1600" b="1" dirty="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자료 축소 및 거짓 자료 </a:t>
            </a:r>
            <a:endParaRPr kumimoji="0" lang="en-US" altLang="ko-KR" sz="1600" b="1" dirty="0">
              <a:solidFill>
                <a:schemeClr val="bg1"/>
              </a:solidFill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4AD0992-09D1-44B9-8327-D5002D8509E2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제목 1"/>
          <p:cNvSpPr>
            <a:spLocks noGrp="1"/>
          </p:cNvSpPr>
          <p:nvPr>
            <p:ph type="title"/>
          </p:nvPr>
        </p:nvSpPr>
        <p:spPr>
          <a:xfrm>
            <a:off x="2339752" y="286160"/>
            <a:ext cx="4464496" cy="369888"/>
          </a:xfrm>
        </p:spPr>
        <p:txBody>
          <a:bodyPr/>
          <a:lstStyle/>
          <a:p>
            <a:pPr>
              <a:defRPr/>
            </a:pPr>
            <a:r>
              <a:rPr lang="ko-KR" altLang="en-US" dirty="0"/>
              <a:t>기업간 공정 거래 </a:t>
            </a:r>
            <a:r>
              <a:rPr lang="en-US" altLang="ko-KR" dirty="0"/>
              <a:t>– </a:t>
            </a:r>
            <a:r>
              <a:rPr lang="ko-KR" altLang="en-US" dirty="0"/>
              <a:t>기업 수입 하락 </a:t>
            </a:r>
            <a:endParaRPr lang="ko-KR" altLang="ko-KR" dirty="0"/>
          </a:p>
        </p:txBody>
      </p:sp>
      <p:sp>
        <p:nvSpPr>
          <p:cNvPr id="18435" name="Freeform 13"/>
          <p:cNvSpPr>
            <a:spLocks noEditPoints="1"/>
          </p:cNvSpPr>
          <p:nvPr/>
        </p:nvSpPr>
        <p:spPr bwMode="auto">
          <a:xfrm>
            <a:off x="7658100" y="317500"/>
            <a:ext cx="1236663" cy="263525"/>
          </a:xfrm>
          <a:custGeom>
            <a:avLst/>
            <a:gdLst>
              <a:gd name="T0" fmla="*/ 2147483646 w 3284"/>
              <a:gd name="T1" fmla="*/ 2147483646 h 699"/>
              <a:gd name="T2" fmla="*/ 2147483646 w 3284"/>
              <a:gd name="T3" fmla="*/ 2147483646 h 699"/>
              <a:gd name="T4" fmla="*/ 2147483646 w 3284"/>
              <a:gd name="T5" fmla="*/ 2147483646 h 699"/>
              <a:gd name="T6" fmla="*/ 2147483646 w 3284"/>
              <a:gd name="T7" fmla="*/ 2147483646 h 699"/>
              <a:gd name="T8" fmla="*/ 2147483646 w 3284"/>
              <a:gd name="T9" fmla="*/ 2147483646 h 699"/>
              <a:gd name="T10" fmla="*/ 2147483646 w 3284"/>
              <a:gd name="T11" fmla="*/ 2147483646 h 699"/>
              <a:gd name="T12" fmla="*/ 2147483646 w 3284"/>
              <a:gd name="T13" fmla="*/ 2147483646 h 699"/>
              <a:gd name="T14" fmla="*/ 2147483646 w 3284"/>
              <a:gd name="T15" fmla="*/ 2147483646 h 699"/>
              <a:gd name="T16" fmla="*/ 0 w 3284"/>
              <a:gd name="T17" fmla="*/ 2147483646 h 699"/>
              <a:gd name="T18" fmla="*/ 2147483646 w 3284"/>
              <a:gd name="T19" fmla="*/ 2147483646 h 699"/>
              <a:gd name="T20" fmla="*/ 2147483646 w 3284"/>
              <a:gd name="T21" fmla="*/ 2147483646 h 699"/>
              <a:gd name="T22" fmla="*/ 2147483646 w 3284"/>
              <a:gd name="T23" fmla="*/ 2147483646 h 699"/>
              <a:gd name="T24" fmla="*/ 2147483646 w 3284"/>
              <a:gd name="T25" fmla="*/ 2147483646 h 699"/>
              <a:gd name="T26" fmla="*/ 2147483646 w 3284"/>
              <a:gd name="T27" fmla="*/ 2147483646 h 699"/>
              <a:gd name="T28" fmla="*/ 2147483646 w 3284"/>
              <a:gd name="T29" fmla="*/ 2147483646 h 699"/>
              <a:gd name="T30" fmla="*/ 2147483646 w 3284"/>
              <a:gd name="T31" fmla="*/ 2147483646 h 699"/>
              <a:gd name="T32" fmla="*/ 2147483646 w 3284"/>
              <a:gd name="T33" fmla="*/ 2147483646 h 699"/>
              <a:gd name="T34" fmla="*/ 2147483646 w 3284"/>
              <a:gd name="T35" fmla="*/ 2147483646 h 699"/>
              <a:gd name="T36" fmla="*/ 2147483646 w 3284"/>
              <a:gd name="T37" fmla="*/ 2147483646 h 699"/>
              <a:gd name="T38" fmla="*/ 2147483646 w 3284"/>
              <a:gd name="T39" fmla="*/ 2147483646 h 699"/>
              <a:gd name="T40" fmla="*/ 2147483646 w 3284"/>
              <a:gd name="T41" fmla="*/ 2147483646 h 699"/>
              <a:gd name="T42" fmla="*/ 2147483646 w 3284"/>
              <a:gd name="T43" fmla="*/ 2147483646 h 699"/>
              <a:gd name="T44" fmla="*/ 2147483646 w 3284"/>
              <a:gd name="T45" fmla="*/ 2147483646 h 699"/>
              <a:gd name="T46" fmla="*/ 2147483646 w 3284"/>
              <a:gd name="T47" fmla="*/ 2147483646 h 699"/>
              <a:gd name="T48" fmla="*/ 2147483646 w 3284"/>
              <a:gd name="T49" fmla="*/ 2147483646 h 699"/>
              <a:gd name="T50" fmla="*/ 2147483646 w 3284"/>
              <a:gd name="T51" fmla="*/ 2147483646 h 699"/>
              <a:gd name="T52" fmla="*/ 2147483646 w 3284"/>
              <a:gd name="T53" fmla="*/ 2147483646 h 699"/>
              <a:gd name="T54" fmla="*/ 2147483646 w 3284"/>
              <a:gd name="T55" fmla="*/ 2147483646 h 699"/>
              <a:gd name="T56" fmla="*/ 2147483646 w 3284"/>
              <a:gd name="T57" fmla="*/ 2147483646 h 699"/>
              <a:gd name="T58" fmla="*/ 2147483646 w 3284"/>
              <a:gd name="T59" fmla="*/ 2147483646 h 699"/>
              <a:gd name="T60" fmla="*/ 2147483646 w 3284"/>
              <a:gd name="T61" fmla="*/ 2147483646 h 699"/>
              <a:gd name="T62" fmla="*/ 2147483646 w 3284"/>
              <a:gd name="T63" fmla="*/ 2147483646 h 699"/>
              <a:gd name="T64" fmla="*/ 2147483646 w 3284"/>
              <a:gd name="T65" fmla="*/ 2147483646 h 699"/>
              <a:gd name="T66" fmla="*/ 2147483646 w 3284"/>
              <a:gd name="T67" fmla="*/ 2147483646 h 699"/>
              <a:gd name="T68" fmla="*/ 2147483646 w 3284"/>
              <a:gd name="T69" fmla="*/ 2147483646 h 699"/>
              <a:gd name="T70" fmla="*/ 2147483646 w 3284"/>
              <a:gd name="T71" fmla="*/ 2147483646 h 699"/>
              <a:gd name="T72" fmla="*/ 2147483646 w 3284"/>
              <a:gd name="T73" fmla="*/ 2147483646 h 699"/>
              <a:gd name="T74" fmla="*/ 2147483646 w 3284"/>
              <a:gd name="T75" fmla="*/ 2147483646 h 699"/>
              <a:gd name="T76" fmla="*/ 2147483646 w 3284"/>
              <a:gd name="T77" fmla="*/ 2147483646 h 699"/>
              <a:gd name="T78" fmla="*/ 2147483646 w 3284"/>
              <a:gd name="T79" fmla="*/ 2147483646 h 699"/>
              <a:gd name="T80" fmla="*/ 2147483646 w 3284"/>
              <a:gd name="T81" fmla="*/ 2147483646 h 699"/>
              <a:gd name="T82" fmla="*/ 2147483646 w 3284"/>
              <a:gd name="T83" fmla="*/ 2147483646 h 699"/>
              <a:gd name="T84" fmla="*/ 2147483646 w 3284"/>
              <a:gd name="T85" fmla="*/ 2147483646 h 699"/>
              <a:gd name="T86" fmla="*/ 2147483646 w 3284"/>
              <a:gd name="T87" fmla="*/ 2147483646 h 699"/>
              <a:gd name="T88" fmla="*/ 2147483646 w 3284"/>
              <a:gd name="T89" fmla="*/ 2147483646 h 699"/>
              <a:gd name="T90" fmla="*/ 2147483646 w 3284"/>
              <a:gd name="T91" fmla="*/ 2147483646 h 699"/>
              <a:gd name="T92" fmla="*/ 2147483646 w 3284"/>
              <a:gd name="T93" fmla="*/ 2147483646 h 699"/>
              <a:gd name="T94" fmla="*/ 2147483646 w 3284"/>
              <a:gd name="T95" fmla="*/ 2147483646 h 699"/>
              <a:gd name="T96" fmla="*/ 2147483646 w 3284"/>
              <a:gd name="T97" fmla="*/ 2147483646 h 699"/>
              <a:gd name="T98" fmla="*/ 2147483646 w 3284"/>
              <a:gd name="T99" fmla="*/ 2147483646 h 699"/>
              <a:gd name="T100" fmla="*/ 2147483646 w 3284"/>
              <a:gd name="T101" fmla="*/ 2147483646 h 699"/>
              <a:gd name="T102" fmla="*/ 2147483646 w 3284"/>
              <a:gd name="T103" fmla="*/ 2147483646 h 699"/>
              <a:gd name="T104" fmla="*/ 2147483646 w 3284"/>
              <a:gd name="T105" fmla="*/ 2147483646 h 699"/>
              <a:gd name="T106" fmla="*/ 2147483646 w 3284"/>
              <a:gd name="T107" fmla="*/ 2147483646 h 699"/>
              <a:gd name="T108" fmla="*/ 2147483646 w 3284"/>
              <a:gd name="T109" fmla="*/ 2147483646 h 699"/>
              <a:gd name="T110" fmla="*/ 2147483646 w 3284"/>
              <a:gd name="T111" fmla="*/ 2147483646 h 699"/>
              <a:gd name="T112" fmla="*/ 2147483646 w 3284"/>
              <a:gd name="T113" fmla="*/ 2147483646 h 699"/>
              <a:gd name="T114" fmla="*/ 2147483646 w 3284"/>
              <a:gd name="T115" fmla="*/ 2147483646 h 699"/>
              <a:gd name="T116" fmla="*/ 2147483646 w 3284"/>
              <a:gd name="T117" fmla="*/ 2147483646 h 699"/>
              <a:gd name="T118" fmla="*/ 2147483646 w 3284"/>
              <a:gd name="T119" fmla="*/ 2147483646 h 699"/>
              <a:gd name="T120" fmla="*/ 2147483646 w 3284"/>
              <a:gd name="T121" fmla="*/ 2147483646 h 699"/>
              <a:gd name="T122" fmla="*/ 2147483646 w 3284"/>
              <a:gd name="T123" fmla="*/ 2147483646 h 69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284" h="699">
                <a:moveTo>
                  <a:pt x="1771" y="321"/>
                </a:moveTo>
                <a:lnTo>
                  <a:pt x="1771" y="321"/>
                </a:lnTo>
                <a:lnTo>
                  <a:pt x="1776" y="317"/>
                </a:lnTo>
                <a:lnTo>
                  <a:pt x="1779" y="312"/>
                </a:lnTo>
                <a:lnTo>
                  <a:pt x="1782" y="306"/>
                </a:lnTo>
                <a:lnTo>
                  <a:pt x="1783" y="300"/>
                </a:lnTo>
                <a:lnTo>
                  <a:pt x="1782" y="294"/>
                </a:lnTo>
                <a:lnTo>
                  <a:pt x="1779" y="288"/>
                </a:lnTo>
                <a:lnTo>
                  <a:pt x="1776" y="283"/>
                </a:lnTo>
                <a:lnTo>
                  <a:pt x="1771" y="278"/>
                </a:lnTo>
                <a:lnTo>
                  <a:pt x="1764" y="275"/>
                </a:lnTo>
                <a:lnTo>
                  <a:pt x="1757" y="271"/>
                </a:lnTo>
                <a:lnTo>
                  <a:pt x="1748" y="270"/>
                </a:lnTo>
                <a:lnTo>
                  <a:pt x="1740" y="269"/>
                </a:lnTo>
                <a:lnTo>
                  <a:pt x="1734" y="270"/>
                </a:lnTo>
                <a:lnTo>
                  <a:pt x="1727" y="271"/>
                </a:lnTo>
                <a:lnTo>
                  <a:pt x="1713" y="276"/>
                </a:lnTo>
                <a:lnTo>
                  <a:pt x="1696" y="283"/>
                </a:lnTo>
                <a:lnTo>
                  <a:pt x="1678" y="295"/>
                </a:lnTo>
                <a:lnTo>
                  <a:pt x="1659" y="308"/>
                </a:lnTo>
                <a:lnTo>
                  <a:pt x="1641" y="323"/>
                </a:lnTo>
                <a:lnTo>
                  <a:pt x="1623" y="337"/>
                </a:lnTo>
                <a:lnTo>
                  <a:pt x="1605" y="352"/>
                </a:lnTo>
                <a:lnTo>
                  <a:pt x="1589" y="369"/>
                </a:lnTo>
                <a:lnTo>
                  <a:pt x="1572" y="386"/>
                </a:lnTo>
                <a:lnTo>
                  <a:pt x="1555" y="404"/>
                </a:lnTo>
                <a:lnTo>
                  <a:pt x="1540" y="421"/>
                </a:lnTo>
                <a:lnTo>
                  <a:pt x="1566" y="338"/>
                </a:lnTo>
                <a:lnTo>
                  <a:pt x="1572" y="317"/>
                </a:lnTo>
                <a:lnTo>
                  <a:pt x="1574" y="306"/>
                </a:lnTo>
                <a:lnTo>
                  <a:pt x="1574" y="303"/>
                </a:lnTo>
                <a:lnTo>
                  <a:pt x="1573" y="300"/>
                </a:lnTo>
                <a:lnTo>
                  <a:pt x="1571" y="298"/>
                </a:lnTo>
                <a:lnTo>
                  <a:pt x="1568" y="296"/>
                </a:lnTo>
                <a:lnTo>
                  <a:pt x="1560" y="293"/>
                </a:lnTo>
                <a:lnTo>
                  <a:pt x="1551" y="292"/>
                </a:lnTo>
                <a:lnTo>
                  <a:pt x="1534" y="293"/>
                </a:lnTo>
                <a:lnTo>
                  <a:pt x="1514" y="298"/>
                </a:lnTo>
                <a:lnTo>
                  <a:pt x="1489" y="306"/>
                </a:lnTo>
                <a:lnTo>
                  <a:pt x="1462" y="315"/>
                </a:lnTo>
                <a:lnTo>
                  <a:pt x="1433" y="330"/>
                </a:lnTo>
                <a:lnTo>
                  <a:pt x="1404" y="346"/>
                </a:lnTo>
                <a:lnTo>
                  <a:pt x="1375" y="365"/>
                </a:lnTo>
                <a:lnTo>
                  <a:pt x="1346" y="388"/>
                </a:lnTo>
                <a:lnTo>
                  <a:pt x="1365" y="404"/>
                </a:lnTo>
                <a:lnTo>
                  <a:pt x="1406" y="374"/>
                </a:lnTo>
                <a:lnTo>
                  <a:pt x="1422" y="363"/>
                </a:lnTo>
                <a:lnTo>
                  <a:pt x="1433" y="357"/>
                </a:lnTo>
                <a:lnTo>
                  <a:pt x="1449" y="350"/>
                </a:lnTo>
                <a:lnTo>
                  <a:pt x="1455" y="348"/>
                </a:lnTo>
                <a:lnTo>
                  <a:pt x="1460" y="348"/>
                </a:lnTo>
                <a:lnTo>
                  <a:pt x="1466" y="348"/>
                </a:lnTo>
                <a:lnTo>
                  <a:pt x="1471" y="350"/>
                </a:lnTo>
                <a:lnTo>
                  <a:pt x="1473" y="354"/>
                </a:lnTo>
                <a:lnTo>
                  <a:pt x="1474" y="358"/>
                </a:lnTo>
                <a:lnTo>
                  <a:pt x="1472" y="368"/>
                </a:lnTo>
                <a:lnTo>
                  <a:pt x="1468" y="384"/>
                </a:lnTo>
                <a:lnTo>
                  <a:pt x="1443" y="469"/>
                </a:lnTo>
                <a:lnTo>
                  <a:pt x="1415" y="560"/>
                </a:lnTo>
                <a:lnTo>
                  <a:pt x="1372" y="685"/>
                </a:lnTo>
                <a:lnTo>
                  <a:pt x="1462" y="685"/>
                </a:lnTo>
                <a:lnTo>
                  <a:pt x="1490" y="594"/>
                </a:lnTo>
                <a:lnTo>
                  <a:pt x="1503" y="552"/>
                </a:lnTo>
                <a:lnTo>
                  <a:pt x="1514" y="520"/>
                </a:lnTo>
                <a:lnTo>
                  <a:pt x="1523" y="495"/>
                </a:lnTo>
                <a:lnTo>
                  <a:pt x="1530" y="479"/>
                </a:lnTo>
                <a:lnTo>
                  <a:pt x="1539" y="465"/>
                </a:lnTo>
                <a:lnTo>
                  <a:pt x="1548" y="451"/>
                </a:lnTo>
                <a:lnTo>
                  <a:pt x="1561" y="436"/>
                </a:lnTo>
                <a:lnTo>
                  <a:pt x="1577" y="420"/>
                </a:lnTo>
                <a:lnTo>
                  <a:pt x="1593" y="405"/>
                </a:lnTo>
                <a:lnTo>
                  <a:pt x="1609" y="390"/>
                </a:lnTo>
                <a:lnTo>
                  <a:pt x="1624" y="380"/>
                </a:lnTo>
                <a:lnTo>
                  <a:pt x="1639" y="370"/>
                </a:lnTo>
                <a:lnTo>
                  <a:pt x="1654" y="362"/>
                </a:lnTo>
                <a:lnTo>
                  <a:pt x="1671" y="355"/>
                </a:lnTo>
                <a:lnTo>
                  <a:pt x="1690" y="349"/>
                </a:lnTo>
                <a:lnTo>
                  <a:pt x="1712" y="342"/>
                </a:lnTo>
                <a:lnTo>
                  <a:pt x="1733" y="337"/>
                </a:lnTo>
                <a:lnTo>
                  <a:pt x="1751" y="331"/>
                </a:lnTo>
                <a:lnTo>
                  <a:pt x="1763" y="326"/>
                </a:lnTo>
                <a:lnTo>
                  <a:pt x="1771" y="321"/>
                </a:lnTo>
                <a:close/>
                <a:moveTo>
                  <a:pt x="633" y="130"/>
                </a:moveTo>
                <a:lnTo>
                  <a:pt x="633" y="130"/>
                </a:lnTo>
                <a:lnTo>
                  <a:pt x="631" y="135"/>
                </a:lnTo>
                <a:lnTo>
                  <a:pt x="631" y="139"/>
                </a:lnTo>
                <a:lnTo>
                  <a:pt x="633" y="143"/>
                </a:lnTo>
                <a:lnTo>
                  <a:pt x="635" y="146"/>
                </a:lnTo>
                <a:lnTo>
                  <a:pt x="639" y="149"/>
                </a:lnTo>
                <a:lnTo>
                  <a:pt x="642" y="151"/>
                </a:lnTo>
                <a:lnTo>
                  <a:pt x="646" y="153"/>
                </a:lnTo>
                <a:lnTo>
                  <a:pt x="650" y="155"/>
                </a:lnTo>
                <a:lnTo>
                  <a:pt x="655" y="155"/>
                </a:lnTo>
                <a:lnTo>
                  <a:pt x="664" y="153"/>
                </a:lnTo>
                <a:lnTo>
                  <a:pt x="670" y="150"/>
                </a:lnTo>
                <a:lnTo>
                  <a:pt x="677" y="145"/>
                </a:lnTo>
                <a:lnTo>
                  <a:pt x="683" y="140"/>
                </a:lnTo>
                <a:lnTo>
                  <a:pt x="829" y="0"/>
                </a:lnTo>
                <a:lnTo>
                  <a:pt x="720" y="0"/>
                </a:lnTo>
                <a:lnTo>
                  <a:pt x="633" y="130"/>
                </a:lnTo>
                <a:close/>
                <a:moveTo>
                  <a:pt x="627" y="190"/>
                </a:moveTo>
                <a:lnTo>
                  <a:pt x="627" y="190"/>
                </a:lnTo>
                <a:lnTo>
                  <a:pt x="605" y="174"/>
                </a:lnTo>
                <a:lnTo>
                  <a:pt x="581" y="159"/>
                </a:lnTo>
                <a:lnTo>
                  <a:pt x="556" y="149"/>
                </a:lnTo>
                <a:lnTo>
                  <a:pt x="529" y="138"/>
                </a:lnTo>
                <a:lnTo>
                  <a:pt x="500" y="131"/>
                </a:lnTo>
                <a:lnTo>
                  <a:pt x="470" y="126"/>
                </a:lnTo>
                <a:lnTo>
                  <a:pt x="437" y="122"/>
                </a:lnTo>
                <a:lnTo>
                  <a:pt x="404" y="121"/>
                </a:lnTo>
                <a:lnTo>
                  <a:pt x="375" y="122"/>
                </a:lnTo>
                <a:lnTo>
                  <a:pt x="348" y="124"/>
                </a:lnTo>
                <a:lnTo>
                  <a:pt x="320" y="127"/>
                </a:lnTo>
                <a:lnTo>
                  <a:pt x="294" y="132"/>
                </a:lnTo>
                <a:lnTo>
                  <a:pt x="269" y="139"/>
                </a:lnTo>
                <a:lnTo>
                  <a:pt x="244" y="146"/>
                </a:lnTo>
                <a:lnTo>
                  <a:pt x="220" y="155"/>
                </a:lnTo>
                <a:lnTo>
                  <a:pt x="196" y="165"/>
                </a:lnTo>
                <a:lnTo>
                  <a:pt x="174" y="177"/>
                </a:lnTo>
                <a:lnTo>
                  <a:pt x="152" y="189"/>
                </a:lnTo>
                <a:lnTo>
                  <a:pt x="132" y="203"/>
                </a:lnTo>
                <a:lnTo>
                  <a:pt x="114" y="218"/>
                </a:lnTo>
                <a:lnTo>
                  <a:pt x="96" y="233"/>
                </a:lnTo>
                <a:lnTo>
                  <a:pt x="79" y="249"/>
                </a:lnTo>
                <a:lnTo>
                  <a:pt x="65" y="267"/>
                </a:lnTo>
                <a:lnTo>
                  <a:pt x="51" y="284"/>
                </a:lnTo>
                <a:lnTo>
                  <a:pt x="39" y="303"/>
                </a:lnTo>
                <a:lnTo>
                  <a:pt x="28" y="323"/>
                </a:lnTo>
                <a:lnTo>
                  <a:pt x="20" y="342"/>
                </a:lnTo>
                <a:lnTo>
                  <a:pt x="11" y="361"/>
                </a:lnTo>
                <a:lnTo>
                  <a:pt x="7" y="380"/>
                </a:lnTo>
                <a:lnTo>
                  <a:pt x="2" y="400"/>
                </a:lnTo>
                <a:lnTo>
                  <a:pt x="0" y="419"/>
                </a:lnTo>
                <a:lnTo>
                  <a:pt x="0" y="439"/>
                </a:lnTo>
                <a:lnTo>
                  <a:pt x="0" y="451"/>
                </a:lnTo>
                <a:lnTo>
                  <a:pt x="1" y="463"/>
                </a:lnTo>
                <a:lnTo>
                  <a:pt x="4" y="475"/>
                </a:lnTo>
                <a:lnTo>
                  <a:pt x="8" y="487"/>
                </a:lnTo>
                <a:lnTo>
                  <a:pt x="13" y="499"/>
                </a:lnTo>
                <a:lnTo>
                  <a:pt x="19" y="510"/>
                </a:lnTo>
                <a:lnTo>
                  <a:pt x="26" y="521"/>
                </a:lnTo>
                <a:lnTo>
                  <a:pt x="34" y="533"/>
                </a:lnTo>
                <a:lnTo>
                  <a:pt x="40" y="541"/>
                </a:lnTo>
                <a:lnTo>
                  <a:pt x="46" y="548"/>
                </a:lnTo>
                <a:lnTo>
                  <a:pt x="53" y="552"/>
                </a:lnTo>
                <a:lnTo>
                  <a:pt x="59" y="557"/>
                </a:lnTo>
                <a:lnTo>
                  <a:pt x="66" y="561"/>
                </a:lnTo>
                <a:lnTo>
                  <a:pt x="73" y="563"/>
                </a:lnTo>
                <a:lnTo>
                  <a:pt x="79" y="564"/>
                </a:lnTo>
                <a:lnTo>
                  <a:pt x="87" y="566"/>
                </a:lnTo>
                <a:lnTo>
                  <a:pt x="93" y="564"/>
                </a:lnTo>
                <a:lnTo>
                  <a:pt x="97" y="563"/>
                </a:lnTo>
                <a:lnTo>
                  <a:pt x="103" y="561"/>
                </a:lnTo>
                <a:lnTo>
                  <a:pt x="108" y="557"/>
                </a:lnTo>
                <a:lnTo>
                  <a:pt x="112" y="552"/>
                </a:lnTo>
                <a:lnTo>
                  <a:pt x="115" y="548"/>
                </a:lnTo>
                <a:lnTo>
                  <a:pt x="116" y="543"/>
                </a:lnTo>
                <a:lnTo>
                  <a:pt x="118" y="537"/>
                </a:lnTo>
                <a:lnTo>
                  <a:pt x="116" y="529"/>
                </a:lnTo>
                <a:lnTo>
                  <a:pt x="113" y="523"/>
                </a:lnTo>
                <a:lnTo>
                  <a:pt x="104" y="516"/>
                </a:lnTo>
                <a:lnTo>
                  <a:pt x="91" y="507"/>
                </a:lnTo>
                <a:lnTo>
                  <a:pt x="78" y="500"/>
                </a:lnTo>
                <a:lnTo>
                  <a:pt x="66" y="492"/>
                </a:lnTo>
                <a:lnTo>
                  <a:pt x="57" y="482"/>
                </a:lnTo>
                <a:lnTo>
                  <a:pt x="48" y="471"/>
                </a:lnTo>
                <a:lnTo>
                  <a:pt x="42" y="461"/>
                </a:lnTo>
                <a:lnTo>
                  <a:pt x="38" y="448"/>
                </a:lnTo>
                <a:lnTo>
                  <a:pt x="35" y="435"/>
                </a:lnTo>
                <a:lnTo>
                  <a:pt x="34" y="420"/>
                </a:lnTo>
                <a:lnTo>
                  <a:pt x="35" y="405"/>
                </a:lnTo>
                <a:lnTo>
                  <a:pt x="38" y="389"/>
                </a:lnTo>
                <a:lnTo>
                  <a:pt x="41" y="374"/>
                </a:lnTo>
                <a:lnTo>
                  <a:pt x="46" y="358"/>
                </a:lnTo>
                <a:lnTo>
                  <a:pt x="53" y="343"/>
                </a:lnTo>
                <a:lnTo>
                  <a:pt x="60" y="327"/>
                </a:lnTo>
                <a:lnTo>
                  <a:pt x="70" y="311"/>
                </a:lnTo>
                <a:lnTo>
                  <a:pt x="81" y="295"/>
                </a:lnTo>
                <a:lnTo>
                  <a:pt x="94" y="278"/>
                </a:lnTo>
                <a:lnTo>
                  <a:pt x="107" y="264"/>
                </a:lnTo>
                <a:lnTo>
                  <a:pt x="121" y="250"/>
                </a:lnTo>
                <a:lnTo>
                  <a:pt x="135" y="237"/>
                </a:lnTo>
                <a:lnTo>
                  <a:pt x="152" y="224"/>
                </a:lnTo>
                <a:lnTo>
                  <a:pt x="170" y="212"/>
                </a:lnTo>
                <a:lnTo>
                  <a:pt x="188" y="201"/>
                </a:lnTo>
                <a:lnTo>
                  <a:pt x="207" y="191"/>
                </a:lnTo>
                <a:lnTo>
                  <a:pt x="227" y="182"/>
                </a:lnTo>
                <a:lnTo>
                  <a:pt x="248" y="174"/>
                </a:lnTo>
                <a:lnTo>
                  <a:pt x="269" y="168"/>
                </a:lnTo>
                <a:lnTo>
                  <a:pt x="289" y="162"/>
                </a:lnTo>
                <a:lnTo>
                  <a:pt x="311" y="157"/>
                </a:lnTo>
                <a:lnTo>
                  <a:pt x="332" y="155"/>
                </a:lnTo>
                <a:lnTo>
                  <a:pt x="355" y="152"/>
                </a:lnTo>
                <a:lnTo>
                  <a:pt x="377" y="152"/>
                </a:lnTo>
                <a:lnTo>
                  <a:pt x="404" y="153"/>
                </a:lnTo>
                <a:lnTo>
                  <a:pt x="428" y="156"/>
                </a:lnTo>
                <a:lnTo>
                  <a:pt x="451" y="161"/>
                </a:lnTo>
                <a:lnTo>
                  <a:pt x="474" y="168"/>
                </a:lnTo>
                <a:lnTo>
                  <a:pt x="494" y="177"/>
                </a:lnTo>
                <a:lnTo>
                  <a:pt x="515" y="188"/>
                </a:lnTo>
                <a:lnTo>
                  <a:pt x="532" y="200"/>
                </a:lnTo>
                <a:lnTo>
                  <a:pt x="550" y="215"/>
                </a:lnTo>
                <a:lnTo>
                  <a:pt x="566" y="232"/>
                </a:lnTo>
                <a:lnTo>
                  <a:pt x="579" y="249"/>
                </a:lnTo>
                <a:lnTo>
                  <a:pt x="590" y="268"/>
                </a:lnTo>
                <a:lnTo>
                  <a:pt x="599" y="288"/>
                </a:lnTo>
                <a:lnTo>
                  <a:pt x="606" y="309"/>
                </a:lnTo>
                <a:lnTo>
                  <a:pt x="612" y="332"/>
                </a:lnTo>
                <a:lnTo>
                  <a:pt x="615" y="357"/>
                </a:lnTo>
                <a:lnTo>
                  <a:pt x="616" y="382"/>
                </a:lnTo>
                <a:lnTo>
                  <a:pt x="615" y="401"/>
                </a:lnTo>
                <a:lnTo>
                  <a:pt x="614" y="420"/>
                </a:lnTo>
                <a:lnTo>
                  <a:pt x="610" y="439"/>
                </a:lnTo>
                <a:lnTo>
                  <a:pt x="606" y="458"/>
                </a:lnTo>
                <a:lnTo>
                  <a:pt x="600" y="476"/>
                </a:lnTo>
                <a:lnTo>
                  <a:pt x="594" y="493"/>
                </a:lnTo>
                <a:lnTo>
                  <a:pt x="586" y="511"/>
                </a:lnTo>
                <a:lnTo>
                  <a:pt x="577" y="526"/>
                </a:lnTo>
                <a:lnTo>
                  <a:pt x="567" y="543"/>
                </a:lnTo>
                <a:lnTo>
                  <a:pt x="556" y="557"/>
                </a:lnTo>
                <a:lnTo>
                  <a:pt x="544" y="572"/>
                </a:lnTo>
                <a:lnTo>
                  <a:pt x="531" y="585"/>
                </a:lnTo>
                <a:lnTo>
                  <a:pt x="518" y="597"/>
                </a:lnTo>
                <a:lnTo>
                  <a:pt x="504" y="607"/>
                </a:lnTo>
                <a:lnTo>
                  <a:pt x="488" y="618"/>
                </a:lnTo>
                <a:lnTo>
                  <a:pt x="472" y="626"/>
                </a:lnTo>
                <a:lnTo>
                  <a:pt x="455" y="635"/>
                </a:lnTo>
                <a:lnTo>
                  <a:pt x="437" y="642"/>
                </a:lnTo>
                <a:lnTo>
                  <a:pt x="419" y="648"/>
                </a:lnTo>
                <a:lnTo>
                  <a:pt x="400" y="653"/>
                </a:lnTo>
                <a:lnTo>
                  <a:pt x="381" y="656"/>
                </a:lnTo>
                <a:lnTo>
                  <a:pt x="360" y="658"/>
                </a:lnTo>
                <a:lnTo>
                  <a:pt x="339" y="661"/>
                </a:lnTo>
                <a:lnTo>
                  <a:pt x="317" y="661"/>
                </a:lnTo>
                <a:lnTo>
                  <a:pt x="300" y="661"/>
                </a:lnTo>
                <a:lnTo>
                  <a:pt x="281" y="658"/>
                </a:lnTo>
                <a:lnTo>
                  <a:pt x="261" y="656"/>
                </a:lnTo>
                <a:lnTo>
                  <a:pt x="240" y="653"/>
                </a:lnTo>
                <a:lnTo>
                  <a:pt x="251" y="633"/>
                </a:lnTo>
                <a:lnTo>
                  <a:pt x="262" y="613"/>
                </a:lnTo>
                <a:lnTo>
                  <a:pt x="273" y="589"/>
                </a:lnTo>
                <a:lnTo>
                  <a:pt x="283" y="564"/>
                </a:lnTo>
                <a:lnTo>
                  <a:pt x="293" y="537"/>
                </a:lnTo>
                <a:lnTo>
                  <a:pt x="302" y="507"/>
                </a:lnTo>
                <a:lnTo>
                  <a:pt x="312" y="475"/>
                </a:lnTo>
                <a:lnTo>
                  <a:pt x="321" y="440"/>
                </a:lnTo>
                <a:lnTo>
                  <a:pt x="355" y="311"/>
                </a:lnTo>
                <a:lnTo>
                  <a:pt x="363" y="278"/>
                </a:lnTo>
                <a:lnTo>
                  <a:pt x="373" y="249"/>
                </a:lnTo>
                <a:lnTo>
                  <a:pt x="382" y="220"/>
                </a:lnTo>
                <a:lnTo>
                  <a:pt x="393" y="194"/>
                </a:lnTo>
                <a:lnTo>
                  <a:pt x="357" y="201"/>
                </a:lnTo>
                <a:lnTo>
                  <a:pt x="323" y="207"/>
                </a:lnTo>
                <a:lnTo>
                  <a:pt x="292" y="211"/>
                </a:lnTo>
                <a:lnTo>
                  <a:pt x="263" y="214"/>
                </a:lnTo>
                <a:lnTo>
                  <a:pt x="258" y="234"/>
                </a:lnTo>
                <a:lnTo>
                  <a:pt x="271" y="232"/>
                </a:lnTo>
                <a:lnTo>
                  <a:pt x="280" y="233"/>
                </a:lnTo>
                <a:lnTo>
                  <a:pt x="283" y="236"/>
                </a:lnTo>
                <a:lnTo>
                  <a:pt x="286" y="237"/>
                </a:lnTo>
                <a:lnTo>
                  <a:pt x="288" y="239"/>
                </a:lnTo>
                <a:lnTo>
                  <a:pt x="290" y="242"/>
                </a:lnTo>
                <a:lnTo>
                  <a:pt x="292" y="249"/>
                </a:lnTo>
                <a:lnTo>
                  <a:pt x="290" y="257"/>
                </a:lnTo>
                <a:lnTo>
                  <a:pt x="288" y="268"/>
                </a:lnTo>
                <a:lnTo>
                  <a:pt x="248" y="420"/>
                </a:lnTo>
                <a:lnTo>
                  <a:pt x="213" y="542"/>
                </a:lnTo>
                <a:lnTo>
                  <a:pt x="201" y="574"/>
                </a:lnTo>
                <a:lnTo>
                  <a:pt x="190" y="600"/>
                </a:lnTo>
                <a:lnTo>
                  <a:pt x="181" y="620"/>
                </a:lnTo>
                <a:lnTo>
                  <a:pt x="172" y="635"/>
                </a:lnTo>
                <a:lnTo>
                  <a:pt x="168" y="639"/>
                </a:lnTo>
                <a:lnTo>
                  <a:pt x="163" y="644"/>
                </a:lnTo>
                <a:lnTo>
                  <a:pt x="158" y="649"/>
                </a:lnTo>
                <a:lnTo>
                  <a:pt x="153" y="651"/>
                </a:lnTo>
                <a:lnTo>
                  <a:pt x="145" y="654"/>
                </a:lnTo>
                <a:lnTo>
                  <a:pt x="133" y="656"/>
                </a:lnTo>
                <a:lnTo>
                  <a:pt x="95" y="658"/>
                </a:lnTo>
                <a:lnTo>
                  <a:pt x="83" y="682"/>
                </a:lnTo>
                <a:lnTo>
                  <a:pt x="152" y="680"/>
                </a:lnTo>
                <a:lnTo>
                  <a:pt x="203" y="681"/>
                </a:lnTo>
                <a:lnTo>
                  <a:pt x="257" y="685"/>
                </a:lnTo>
                <a:lnTo>
                  <a:pt x="312" y="687"/>
                </a:lnTo>
                <a:lnTo>
                  <a:pt x="348" y="688"/>
                </a:lnTo>
                <a:lnTo>
                  <a:pt x="369" y="688"/>
                </a:lnTo>
                <a:lnTo>
                  <a:pt x="389" y="687"/>
                </a:lnTo>
                <a:lnTo>
                  <a:pt x="410" y="684"/>
                </a:lnTo>
                <a:lnTo>
                  <a:pt x="430" y="680"/>
                </a:lnTo>
                <a:lnTo>
                  <a:pt x="450" y="675"/>
                </a:lnTo>
                <a:lnTo>
                  <a:pt x="470" y="669"/>
                </a:lnTo>
                <a:lnTo>
                  <a:pt x="492" y="662"/>
                </a:lnTo>
                <a:lnTo>
                  <a:pt x="512" y="655"/>
                </a:lnTo>
                <a:lnTo>
                  <a:pt x="532" y="645"/>
                </a:lnTo>
                <a:lnTo>
                  <a:pt x="552" y="635"/>
                </a:lnTo>
                <a:lnTo>
                  <a:pt x="571" y="623"/>
                </a:lnTo>
                <a:lnTo>
                  <a:pt x="588" y="608"/>
                </a:lnTo>
                <a:lnTo>
                  <a:pt x="605" y="594"/>
                </a:lnTo>
                <a:lnTo>
                  <a:pt x="622" y="577"/>
                </a:lnTo>
                <a:lnTo>
                  <a:pt x="637" y="560"/>
                </a:lnTo>
                <a:lnTo>
                  <a:pt x="652" y="539"/>
                </a:lnTo>
                <a:lnTo>
                  <a:pt x="666" y="519"/>
                </a:lnTo>
                <a:lnTo>
                  <a:pt x="678" y="498"/>
                </a:lnTo>
                <a:lnTo>
                  <a:pt x="687" y="477"/>
                </a:lnTo>
                <a:lnTo>
                  <a:pt x="696" y="455"/>
                </a:lnTo>
                <a:lnTo>
                  <a:pt x="702" y="432"/>
                </a:lnTo>
                <a:lnTo>
                  <a:pt x="707" y="410"/>
                </a:lnTo>
                <a:lnTo>
                  <a:pt x="709" y="387"/>
                </a:lnTo>
                <a:lnTo>
                  <a:pt x="710" y="362"/>
                </a:lnTo>
                <a:lnTo>
                  <a:pt x="709" y="337"/>
                </a:lnTo>
                <a:lnTo>
                  <a:pt x="705" y="313"/>
                </a:lnTo>
                <a:lnTo>
                  <a:pt x="698" y="289"/>
                </a:lnTo>
                <a:lnTo>
                  <a:pt x="689" y="268"/>
                </a:lnTo>
                <a:lnTo>
                  <a:pt x="678" y="246"/>
                </a:lnTo>
                <a:lnTo>
                  <a:pt x="664" y="226"/>
                </a:lnTo>
                <a:lnTo>
                  <a:pt x="647" y="208"/>
                </a:lnTo>
                <a:lnTo>
                  <a:pt x="627" y="190"/>
                </a:lnTo>
                <a:close/>
                <a:moveTo>
                  <a:pt x="1313" y="64"/>
                </a:moveTo>
                <a:lnTo>
                  <a:pt x="1313" y="64"/>
                </a:lnTo>
                <a:lnTo>
                  <a:pt x="1313" y="57"/>
                </a:lnTo>
                <a:lnTo>
                  <a:pt x="1310" y="51"/>
                </a:lnTo>
                <a:lnTo>
                  <a:pt x="1305" y="45"/>
                </a:lnTo>
                <a:lnTo>
                  <a:pt x="1298" y="40"/>
                </a:lnTo>
                <a:lnTo>
                  <a:pt x="1288" y="35"/>
                </a:lnTo>
                <a:lnTo>
                  <a:pt x="1278" y="33"/>
                </a:lnTo>
                <a:lnTo>
                  <a:pt x="1263" y="31"/>
                </a:lnTo>
                <a:lnTo>
                  <a:pt x="1248" y="31"/>
                </a:lnTo>
                <a:lnTo>
                  <a:pt x="1232" y="31"/>
                </a:lnTo>
                <a:lnTo>
                  <a:pt x="1218" y="32"/>
                </a:lnTo>
                <a:lnTo>
                  <a:pt x="1204" y="34"/>
                </a:lnTo>
                <a:lnTo>
                  <a:pt x="1188" y="38"/>
                </a:lnTo>
                <a:lnTo>
                  <a:pt x="1173" y="41"/>
                </a:lnTo>
                <a:lnTo>
                  <a:pt x="1157" y="46"/>
                </a:lnTo>
                <a:lnTo>
                  <a:pt x="1142" y="52"/>
                </a:lnTo>
                <a:lnTo>
                  <a:pt x="1125" y="59"/>
                </a:lnTo>
                <a:lnTo>
                  <a:pt x="1109" y="66"/>
                </a:lnTo>
                <a:lnTo>
                  <a:pt x="1095" y="74"/>
                </a:lnTo>
                <a:lnTo>
                  <a:pt x="1081" y="83"/>
                </a:lnTo>
                <a:lnTo>
                  <a:pt x="1068" y="91"/>
                </a:lnTo>
                <a:lnTo>
                  <a:pt x="1055" y="101"/>
                </a:lnTo>
                <a:lnTo>
                  <a:pt x="1043" y="112"/>
                </a:lnTo>
                <a:lnTo>
                  <a:pt x="1032" y="122"/>
                </a:lnTo>
                <a:lnTo>
                  <a:pt x="1022" y="134"/>
                </a:lnTo>
                <a:lnTo>
                  <a:pt x="1012" y="146"/>
                </a:lnTo>
                <a:lnTo>
                  <a:pt x="1003" y="161"/>
                </a:lnTo>
                <a:lnTo>
                  <a:pt x="994" y="176"/>
                </a:lnTo>
                <a:lnTo>
                  <a:pt x="985" y="193"/>
                </a:lnTo>
                <a:lnTo>
                  <a:pt x="978" y="211"/>
                </a:lnTo>
                <a:lnTo>
                  <a:pt x="970" y="230"/>
                </a:lnTo>
                <a:lnTo>
                  <a:pt x="963" y="250"/>
                </a:lnTo>
                <a:lnTo>
                  <a:pt x="957" y="271"/>
                </a:lnTo>
                <a:lnTo>
                  <a:pt x="885" y="518"/>
                </a:lnTo>
                <a:lnTo>
                  <a:pt x="878" y="545"/>
                </a:lnTo>
                <a:lnTo>
                  <a:pt x="872" y="569"/>
                </a:lnTo>
                <a:lnTo>
                  <a:pt x="870" y="589"/>
                </a:lnTo>
                <a:lnTo>
                  <a:pt x="869" y="607"/>
                </a:lnTo>
                <a:lnTo>
                  <a:pt x="869" y="617"/>
                </a:lnTo>
                <a:lnTo>
                  <a:pt x="871" y="626"/>
                </a:lnTo>
                <a:lnTo>
                  <a:pt x="873" y="636"/>
                </a:lnTo>
                <a:lnTo>
                  <a:pt x="877" y="644"/>
                </a:lnTo>
                <a:lnTo>
                  <a:pt x="882" y="651"/>
                </a:lnTo>
                <a:lnTo>
                  <a:pt x="888" y="660"/>
                </a:lnTo>
                <a:lnTo>
                  <a:pt x="894" y="666"/>
                </a:lnTo>
                <a:lnTo>
                  <a:pt x="902" y="673"/>
                </a:lnTo>
                <a:lnTo>
                  <a:pt x="910" y="679"/>
                </a:lnTo>
                <a:lnTo>
                  <a:pt x="920" y="684"/>
                </a:lnTo>
                <a:lnTo>
                  <a:pt x="931" y="688"/>
                </a:lnTo>
                <a:lnTo>
                  <a:pt x="941" y="692"/>
                </a:lnTo>
                <a:lnTo>
                  <a:pt x="952" y="694"/>
                </a:lnTo>
                <a:lnTo>
                  <a:pt x="964" y="697"/>
                </a:lnTo>
                <a:lnTo>
                  <a:pt x="977" y="698"/>
                </a:lnTo>
                <a:lnTo>
                  <a:pt x="991" y="698"/>
                </a:lnTo>
                <a:lnTo>
                  <a:pt x="1007" y="698"/>
                </a:lnTo>
                <a:lnTo>
                  <a:pt x="1024" y="695"/>
                </a:lnTo>
                <a:lnTo>
                  <a:pt x="1040" y="693"/>
                </a:lnTo>
                <a:lnTo>
                  <a:pt x="1057" y="688"/>
                </a:lnTo>
                <a:lnTo>
                  <a:pt x="1074" y="684"/>
                </a:lnTo>
                <a:lnTo>
                  <a:pt x="1092" y="676"/>
                </a:lnTo>
                <a:lnTo>
                  <a:pt x="1108" y="669"/>
                </a:lnTo>
                <a:lnTo>
                  <a:pt x="1125" y="660"/>
                </a:lnTo>
                <a:lnTo>
                  <a:pt x="1142" y="650"/>
                </a:lnTo>
                <a:lnTo>
                  <a:pt x="1158" y="638"/>
                </a:lnTo>
                <a:lnTo>
                  <a:pt x="1174" y="626"/>
                </a:lnTo>
                <a:lnTo>
                  <a:pt x="1188" y="613"/>
                </a:lnTo>
                <a:lnTo>
                  <a:pt x="1202" y="598"/>
                </a:lnTo>
                <a:lnTo>
                  <a:pt x="1216" y="582"/>
                </a:lnTo>
                <a:lnTo>
                  <a:pt x="1229" y="566"/>
                </a:lnTo>
                <a:lnTo>
                  <a:pt x="1241" y="549"/>
                </a:lnTo>
                <a:lnTo>
                  <a:pt x="1251" y="530"/>
                </a:lnTo>
                <a:lnTo>
                  <a:pt x="1261" y="512"/>
                </a:lnTo>
                <a:lnTo>
                  <a:pt x="1269" y="493"/>
                </a:lnTo>
                <a:lnTo>
                  <a:pt x="1275" y="475"/>
                </a:lnTo>
                <a:lnTo>
                  <a:pt x="1281" y="456"/>
                </a:lnTo>
                <a:lnTo>
                  <a:pt x="1285" y="437"/>
                </a:lnTo>
                <a:lnTo>
                  <a:pt x="1286" y="418"/>
                </a:lnTo>
                <a:lnTo>
                  <a:pt x="1287" y="399"/>
                </a:lnTo>
                <a:lnTo>
                  <a:pt x="1287" y="386"/>
                </a:lnTo>
                <a:lnTo>
                  <a:pt x="1286" y="374"/>
                </a:lnTo>
                <a:lnTo>
                  <a:pt x="1284" y="363"/>
                </a:lnTo>
                <a:lnTo>
                  <a:pt x="1281" y="354"/>
                </a:lnTo>
                <a:lnTo>
                  <a:pt x="1278" y="344"/>
                </a:lnTo>
                <a:lnTo>
                  <a:pt x="1273" y="334"/>
                </a:lnTo>
                <a:lnTo>
                  <a:pt x="1268" y="327"/>
                </a:lnTo>
                <a:lnTo>
                  <a:pt x="1262" y="320"/>
                </a:lnTo>
                <a:lnTo>
                  <a:pt x="1255" y="314"/>
                </a:lnTo>
                <a:lnTo>
                  <a:pt x="1248" y="308"/>
                </a:lnTo>
                <a:lnTo>
                  <a:pt x="1241" y="305"/>
                </a:lnTo>
                <a:lnTo>
                  <a:pt x="1232" y="301"/>
                </a:lnTo>
                <a:lnTo>
                  <a:pt x="1224" y="298"/>
                </a:lnTo>
                <a:lnTo>
                  <a:pt x="1214" y="296"/>
                </a:lnTo>
                <a:lnTo>
                  <a:pt x="1205" y="295"/>
                </a:lnTo>
                <a:lnTo>
                  <a:pt x="1194" y="294"/>
                </a:lnTo>
                <a:lnTo>
                  <a:pt x="1175" y="295"/>
                </a:lnTo>
                <a:lnTo>
                  <a:pt x="1155" y="299"/>
                </a:lnTo>
                <a:lnTo>
                  <a:pt x="1133" y="305"/>
                </a:lnTo>
                <a:lnTo>
                  <a:pt x="1109" y="313"/>
                </a:lnTo>
                <a:lnTo>
                  <a:pt x="1086" y="325"/>
                </a:lnTo>
                <a:lnTo>
                  <a:pt x="1062" y="338"/>
                </a:lnTo>
                <a:lnTo>
                  <a:pt x="1038" y="355"/>
                </a:lnTo>
                <a:lnTo>
                  <a:pt x="1013" y="374"/>
                </a:lnTo>
                <a:lnTo>
                  <a:pt x="1063" y="211"/>
                </a:lnTo>
                <a:lnTo>
                  <a:pt x="1075" y="175"/>
                </a:lnTo>
                <a:lnTo>
                  <a:pt x="1084" y="146"/>
                </a:lnTo>
                <a:lnTo>
                  <a:pt x="1094" y="125"/>
                </a:lnTo>
                <a:lnTo>
                  <a:pt x="1101" y="112"/>
                </a:lnTo>
                <a:lnTo>
                  <a:pt x="1106" y="106"/>
                </a:lnTo>
                <a:lnTo>
                  <a:pt x="1111" y="101"/>
                </a:lnTo>
                <a:lnTo>
                  <a:pt x="1117" y="96"/>
                </a:lnTo>
                <a:lnTo>
                  <a:pt x="1123" y="93"/>
                </a:lnTo>
                <a:lnTo>
                  <a:pt x="1129" y="90"/>
                </a:lnTo>
                <a:lnTo>
                  <a:pt x="1136" y="88"/>
                </a:lnTo>
                <a:lnTo>
                  <a:pt x="1143" y="87"/>
                </a:lnTo>
                <a:lnTo>
                  <a:pt x="1150" y="87"/>
                </a:lnTo>
                <a:lnTo>
                  <a:pt x="1168" y="88"/>
                </a:lnTo>
                <a:lnTo>
                  <a:pt x="1189" y="90"/>
                </a:lnTo>
                <a:lnTo>
                  <a:pt x="1231" y="95"/>
                </a:lnTo>
                <a:lnTo>
                  <a:pt x="1258" y="96"/>
                </a:lnTo>
                <a:lnTo>
                  <a:pt x="1270" y="96"/>
                </a:lnTo>
                <a:lnTo>
                  <a:pt x="1281" y="94"/>
                </a:lnTo>
                <a:lnTo>
                  <a:pt x="1292" y="91"/>
                </a:lnTo>
                <a:lnTo>
                  <a:pt x="1299" y="88"/>
                </a:lnTo>
                <a:lnTo>
                  <a:pt x="1306" y="82"/>
                </a:lnTo>
                <a:lnTo>
                  <a:pt x="1310" y="77"/>
                </a:lnTo>
                <a:lnTo>
                  <a:pt x="1313" y="71"/>
                </a:lnTo>
                <a:lnTo>
                  <a:pt x="1313" y="64"/>
                </a:lnTo>
                <a:close/>
                <a:moveTo>
                  <a:pt x="1062" y="374"/>
                </a:moveTo>
                <a:lnTo>
                  <a:pt x="1062" y="374"/>
                </a:lnTo>
                <a:lnTo>
                  <a:pt x="1082" y="362"/>
                </a:lnTo>
                <a:lnTo>
                  <a:pt x="1100" y="352"/>
                </a:lnTo>
                <a:lnTo>
                  <a:pt x="1109" y="350"/>
                </a:lnTo>
                <a:lnTo>
                  <a:pt x="1117" y="348"/>
                </a:lnTo>
                <a:lnTo>
                  <a:pt x="1125" y="346"/>
                </a:lnTo>
                <a:lnTo>
                  <a:pt x="1133" y="346"/>
                </a:lnTo>
                <a:lnTo>
                  <a:pt x="1144" y="346"/>
                </a:lnTo>
                <a:lnTo>
                  <a:pt x="1155" y="350"/>
                </a:lnTo>
                <a:lnTo>
                  <a:pt x="1163" y="355"/>
                </a:lnTo>
                <a:lnTo>
                  <a:pt x="1171" y="362"/>
                </a:lnTo>
                <a:lnTo>
                  <a:pt x="1175" y="368"/>
                </a:lnTo>
                <a:lnTo>
                  <a:pt x="1180" y="374"/>
                </a:lnTo>
                <a:lnTo>
                  <a:pt x="1183" y="381"/>
                </a:lnTo>
                <a:lnTo>
                  <a:pt x="1186" y="388"/>
                </a:lnTo>
                <a:lnTo>
                  <a:pt x="1189" y="405"/>
                </a:lnTo>
                <a:lnTo>
                  <a:pt x="1191" y="421"/>
                </a:lnTo>
                <a:lnTo>
                  <a:pt x="1191" y="442"/>
                </a:lnTo>
                <a:lnTo>
                  <a:pt x="1188" y="462"/>
                </a:lnTo>
                <a:lnTo>
                  <a:pt x="1183" y="482"/>
                </a:lnTo>
                <a:lnTo>
                  <a:pt x="1177" y="502"/>
                </a:lnTo>
                <a:lnTo>
                  <a:pt x="1170" y="524"/>
                </a:lnTo>
                <a:lnTo>
                  <a:pt x="1161" y="544"/>
                </a:lnTo>
                <a:lnTo>
                  <a:pt x="1150" y="564"/>
                </a:lnTo>
                <a:lnTo>
                  <a:pt x="1138" y="585"/>
                </a:lnTo>
                <a:lnTo>
                  <a:pt x="1125" y="604"/>
                </a:lnTo>
                <a:lnTo>
                  <a:pt x="1111" y="620"/>
                </a:lnTo>
                <a:lnTo>
                  <a:pt x="1096" y="635"/>
                </a:lnTo>
                <a:lnTo>
                  <a:pt x="1082" y="645"/>
                </a:lnTo>
                <a:lnTo>
                  <a:pt x="1067" y="655"/>
                </a:lnTo>
                <a:lnTo>
                  <a:pt x="1051" y="661"/>
                </a:lnTo>
                <a:lnTo>
                  <a:pt x="1034" y="664"/>
                </a:lnTo>
                <a:lnTo>
                  <a:pt x="1018" y="666"/>
                </a:lnTo>
                <a:lnTo>
                  <a:pt x="1005" y="666"/>
                </a:lnTo>
                <a:lnTo>
                  <a:pt x="993" y="662"/>
                </a:lnTo>
                <a:lnTo>
                  <a:pt x="981" y="656"/>
                </a:lnTo>
                <a:lnTo>
                  <a:pt x="970" y="649"/>
                </a:lnTo>
                <a:lnTo>
                  <a:pt x="960" y="641"/>
                </a:lnTo>
                <a:lnTo>
                  <a:pt x="953" y="630"/>
                </a:lnTo>
                <a:lnTo>
                  <a:pt x="950" y="619"/>
                </a:lnTo>
                <a:lnTo>
                  <a:pt x="949" y="607"/>
                </a:lnTo>
                <a:lnTo>
                  <a:pt x="950" y="591"/>
                </a:lnTo>
                <a:lnTo>
                  <a:pt x="951" y="574"/>
                </a:lnTo>
                <a:lnTo>
                  <a:pt x="953" y="556"/>
                </a:lnTo>
                <a:lnTo>
                  <a:pt x="958" y="539"/>
                </a:lnTo>
                <a:lnTo>
                  <a:pt x="963" y="523"/>
                </a:lnTo>
                <a:lnTo>
                  <a:pt x="969" y="505"/>
                </a:lnTo>
                <a:lnTo>
                  <a:pt x="976" y="488"/>
                </a:lnTo>
                <a:lnTo>
                  <a:pt x="985" y="470"/>
                </a:lnTo>
                <a:lnTo>
                  <a:pt x="994" y="454"/>
                </a:lnTo>
                <a:lnTo>
                  <a:pt x="1003" y="438"/>
                </a:lnTo>
                <a:lnTo>
                  <a:pt x="1013" y="424"/>
                </a:lnTo>
                <a:lnTo>
                  <a:pt x="1022" y="412"/>
                </a:lnTo>
                <a:lnTo>
                  <a:pt x="1032" y="400"/>
                </a:lnTo>
                <a:lnTo>
                  <a:pt x="1042" y="389"/>
                </a:lnTo>
                <a:lnTo>
                  <a:pt x="1052" y="381"/>
                </a:lnTo>
                <a:lnTo>
                  <a:pt x="1062" y="374"/>
                </a:lnTo>
                <a:close/>
                <a:moveTo>
                  <a:pt x="2495" y="308"/>
                </a:moveTo>
                <a:lnTo>
                  <a:pt x="2495" y="308"/>
                </a:lnTo>
                <a:lnTo>
                  <a:pt x="2488" y="305"/>
                </a:lnTo>
                <a:lnTo>
                  <a:pt x="2482" y="301"/>
                </a:lnTo>
                <a:lnTo>
                  <a:pt x="2466" y="296"/>
                </a:lnTo>
                <a:lnTo>
                  <a:pt x="2448" y="293"/>
                </a:lnTo>
                <a:lnTo>
                  <a:pt x="2428" y="292"/>
                </a:lnTo>
                <a:lnTo>
                  <a:pt x="2414" y="293"/>
                </a:lnTo>
                <a:lnTo>
                  <a:pt x="2398" y="294"/>
                </a:lnTo>
                <a:lnTo>
                  <a:pt x="2384" y="296"/>
                </a:lnTo>
                <a:lnTo>
                  <a:pt x="2370" y="299"/>
                </a:lnTo>
                <a:lnTo>
                  <a:pt x="2355" y="302"/>
                </a:lnTo>
                <a:lnTo>
                  <a:pt x="2341" y="307"/>
                </a:lnTo>
                <a:lnTo>
                  <a:pt x="2328" y="313"/>
                </a:lnTo>
                <a:lnTo>
                  <a:pt x="2314" y="320"/>
                </a:lnTo>
                <a:lnTo>
                  <a:pt x="2302" y="327"/>
                </a:lnTo>
                <a:lnTo>
                  <a:pt x="2289" y="336"/>
                </a:lnTo>
                <a:lnTo>
                  <a:pt x="2275" y="345"/>
                </a:lnTo>
                <a:lnTo>
                  <a:pt x="2263" y="355"/>
                </a:lnTo>
                <a:lnTo>
                  <a:pt x="2252" y="365"/>
                </a:lnTo>
                <a:lnTo>
                  <a:pt x="2240" y="377"/>
                </a:lnTo>
                <a:lnTo>
                  <a:pt x="2228" y="390"/>
                </a:lnTo>
                <a:lnTo>
                  <a:pt x="2217" y="404"/>
                </a:lnTo>
                <a:lnTo>
                  <a:pt x="2199" y="429"/>
                </a:lnTo>
                <a:lnTo>
                  <a:pt x="2182" y="454"/>
                </a:lnTo>
                <a:lnTo>
                  <a:pt x="2169" y="479"/>
                </a:lnTo>
                <a:lnTo>
                  <a:pt x="2159" y="502"/>
                </a:lnTo>
                <a:lnTo>
                  <a:pt x="2149" y="527"/>
                </a:lnTo>
                <a:lnTo>
                  <a:pt x="2143" y="552"/>
                </a:lnTo>
                <a:lnTo>
                  <a:pt x="2140" y="577"/>
                </a:lnTo>
                <a:lnTo>
                  <a:pt x="2138" y="603"/>
                </a:lnTo>
                <a:lnTo>
                  <a:pt x="2138" y="614"/>
                </a:lnTo>
                <a:lnTo>
                  <a:pt x="2140" y="625"/>
                </a:lnTo>
                <a:lnTo>
                  <a:pt x="2142" y="636"/>
                </a:lnTo>
                <a:lnTo>
                  <a:pt x="2144" y="645"/>
                </a:lnTo>
                <a:lnTo>
                  <a:pt x="2147" y="654"/>
                </a:lnTo>
                <a:lnTo>
                  <a:pt x="2151" y="661"/>
                </a:lnTo>
                <a:lnTo>
                  <a:pt x="2156" y="668"/>
                </a:lnTo>
                <a:lnTo>
                  <a:pt x="2161" y="674"/>
                </a:lnTo>
                <a:lnTo>
                  <a:pt x="2167" y="680"/>
                </a:lnTo>
                <a:lnTo>
                  <a:pt x="2174" y="684"/>
                </a:lnTo>
                <a:lnTo>
                  <a:pt x="2181" y="688"/>
                </a:lnTo>
                <a:lnTo>
                  <a:pt x="2188" y="691"/>
                </a:lnTo>
                <a:lnTo>
                  <a:pt x="2198" y="693"/>
                </a:lnTo>
                <a:lnTo>
                  <a:pt x="2206" y="695"/>
                </a:lnTo>
                <a:lnTo>
                  <a:pt x="2216" y="697"/>
                </a:lnTo>
                <a:lnTo>
                  <a:pt x="2227" y="697"/>
                </a:lnTo>
                <a:lnTo>
                  <a:pt x="2240" y="697"/>
                </a:lnTo>
                <a:lnTo>
                  <a:pt x="2254" y="694"/>
                </a:lnTo>
                <a:lnTo>
                  <a:pt x="2268" y="693"/>
                </a:lnTo>
                <a:lnTo>
                  <a:pt x="2283" y="689"/>
                </a:lnTo>
                <a:lnTo>
                  <a:pt x="2297" y="686"/>
                </a:lnTo>
                <a:lnTo>
                  <a:pt x="2312" y="681"/>
                </a:lnTo>
                <a:lnTo>
                  <a:pt x="2343" y="669"/>
                </a:lnTo>
                <a:lnTo>
                  <a:pt x="2376" y="654"/>
                </a:lnTo>
                <a:lnTo>
                  <a:pt x="2410" y="636"/>
                </a:lnTo>
                <a:lnTo>
                  <a:pt x="2445" y="613"/>
                </a:lnTo>
                <a:lnTo>
                  <a:pt x="2482" y="588"/>
                </a:lnTo>
                <a:lnTo>
                  <a:pt x="2461" y="568"/>
                </a:lnTo>
                <a:lnTo>
                  <a:pt x="2426" y="588"/>
                </a:lnTo>
                <a:lnTo>
                  <a:pt x="2393" y="605"/>
                </a:lnTo>
                <a:lnTo>
                  <a:pt x="2366" y="617"/>
                </a:lnTo>
                <a:lnTo>
                  <a:pt x="2345" y="626"/>
                </a:lnTo>
                <a:lnTo>
                  <a:pt x="2330" y="631"/>
                </a:lnTo>
                <a:lnTo>
                  <a:pt x="2316" y="635"/>
                </a:lnTo>
                <a:lnTo>
                  <a:pt x="2303" y="636"/>
                </a:lnTo>
                <a:lnTo>
                  <a:pt x="2290" y="637"/>
                </a:lnTo>
                <a:lnTo>
                  <a:pt x="2278" y="636"/>
                </a:lnTo>
                <a:lnTo>
                  <a:pt x="2267" y="633"/>
                </a:lnTo>
                <a:lnTo>
                  <a:pt x="2258" y="630"/>
                </a:lnTo>
                <a:lnTo>
                  <a:pt x="2250" y="624"/>
                </a:lnTo>
                <a:lnTo>
                  <a:pt x="2247" y="620"/>
                </a:lnTo>
                <a:lnTo>
                  <a:pt x="2244" y="616"/>
                </a:lnTo>
                <a:lnTo>
                  <a:pt x="2240" y="606"/>
                </a:lnTo>
                <a:lnTo>
                  <a:pt x="2237" y="593"/>
                </a:lnTo>
                <a:lnTo>
                  <a:pt x="2236" y="577"/>
                </a:lnTo>
                <a:lnTo>
                  <a:pt x="2237" y="555"/>
                </a:lnTo>
                <a:lnTo>
                  <a:pt x="2242" y="530"/>
                </a:lnTo>
                <a:lnTo>
                  <a:pt x="2337" y="496"/>
                </a:lnTo>
                <a:lnTo>
                  <a:pt x="2370" y="483"/>
                </a:lnTo>
                <a:lnTo>
                  <a:pt x="2392" y="474"/>
                </a:lnTo>
                <a:lnTo>
                  <a:pt x="2424" y="458"/>
                </a:lnTo>
                <a:lnTo>
                  <a:pt x="2452" y="443"/>
                </a:lnTo>
                <a:lnTo>
                  <a:pt x="2473" y="429"/>
                </a:lnTo>
                <a:lnTo>
                  <a:pt x="2482" y="420"/>
                </a:lnTo>
                <a:lnTo>
                  <a:pt x="2490" y="413"/>
                </a:lnTo>
                <a:lnTo>
                  <a:pt x="2502" y="399"/>
                </a:lnTo>
                <a:lnTo>
                  <a:pt x="2507" y="392"/>
                </a:lnTo>
                <a:lnTo>
                  <a:pt x="2510" y="383"/>
                </a:lnTo>
                <a:lnTo>
                  <a:pt x="2513" y="376"/>
                </a:lnTo>
                <a:lnTo>
                  <a:pt x="2515" y="369"/>
                </a:lnTo>
                <a:lnTo>
                  <a:pt x="2516" y="362"/>
                </a:lnTo>
                <a:lnTo>
                  <a:pt x="2517" y="354"/>
                </a:lnTo>
                <a:lnTo>
                  <a:pt x="2516" y="346"/>
                </a:lnTo>
                <a:lnTo>
                  <a:pt x="2515" y="340"/>
                </a:lnTo>
                <a:lnTo>
                  <a:pt x="2514" y="333"/>
                </a:lnTo>
                <a:lnTo>
                  <a:pt x="2511" y="328"/>
                </a:lnTo>
                <a:lnTo>
                  <a:pt x="2508" y="323"/>
                </a:lnTo>
                <a:lnTo>
                  <a:pt x="2504" y="318"/>
                </a:lnTo>
                <a:lnTo>
                  <a:pt x="2500" y="313"/>
                </a:lnTo>
                <a:lnTo>
                  <a:pt x="2495" y="308"/>
                </a:lnTo>
                <a:close/>
                <a:moveTo>
                  <a:pt x="2396" y="427"/>
                </a:moveTo>
                <a:lnTo>
                  <a:pt x="2396" y="427"/>
                </a:lnTo>
                <a:lnTo>
                  <a:pt x="2383" y="437"/>
                </a:lnTo>
                <a:lnTo>
                  <a:pt x="2368" y="446"/>
                </a:lnTo>
                <a:lnTo>
                  <a:pt x="2352" y="456"/>
                </a:lnTo>
                <a:lnTo>
                  <a:pt x="2335" y="465"/>
                </a:lnTo>
                <a:lnTo>
                  <a:pt x="2316" y="474"/>
                </a:lnTo>
                <a:lnTo>
                  <a:pt x="2294" y="483"/>
                </a:lnTo>
                <a:lnTo>
                  <a:pt x="2249" y="500"/>
                </a:lnTo>
                <a:lnTo>
                  <a:pt x="2256" y="474"/>
                </a:lnTo>
                <a:lnTo>
                  <a:pt x="2265" y="448"/>
                </a:lnTo>
                <a:lnTo>
                  <a:pt x="2275" y="421"/>
                </a:lnTo>
                <a:lnTo>
                  <a:pt x="2289" y="395"/>
                </a:lnTo>
                <a:lnTo>
                  <a:pt x="2299" y="380"/>
                </a:lnTo>
                <a:lnTo>
                  <a:pt x="2310" y="365"/>
                </a:lnTo>
                <a:lnTo>
                  <a:pt x="2323" y="354"/>
                </a:lnTo>
                <a:lnTo>
                  <a:pt x="2336" y="344"/>
                </a:lnTo>
                <a:lnTo>
                  <a:pt x="2347" y="338"/>
                </a:lnTo>
                <a:lnTo>
                  <a:pt x="2358" y="333"/>
                </a:lnTo>
                <a:lnTo>
                  <a:pt x="2368" y="331"/>
                </a:lnTo>
                <a:lnTo>
                  <a:pt x="2380" y="331"/>
                </a:lnTo>
                <a:lnTo>
                  <a:pt x="2390" y="331"/>
                </a:lnTo>
                <a:lnTo>
                  <a:pt x="2399" y="333"/>
                </a:lnTo>
                <a:lnTo>
                  <a:pt x="2408" y="337"/>
                </a:lnTo>
                <a:lnTo>
                  <a:pt x="2415" y="343"/>
                </a:lnTo>
                <a:lnTo>
                  <a:pt x="2421" y="349"/>
                </a:lnTo>
                <a:lnTo>
                  <a:pt x="2426" y="356"/>
                </a:lnTo>
                <a:lnTo>
                  <a:pt x="2428" y="364"/>
                </a:lnTo>
                <a:lnTo>
                  <a:pt x="2429" y="374"/>
                </a:lnTo>
                <a:lnTo>
                  <a:pt x="2428" y="381"/>
                </a:lnTo>
                <a:lnTo>
                  <a:pt x="2427" y="388"/>
                </a:lnTo>
                <a:lnTo>
                  <a:pt x="2424" y="394"/>
                </a:lnTo>
                <a:lnTo>
                  <a:pt x="2421" y="401"/>
                </a:lnTo>
                <a:lnTo>
                  <a:pt x="2416" y="407"/>
                </a:lnTo>
                <a:lnTo>
                  <a:pt x="2410" y="414"/>
                </a:lnTo>
                <a:lnTo>
                  <a:pt x="2396" y="427"/>
                </a:lnTo>
                <a:close/>
                <a:moveTo>
                  <a:pt x="3270" y="39"/>
                </a:moveTo>
                <a:lnTo>
                  <a:pt x="3270" y="39"/>
                </a:lnTo>
                <a:lnTo>
                  <a:pt x="3263" y="34"/>
                </a:lnTo>
                <a:lnTo>
                  <a:pt x="3253" y="31"/>
                </a:lnTo>
                <a:lnTo>
                  <a:pt x="3242" y="29"/>
                </a:lnTo>
                <a:lnTo>
                  <a:pt x="3232" y="28"/>
                </a:lnTo>
                <a:lnTo>
                  <a:pt x="3208" y="29"/>
                </a:lnTo>
                <a:lnTo>
                  <a:pt x="3184" y="33"/>
                </a:lnTo>
                <a:lnTo>
                  <a:pt x="3158" y="38"/>
                </a:lnTo>
                <a:lnTo>
                  <a:pt x="3133" y="45"/>
                </a:lnTo>
                <a:lnTo>
                  <a:pt x="3106" y="54"/>
                </a:lnTo>
                <a:lnTo>
                  <a:pt x="3083" y="65"/>
                </a:lnTo>
                <a:lnTo>
                  <a:pt x="3059" y="77"/>
                </a:lnTo>
                <a:lnTo>
                  <a:pt x="3038" y="91"/>
                </a:lnTo>
                <a:lnTo>
                  <a:pt x="3018" y="108"/>
                </a:lnTo>
                <a:lnTo>
                  <a:pt x="3000" y="125"/>
                </a:lnTo>
                <a:lnTo>
                  <a:pt x="2985" y="144"/>
                </a:lnTo>
                <a:lnTo>
                  <a:pt x="2970" y="164"/>
                </a:lnTo>
                <a:lnTo>
                  <a:pt x="2957" y="188"/>
                </a:lnTo>
                <a:lnTo>
                  <a:pt x="2944" y="218"/>
                </a:lnTo>
                <a:lnTo>
                  <a:pt x="2930" y="253"/>
                </a:lnTo>
                <a:lnTo>
                  <a:pt x="2916" y="296"/>
                </a:lnTo>
                <a:lnTo>
                  <a:pt x="2893" y="294"/>
                </a:lnTo>
                <a:lnTo>
                  <a:pt x="2876" y="293"/>
                </a:lnTo>
                <a:lnTo>
                  <a:pt x="2861" y="294"/>
                </a:lnTo>
                <a:lnTo>
                  <a:pt x="2845" y="295"/>
                </a:lnTo>
                <a:lnTo>
                  <a:pt x="2830" y="299"/>
                </a:lnTo>
                <a:lnTo>
                  <a:pt x="2813" y="303"/>
                </a:lnTo>
                <a:lnTo>
                  <a:pt x="2796" y="309"/>
                </a:lnTo>
                <a:lnTo>
                  <a:pt x="2780" y="315"/>
                </a:lnTo>
                <a:lnTo>
                  <a:pt x="2762" y="325"/>
                </a:lnTo>
                <a:lnTo>
                  <a:pt x="2744" y="334"/>
                </a:lnTo>
                <a:lnTo>
                  <a:pt x="2726" y="345"/>
                </a:lnTo>
                <a:lnTo>
                  <a:pt x="2708" y="357"/>
                </a:lnTo>
                <a:lnTo>
                  <a:pt x="2691" y="371"/>
                </a:lnTo>
                <a:lnTo>
                  <a:pt x="2675" y="387"/>
                </a:lnTo>
                <a:lnTo>
                  <a:pt x="2658" y="404"/>
                </a:lnTo>
                <a:lnTo>
                  <a:pt x="2643" y="421"/>
                </a:lnTo>
                <a:lnTo>
                  <a:pt x="2627" y="440"/>
                </a:lnTo>
                <a:lnTo>
                  <a:pt x="2613" y="461"/>
                </a:lnTo>
                <a:lnTo>
                  <a:pt x="2598" y="482"/>
                </a:lnTo>
                <a:lnTo>
                  <a:pt x="2587" y="504"/>
                </a:lnTo>
                <a:lnTo>
                  <a:pt x="2576" y="523"/>
                </a:lnTo>
                <a:lnTo>
                  <a:pt x="2568" y="543"/>
                </a:lnTo>
                <a:lnTo>
                  <a:pt x="2562" y="561"/>
                </a:lnTo>
                <a:lnTo>
                  <a:pt x="2557" y="579"/>
                </a:lnTo>
                <a:lnTo>
                  <a:pt x="2554" y="597"/>
                </a:lnTo>
                <a:lnTo>
                  <a:pt x="2553" y="613"/>
                </a:lnTo>
                <a:lnTo>
                  <a:pt x="2553" y="624"/>
                </a:lnTo>
                <a:lnTo>
                  <a:pt x="2554" y="633"/>
                </a:lnTo>
                <a:lnTo>
                  <a:pt x="2557" y="642"/>
                </a:lnTo>
                <a:lnTo>
                  <a:pt x="2559" y="650"/>
                </a:lnTo>
                <a:lnTo>
                  <a:pt x="2562" y="658"/>
                </a:lnTo>
                <a:lnTo>
                  <a:pt x="2565" y="664"/>
                </a:lnTo>
                <a:lnTo>
                  <a:pt x="2570" y="672"/>
                </a:lnTo>
                <a:lnTo>
                  <a:pt x="2575" y="678"/>
                </a:lnTo>
                <a:lnTo>
                  <a:pt x="2581" y="682"/>
                </a:lnTo>
                <a:lnTo>
                  <a:pt x="2587" y="687"/>
                </a:lnTo>
                <a:lnTo>
                  <a:pt x="2593" y="691"/>
                </a:lnTo>
                <a:lnTo>
                  <a:pt x="2600" y="693"/>
                </a:lnTo>
                <a:lnTo>
                  <a:pt x="2607" y="695"/>
                </a:lnTo>
                <a:lnTo>
                  <a:pt x="2614" y="698"/>
                </a:lnTo>
                <a:lnTo>
                  <a:pt x="2629" y="699"/>
                </a:lnTo>
                <a:lnTo>
                  <a:pt x="2649" y="698"/>
                </a:lnTo>
                <a:lnTo>
                  <a:pt x="2670" y="693"/>
                </a:lnTo>
                <a:lnTo>
                  <a:pt x="2693" y="687"/>
                </a:lnTo>
                <a:lnTo>
                  <a:pt x="2717" y="678"/>
                </a:lnTo>
                <a:lnTo>
                  <a:pt x="2728" y="672"/>
                </a:lnTo>
                <a:lnTo>
                  <a:pt x="2742" y="664"/>
                </a:lnTo>
                <a:lnTo>
                  <a:pt x="2770" y="647"/>
                </a:lnTo>
                <a:lnTo>
                  <a:pt x="2802" y="624"/>
                </a:lnTo>
                <a:lnTo>
                  <a:pt x="2837" y="595"/>
                </a:lnTo>
                <a:lnTo>
                  <a:pt x="2817" y="653"/>
                </a:lnTo>
                <a:lnTo>
                  <a:pt x="2811" y="668"/>
                </a:lnTo>
                <a:lnTo>
                  <a:pt x="2810" y="679"/>
                </a:lnTo>
                <a:lnTo>
                  <a:pt x="2810" y="682"/>
                </a:lnTo>
                <a:lnTo>
                  <a:pt x="2812" y="686"/>
                </a:lnTo>
                <a:lnTo>
                  <a:pt x="2814" y="689"/>
                </a:lnTo>
                <a:lnTo>
                  <a:pt x="2819" y="693"/>
                </a:lnTo>
                <a:lnTo>
                  <a:pt x="2824" y="695"/>
                </a:lnTo>
                <a:lnTo>
                  <a:pt x="2829" y="698"/>
                </a:lnTo>
                <a:lnTo>
                  <a:pt x="2836" y="699"/>
                </a:lnTo>
                <a:lnTo>
                  <a:pt x="2842" y="699"/>
                </a:lnTo>
                <a:lnTo>
                  <a:pt x="2860" y="698"/>
                </a:lnTo>
                <a:lnTo>
                  <a:pt x="2880" y="693"/>
                </a:lnTo>
                <a:lnTo>
                  <a:pt x="2903" y="686"/>
                </a:lnTo>
                <a:lnTo>
                  <a:pt x="2929" y="675"/>
                </a:lnTo>
                <a:lnTo>
                  <a:pt x="2950" y="664"/>
                </a:lnTo>
                <a:lnTo>
                  <a:pt x="2978" y="649"/>
                </a:lnTo>
                <a:lnTo>
                  <a:pt x="3011" y="630"/>
                </a:lnTo>
                <a:lnTo>
                  <a:pt x="3049" y="606"/>
                </a:lnTo>
                <a:lnTo>
                  <a:pt x="3031" y="588"/>
                </a:lnTo>
                <a:lnTo>
                  <a:pt x="2982" y="617"/>
                </a:lnTo>
                <a:lnTo>
                  <a:pt x="2964" y="626"/>
                </a:lnTo>
                <a:lnTo>
                  <a:pt x="2951" y="632"/>
                </a:lnTo>
                <a:lnTo>
                  <a:pt x="2938" y="637"/>
                </a:lnTo>
                <a:lnTo>
                  <a:pt x="2926" y="638"/>
                </a:lnTo>
                <a:lnTo>
                  <a:pt x="2919" y="637"/>
                </a:lnTo>
                <a:lnTo>
                  <a:pt x="2916" y="636"/>
                </a:lnTo>
                <a:lnTo>
                  <a:pt x="2913" y="633"/>
                </a:lnTo>
                <a:lnTo>
                  <a:pt x="2911" y="631"/>
                </a:lnTo>
                <a:lnTo>
                  <a:pt x="2910" y="629"/>
                </a:lnTo>
                <a:lnTo>
                  <a:pt x="2908" y="620"/>
                </a:lnTo>
                <a:lnTo>
                  <a:pt x="2910" y="611"/>
                </a:lnTo>
                <a:lnTo>
                  <a:pt x="2912" y="595"/>
                </a:lnTo>
                <a:lnTo>
                  <a:pt x="2924" y="555"/>
                </a:lnTo>
                <a:lnTo>
                  <a:pt x="3010" y="274"/>
                </a:lnTo>
                <a:lnTo>
                  <a:pt x="3038" y="183"/>
                </a:lnTo>
                <a:lnTo>
                  <a:pt x="3047" y="156"/>
                </a:lnTo>
                <a:lnTo>
                  <a:pt x="3054" y="139"/>
                </a:lnTo>
                <a:lnTo>
                  <a:pt x="3061" y="125"/>
                </a:lnTo>
                <a:lnTo>
                  <a:pt x="3068" y="112"/>
                </a:lnTo>
                <a:lnTo>
                  <a:pt x="3077" y="103"/>
                </a:lnTo>
                <a:lnTo>
                  <a:pt x="3085" y="96"/>
                </a:lnTo>
                <a:lnTo>
                  <a:pt x="3093" y="93"/>
                </a:lnTo>
                <a:lnTo>
                  <a:pt x="3102" y="89"/>
                </a:lnTo>
                <a:lnTo>
                  <a:pt x="3111" y="87"/>
                </a:lnTo>
                <a:lnTo>
                  <a:pt x="3122" y="87"/>
                </a:lnTo>
                <a:lnTo>
                  <a:pt x="3143" y="88"/>
                </a:lnTo>
                <a:lnTo>
                  <a:pt x="3178" y="91"/>
                </a:lnTo>
                <a:lnTo>
                  <a:pt x="3212" y="95"/>
                </a:lnTo>
                <a:lnTo>
                  <a:pt x="3235" y="96"/>
                </a:lnTo>
                <a:lnTo>
                  <a:pt x="3246" y="95"/>
                </a:lnTo>
                <a:lnTo>
                  <a:pt x="3255" y="94"/>
                </a:lnTo>
                <a:lnTo>
                  <a:pt x="3264" y="90"/>
                </a:lnTo>
                <a:lnTo>
                  <a:pt x="3271" y="87"/>
                </a:lnTo>
                <a:lnTo>
                  <a:pt x="3277" y="82"/>
                </a:lnTo>
                <a:lnTo>
                  <a:pt x="3282" y="76"/>
                </a:lnTo>
                <a:lnTo>
                  <a:pt x="3284" y="70"/>
                </a:lnTo>
                <a:lnTo>
                  <a:pt x="3284" y="63"/>
                </a:lnTo>
                <a:lnTo>
                  <a:pt x="3284" y="56"/>
                </a:lnTo>
                <a:lnTo>
                  <a:pt x="3280" y="50"/>
                </a:lnTo>
                <a:lnTo>
                  <a:pt x="3277" y="44"/>
                </a:lnTo>
                <a:lnTo>
                  <a:pt x="3270" y="39"/>
                </a:lnTo>
                <a:close/>
                <a:moveTo>
                  <a:pt x="2875" y="440"/>
                </a:moveTo>
                <a:lnTo>
                  <a:pt x="2875" y="440"/>
                </a:lnTo>
                <a:lnTo>
                  <a:pt x="2862" y="482"/>
                </a:lnTo>
                <a:lnTo>
                  <a:pt x="2850" y="516"/>
                </a:lnTo>
                <a:lnTo>
                  <a:pt x="2841" y="539"/>
                </a:lnTo>
                <a:lnTo>
                  <a:pt x="2836" y="549"/>
                </a:lnTo>
                <a:lnTo>
                  <a:pt x="2831" y="555"/>
                </a:lnTo>
                <a:lnTo>
                  <a:pt x="2817" y="573"/>
                </a:lnTo>
                <a:lnTo>
                  <a:pt x="2799" y="589"/>
                </a:lnTo>
                <a:lnTo>
                  <a:pt x="2780" y="604"/>
                </a:lnTo>
                <a:lnTo>
                  <a:pt x="2757" y="618"/>
                </a:lnTo>
                <a:lnTo>
                  <a:pt x="2742" y="625"/>
                </a:lnTo>
                <a:lnTo>
                  <a:pt x="2726" y="631"/>
                </a:lnTo>
                <a:lnTo>
                  <a:pt x="2713" y="633"/>
                </a:lnTo>
                <a:lnTo>
                  <a:pt x="2700" y="635"/>
                </a:lnTo>
                <a:lnTo>
                  <a:pt x="2689" y="633"/>
                </a:lnTo>
                <a:lnTo>
                  <a:pt x="2680" y="631"/>
                </a:lnTo>
                <a:lnTo>
                  <a:pt x="2670" y="626"/>
                </a:lnTo>
                <a:lnTo>
                  <a:pt x="2662" y="620"/>
                </a:lnTo>
                <a:lnTo>
                  <a:pt x="2655" y="612"/>
                </a:lnTo>
                <a:lnTo>
                  <a:pt x="2649" y="603"/>
                </a:lnTo>
                <a:lnTo>
                  <a:pt x="2646" y="592"/>
                </a:lnTo>
                <a:lnTo>
                  <a:pt x="2645" y="581"/>
                </a:lnTo>
                <a:lnTo>
                  <a:pt x="2645" y="568"/>
                </a:lnTo>
                <a:lnTo>
                  <a:pt x="2647" y="554"/>
                </a:lnTo>
                <a:lnTo>
                  <a:pt x="2650" y="539"/>
                </a:lnTo>
                <a:lnTo>
                  <a:pt x="2653" y="524"/>
                </a:lnTo>
                <a:lnTo>
                  <a:pt x="2659" y="508"/>
                </a:lnTo>
                <a:lnTo>
                  <a:pt x="2665" y="493"/>
                </a:lnTo>
                <a:lnTo>
                  <a:pt x="2672" y="475"/>
                </a:lnTo>
                <a:lnTo>
                  <a:pt x="2681" y="458"/>
                </a:lnTo>
                <a:lnTo>
                  <a:pt x="2690" y="442"/>
                </a:lnTo>
                <a:lnTo>
                  <a:pt x="2699" y="426"/>
                </a:lnTo>
                <a:lnTo>
                  <a:pt x="2708" y="412"/>
                </a:lnTo>
                <a:lnTo>
                  <a:pt x="2718" y="399"/>
                </a:lnTo>
                <a:lnTo>
                  <a:pt x="2727" y="388"/>
                </a:lnTo>
                <a:lnTo>
                  <a:pt x="2737" y="379"/>
                </a:lnTo>
                <a:lnTo>
                  <a:pt x="2746" y="370"/>
                </a:lnTo>
                <a:lnTo>
                  <a:pt x="2756" y="363"/>
                </a:lnTo>
                <a:lnTo>
                  <a:pt x="2775" y="352"/>
                </a:lnTo>
                <a:lnTo>
                  <a:pt x="2784" y="349"/>
                </a:lnTo>
                <a:lnTo>
                  <a:pt x="2795" y="345"/>
                </a:lnTo>
                <a:lnTo>
                  <a:pt x="2805" y="343"/>
                </a:lnTo>
                <a:lnTo>
                  <a:pt x="2814" y="340"/>
                </a:lnTo>
                <a:lnTo>
                  <a:pt x="2825" y="339"/>
                </a:lnTo>
                <a:lnTo>
                  <a:pt x="2835" y="339"/>
                </a:lnTo>
                <a:lnTo>
                  <a:pt x="2846" y="339"/>
                </a:lnTo>
                <a:lnTo>
                  <a:pt x="2862" y="340"/>
                </a:lnTo>
                <a:lnTo>
                  <a:pt x="2904" y="348"/>
                </a:lnTo>
                <a:lnTo>
                  <a:pt x="2875" y="440"/>
                </a:lnTo>
                <a:close/>
                <a:moveTo>
                  <a:pt x="2073" y="308"/>
                </a:moveTo>
                <a:lnTo>
                  <a:pt x="2073" y="308"/>
                </a:lnTo>
                <a:lnTo>
                  <a:pt x="2067" y="305"/>
                </a:lnTo>
                <a:lnTo>
                  <a:pt x="2060" y="301"/>
                </a:lnTo>
                <a:lnTo>
                  <a:pt x="2045" y="296"/>
                </a:lnTo>
                <a:lnTo>
                  <a:pt x="2027" y="293"/>
                </a:lnTo>
                <a:lnTo>
                  <a:pt x="2007" y="292"/>
                </a:lnTo>
                <a:lnTo>
                  <a:pt x="1992" y="293"/>
                </a:lnTo>
                <a:lnTo>
                  <a:pt x="1976" y="294"/>
                </a:lnTo>
                <a:lnTo>
                  <a:pt x="1962" y="296"/>
                </a:lnTo>
                <a:lnTo>
                  <a:pt x="1948" y="299"/>
                </a:lnTo>
                <a:lnTo>
                  <a:pt x="1933" y="302"/>
                </a:lnTo>
                <a:lnTo>
                  <a:pt x="1919" y="307"/>
                </a:lnTo>
                <a:lnTo>
                  <a:pt x="1906" y="313"/>
                </a:lnTo>
                <a:lnTo>
                  <a:pt x="1893" y="320"/>
                </a:lnTo>
                <a:lnTo>
                  <a:pt x="1880" y="327"/>
                </a:lnTo>
                <a:lnTo>
                  <a:pt x="1867" y="336"/>
                </a:lnTo>
                <a:lnTo>
                  <a:pt x="1855" y="345"/>
                </a:lnTo>
                <a:lnTo>
                  <a:pt x="1841" y="355"/>
                </a:lnTo>
                <a:lnTo>
                  <a:pt x="1830" y="365"/>
                </a:lnTo>
                <a:lnTo>
                  <a:pt x="1818" y="377"/>
                </a:lnTo>
                <a:lnTo>
                  <a:pt x="1807" y="390"/>
                </a:lnTo>
                <a:lnTo>
                  <a:pt x="1795" y="404"/>
                </a:lnTo>
                <a:lnTo>
                  <a:pt x="1777" y="429"/>
                </a:lnTo>
                <a:lnTo>
                  <a:pt x="1762" y="454"/>
                </a:lnTo>
                <a:lnTo>
                  <a:pt x="1747" y="479"/>
                </a:lnTo>
                <a:lnTo>
                  <a:pt x="1737" y="502"/>
                </a:lnTo>
                <a:lnTo>
                  <a:pt x="1728" y="527"/>
                </a:lnTo>
                <a:lnTo>
                  <a:pt x="1721" y="552"/>
                </a:lnTo>
                <a:lnTo>
                  <a:pt x="1717" y="577"/>
                </a:lnTo>
                <a:lnTo>
                  <a:pt x="1716" y="603"/>
                </a:lnTo>
                <a:lnTo>
                  <a:pt x="1717" y="614"/>
                </a:lnTo>
                <a:lnTo>
                  <a:pt x="1719" y="625"/>
                </a:lnTo>
                <a:lnTo>
                  <a:pt x="1720" y="636"/>
                </a:lnTo>
                <a:lnTo>
                  <a:pt x="1722" y="645"/>
                </a:lnTo>
                <a:lnTo>
                  <a:pt x="1726" y="654"/>
                </a:lnTo>
                <a:lnTo>
                  <a:pt x="1729" y="661"/>
                </a:lnTo>
                <a:lnTo>
                  <a:pt x="1734" y="668"/>
                </a:lnTo>
                <a:lnTo>
                  <a:pt x="1739" y="674"/>
                </a:lnTo>
                <a:lnTo>
                  <a:pt x="1745" y="680"/>
                </a:lnTo>
                <a:lnTo>
                  <a:pt x="1752" y="684"/>
                </a:lnTo>
                <a:lnTo>
                  <a:pt x="1759" y="688"/>
                </a:lnTo>
                <a:lnTo>
                  <a:pt x="1768" y="691"/>
                </a:lnTo>
                <a:lnTo>
                  <a:pt x="1776" y="693"/>
                </a:lnTo>
                <a:lnTo>
                  <a:pt x="1785" y="695"/>
                </a:lnTo>
                <a:lnTo>
                  <a:pt x="1795" y="697"/>
                </a:lnTo>
                <a:lnTo>
                  <a:pt x="1806" y="697"/>
                </a:lnTo>
                <a:lnTo>
                  <a:pt x="1819" y="697"/>
                </a:lnTo>
                <a:lnTo>
                  <a:pt x="1832" y="694"/>
                </a:lnTo>
                <a:lnTo>
                  <a:pt x="1846" y="693"/>
                </a:lnTo>
                <a:lnTo>
                  <a:pt x="1861" y="689"/>
                </a:lnTo>
                <a:lnTo>
                  <a:pt x="1876" y="686"/>
                </a:lnTo>
                <a:lnTo>
                  <a:pt x="1890" y="681"/>
                </a:lnTo>
                <a:lnTo>
                  <a:pt x="1921" y="669"/>
                </a:lnTo>
                <a:lnTo>
                  <a:pt x="1955" y="654"/>
                </a:lnTo>
                <a:lnTo>
                  <a:pt x="1988" y="636"/>
                </a:lnTo>
                <a:lnTo>
                  <a:pt x="2023" y="613"/>
                </a:lnTo>
                <a:lnTo>
                  <a:pt x="2060" y="588"/>
                </a:lnTo>
                <a:lnTo>
                  <a:pt x="2039" y="568"/>
                </a:lnTo>
                <a:lnTo>
                  <a:pt x="2004" y="588"/>
                </a:lnTo>
                <a:lnTo>
                  <a:pt x="1971" y="605"/>
                </a:lnTo>
                <a:lnTo>
                  <a:pt x="1945" y="617"/>
                </a:lnTo>
                <a:lnTo>
                  <a:pt x="1923" y="626"/>
                </a:lnTo>
                <a:lnTo>
                  <a:pt x="1908" y="631"/>
                </a:lnTo>
                <a:lnTo>
                  <a:pt x="1894" y="635"/>
                </a:lnTo>
                <a:lnTo>
                  <a:pt x="1881" y="636"/>
                </a:lnTo>
                <a:lnTo>
                  <a:pt x="1868" y="637"/>
                </a:lnTo>
                <a:lnTo>
                  <a:pt x="1856" y="636"/>
                </a:lnTo>
                <a:lnTo>
                  <a:pt x="1845" y="633"/>
                </a:lnTo>
                <a:lnTo>
                  <a:pt x="1836" y="630"/>
                </a:lnTo>
                <a:lnTo>
                  <a:pt x="1828" y="624"/>
                </a:lnTo>
                <a:lnTo>
                  <a:pt x="1825" y="620"/>
                </a:lnTo>
                <a:lnTo>
                  <a:pt x="1822" y="616"/>
                </a:lnTo>
                <a:lnTo>
                  <a:pt x="1819" y="606"/>
                </a:lnTo>
                <a:lnTo>
                  <a:pt x="1815" y="593"/>
                </a:lnTo>
                <a:lnTo>
                  <a:pt x="1815" y="577"/>
                </a:lnTo>
                <a:lnTo>
                  <a:pt x="1816" y="555"/>
                </a:lnTo>
                <a:lnTo>
                  <a:pt x="1820" y="530"/>
                </a:lnTo>
                <a:lnTo>
                  <a:pt x="1915" y="496"/>
                </a:lnTo>
                <a:lnTo>
                  <a:pt x="1948" y="483"/>
                </a:lnTo>
                <a:lnTo>
                  <a:pt x="1970" y="474"/>
                </a:lnTo>
                <a:lnTo>
                  <a:pt x="2002" y="458"/>
                </a:lnTo>
                <a:lnTo>
                  <a:pt x="2030" y="443"/>
                </a:lnTo>
                <a:lnTo>
                  <a:pt x="2051" y="429"/>
                </a:lnTo>
                <a:lnTo>
                  <a:pt x="2061" y="420"/>
                </a:lnTo>
                <a:lnTo>
                  <a:pt x="2068" y="413"/>
                </a:lnTo>
                <a:lnTo>
                  <a:pt x="2080" y="399"/>
                </a:lnTo>
                <a:lnTo>
                  <a:pt x="2085" y="392"/>
                </a:lnTo>
                <a:lnTo>
                  <a:pt x="2088" y="383"/>
                </a:lnTo>
                <a:lnTo>
                  <a:pt x="2092" y="376"/>
                </a:lnTo>
                <a:lnTo>
                  <a:pt x="2093" y="369"/>
                </a:lnTo>
                <a:lnTo>
                  <a:pt x="2095" y="362"/>
                </a:lnTo>
                <a:lnTo>
                  <a:pt x="2095" y="354"/>
                </a:lnTo>
                <a:lnTo>
                  <a:pt x="2095" y="346"/>
                </a:lnTo>
                <a:lnTo>
                  <a:pt x="2094" y="340"/>
                </a:lnTo>
                <a:lnTo>
                  <a:pt x="2092" y="333"/>
                </a:lnTo>
                <a:lnTo>
                  <a:pt x="2089" y="328"/>
                </a:lnTo>
                <a:lnTo>
                  <a:pt x="2086" y="323"/>
                </a:lnTo>
                <a:lnTo>
                  <a:pt x="2082" y="318"/>
                </a:lnTo>
                <a:lnTo>
                  <a:pt x="2078" y="313"/>
                </a:lnTo>
                <a:lnTo>
                  <a:pt x="2073" y="308"/>
                </a:lnTo>
                <a:close/>
                <a:moveTo>
                  <a:pt x="1974" y="427"/>
                </a:moveTo>
                <a:lnTo>
                  <a:pt x="1974" y="427"/>
                </a:lnTo>
                <a:lnTo>
                  <a:pt x="1961" y="437"/>
                </a:lnTo>
                <a:lnTo>
                  <a:pt x="1946" y="446"/>
                </a:lnTo>
                <a:lnTo>
                  <a:pt x="1931" y="456"/>
                </a:lnTo>
                <a:lnTo>
                  <a:pt x="1913" y="465"/>
                </a:lnTo>
                <a:lnTo>
                  <a:pt x="1894" y="474"/>
                </a:lnTo>
                <a:lnTo>
                  <a:pt x="1874" y="483"/>
                </a:lnTo>
                <a:lnTo>
                  <a:pt x="1827" y="500"/>
                </a:lnTo>
                <a:lnTo>
                  <a:pt x="1834" y="474"/>
                </a:lnTo>
                <a:lnTo>
                  <a:pt x="1843" y="448"/>
                </a:lnTo>
                <a:lnTo>
                  <a:pt x="1855" y="421"/>
                </a:lnTo>
                <a:lnTo>
                  <a:pt x="1867" y="395"/>
                </a:lnTo>
                <a:lnTo>
                  <a:pt x="1877" y="380"/>
                </a:lnTo>
                <a:lnTo>
                  <a:pt x="1889" y="365"/>
                </a:lnTo>
                <a:lnTo>
                  <a:pt x="1901" y="354"/>
                </a:lnTo>
                <a:lnTo>
                  <a:pt x="1915" y="344"/>
                </a:lnTo>
                <a:lnTo>
                  <a:pt x="1925" y="338"/>
                </a:lnTo>
                <a:lnTo>
                  <a:pt x="1937" y="333"/>
                </a:lnTo>
                <a:lnTo>
                  <a:pt x="1948" y="331"/>
                </a:lnTo>
                <a:lnTo>
                  <a:pt x="1958" y="331"/>
                </a:lnTo>
                <a:lnTo>
                  <a:pt x="1969" y="331"/>
                </a:lnTo>
                <a:lnTo>
                  <a:pt x="1979" y="333"/>
                </a:lnTo>
                <a:lnTo>
                  <a:pt x="1987" y="337"/>
                </a:lnTo>
                <a:lnTo>
                  <a:pt x="1994" y="343"/>
                </a:lnTo>
                <a:lnTo>
                  <a:pt x="2000" y="349"/>
                </a:lnTo>
                <a:lnTo>
                  <a:pt x="2004" y="356"/>
                </a:lnTo>
                <a:lnTo>
                  <a:pt x="2007" y="364"/>
                </a:lnTo>
                <a:lnTo>
                  <a:pt x="2007" y="374"/>
                </a:lnTo>
                <a:lnTo>
                  <a:pt x="2007" y="381"/>
                </a:lnTo>
                <a:lnTo>
                  <a:pt x="2006" y="388"/>
                </a:lnTo>
                <a:lnTo>
                  <a:pt x="2002" y="394"/>
                </a:lnTo>
                <a:lnTo>
                  <a:pt x="1999" y="401"/>
                </a:lnTo>
                <a:lnTo>
                  <a:pt x="1994" y="407"/>
                </a:lnTo>
                <a:lnTo>
                  <a:pt x="1989" y="414"/>
                </a:lnTo>
                <a:lnTo>
                  <a:pt x="1974" y="4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19" name="제목 2"/>
          <p:cNvSpPr txBox="1">
            <a:spLocks/>
          </p:cNvSpPr>
          <p:nvPr/>
        </p:nvSpPr>
        <p:spPr bwMode="auto">
          <a:xfrm>
            <a:off x="1115616" y="3919229"/>
            <a:ext cx="6552728" cy="2385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문재인 정부가 최저시급 인상으로 내세웠던 기업간 공정거래는 사례들과 블로그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통계자료를 통하여 비교를 해보았다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</a:p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endParaRPr lang="en-US" altLang="ko-KR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블로그 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사례들은 대부분 최저시급 인상으로 인하여 인건비가 부담스러워져 아르바이트생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, 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직원을 구하지 못하고 있으며 통계 자료를 보았을 때 대부분 하락세를 이어가고 있으며 총 기업 매출의 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0.6%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가 하락하여 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조원 가량이 감소하였다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</a:p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endParaRPr lang="en-US" altLang="ko-KR" sz="14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또한 자양업자들의 </a:t>
            </a:r>
            <a:r>
              <a:rPr lang="en-US" altLang="ko-KR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89%</a:t>
            </a:r>
            <a:r>
              <a:rPr lang="ko-KR" altLang="en-US" sz="14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가 폐업 신청을 하였으며 폐업으로 인한 일자리 감소가 일부분 차지 하고 있다고 한다</a:t>
            </a:r>
            <a:r>
              <a:rPr lang="en-US" altLang="ko-KR" sz="1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</a:p>
          <a:p>
            <a:pPr marL="171450" indent="-171450" latinLnBrk="1"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</a:p>
          <a:p>
            <a:pPr marL="0" indent="0" latinLnBrk="1">
              <a:defRPr/>
            </a:pPr>
            <a:endParaRPr lang="en-US" altLang="ko-KR" sz="11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59EDE39C-2945-4424-89CB-DBBDA23EBB00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1ABC8E3-A1B6-4185-8D69-9F5959E65D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212434"/>
            <a:ext cx="2863197" cy="220060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BC08B21-459A-4CF0-A63E-24824AEF3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593" y="1446662"/>
            <a:ext cx="2299502" cy="183832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AEF3637-AEEE-4191-B486-3E5761929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924" y="1340768"/>
            <a:ext cx="3007132" cy="2200602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4B1AAA99-1B07-47D3-9DC5-14E1AF302E8B}"/>
              </a:ext>
            </a:extLst>
          </p:cNvPr>
          <p:cNvSpPr/>
          <p:nvPr/>
        </p:nvSpPr>
        <p:spPr>
          <a:xfrm>
            <a:off x="1043608" y="1232756"/>
            <a:ext cx="1080120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기업 매출</a:t>
            </a:r>
          </a:p>
        </p:txBody>
      </p:sp>
    </p:spTree>
    <p:extLst>
      <p:ext uri="{BB962C8B-B14F-4D97-AF65-F5344CB8AC3E}">
        <p14:creationId xmlns:p14="http://schemas.microsoft.com/office/powerpoint/2010/main" val="1283758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그룹 24"/>
          <p:cNvGrpSpPr>
            <a:grpSpLocks/>
          </p:cNvGrpSpPr>
          <p:nvPr/>
        </p:nvGrpSpPr>
        <p:grpSpPr bwMode="auto">
          <a:xfrm>
            <a:off x="0" y="5372100"/>
            <a:ext cx="2884488" cy="1485900"/>
            <a:chOff x="6615645" y="1108731"/>
            <a:chExt cx="3814886" cy="1965479"/>
          </a:xfrm>
        </p:grpSpPr>
        <p:sp>
          <p:nvSpPr>
            <p:cNvPr id="26" name="평행 사변형 25"/>
            <p:cNvSpPr/>
            <p:nvPr/>
          </p:nvSpPr>
          <p:spPr>
            <a:xfrm>
              <a:off x="7018759" y="1201125"/>
              <a:ext cx="2490068" cy="1873085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615645" y="1108731"/>
              <a:ext cx="3814886" cy="17890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  <p:grpSp>
        <p:nvGrpSpPr>
          <p:cNvPr id="13315" name="그룹 5"/>
          <p:cNvGrpSpPr>
            <a:grpSpLocks/>
          </p:cNvGrpSpPr>
          <p:nvPr/>
        </p:nvGrpSpPr>
        <p:grpSpPr bwMode="auto">
          <a:xfrm>
            <a:off x="6135688" y="0"/>
            <a:ext cx="2884487" cy="1666875"/>
            <a:chOff x="5329114" y="0"/>
            <a:chExt cx="3814886" cy="2204864"/>
          </a:xfrm>
        </p:grpSpPr>
        <p:sp>
          <p:nvSpPr>
            <p:cNvPr id="21" name="평행 사변형 20"/>
            <p:cNvSpPr/>
            <p:nvPr/>
          </p:nvSpPr>
          <p:spPr>
            <a:xfrm>
              <a:off x="6653931" y="0"/>
              <a:ext cx="2490069" cy="1873084"/>
            </a:xfrm>
            <a:prstGeom prst="parallelogram">
              <a:avLst>
                <a:gd name="adj" fmla="val 5349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5329114" y="188988"/>
              <a:ext cx="3814886" cy="20158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/>
            </a:p>
          </p:txBody>
        </p:sp>
      </p:grpSp>
      <p:sp>
        <p:nvSpPr>
          <p:cNvPr id="29" name="제목 2"/>
          <p:cNvSpPr txBox="1">
            <a:spLocks/>
          </p:cNvSpPr>
          <p:nvPr/>
        </p:nvSpPr>
        <p:spPr bwMode="auto">
          <a:xfrm>
            <a:off x="1100584" y="3984560"/>
            <a:ext cx="7190482" cy="330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sz="1400" dirty="0"/>
              <a:t>빈부 격차의 경우 오히려 </a:t>
            </a:r>
            <a:r>
              <a:rPr lang="en-US" altLang="ko-KR" sz="1400" dirty="0"/>
              <a:t>1</a:t>
            </a:r>
            <a:r>
              <a:rPr lang="ko-KR" altLang="en-US" sz="1400" dirty="0"/>
              <a:t>분위의 소득은 </a:t>
            </a:r>
            <a:r>
              <a:rPr lang="en-US" altLang="ko-KR" sz="1400" dirty="0"/>
              <a:t>2017</a:t>
            </a:r>
            <a:r>
              <a:rPr lang="ko-KR" altLang="en-US" sz="1400" dirty="0"/>
              <a:t>년도 대비 </a:t>
            </a:r>
            <a:r>
              <a:rPr lang="en-US" altLang="ko-KR" sz="1400" dirty="0"/>
              <a:t>2019</a:t>
            </a:r>
            <a:r>
              <a:rPr lang="ko-KR" altLang="en-US" sz="1400" dirty="0"/>
              <a:t>년도의 소득은 평균 </a:t>
            </a:r>
            <a:r>
              <a:rPr lang="en-US" altLang="ko-KR" sz="1400" dirty="0"/>
              <a:t>15</a:t>
            </a:r>
            <a:r>
              <a:rPr lang="ko-KR" altLang="en-US" sz="1400" dirty="0"/>
              <a:t>만 </a:t>
            </a:r>
            <a:r>
              <a:rPr lang="ko-KR" altLang="en-US" sz="1400" dirty="0" err="1"/>
              <a:t>원가량</a:t>
            </a:r>
            <a:r>
              <a:rPr lang="ko-KR" altLang="en-US" sz="1400" dirty="0"/>
              <a:t> 하락했으며</a:t>
            </a:r>
            <a:r>
              <a:rPr lang="en-US" altLang="ko-KR" sz="1400" dirty="0"/>
              <a:t>, 10</a:t>
            </a:r>
            <a:r>
              <a:rPr lang="ko-KR" altLang="en-US" sz="1400" dirty="0"/>
              <a:t>분위 경우 </a:t>
            </a:r>
            <a:r>
              <a:rPr lang="en-US" altLang="ko-KR" sz="1400" dirty="0"/>
              <a:t>50</a:t>
            </a:r>
            <a:r>
              <a:rPr lang="ko-KR" altLang="en-US" sz="1400" dirty="0"/>
              <a:t>만 </a:t>
            </a:r>
            <a:r>
              <a:rPr lang="ko-KR" altLang="en-US" sz="1400" dirty="0" err="1"/>
              <a:t>원가량</a:t>
            </a:r>
            <a:r>
              <a:rPr lang="ko-KR" altLang="en-US" sz="1400" dirty="0"/>
              <a:t> 상승하였다</a:t>
            </a:r>
            <a:r>
              <a:rPr lang="en-US" altLang="ko-KR" sz="1400" dirty="0"/>
              <a:t>. 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sz="1400" dirty="0"/>
              <a:t>지난해 </a:t>
            </a:r>
            <a:r>
              <a:rPr lang="en-US" altLang="ko-KR" sz="1400" dirty="0"/>
              <a:t>1</a:t>
            </a:r>
            <a:r>
              <a:rPr lang="ko-KR" altLang="en-US" sz="1400" dirty="0"/>
              <a:t>분위의 시장소득은 전년</a:t>
            </a:r>
            <a:r>
              <a:rPr lang="en-US" altLang="ko-KR" sz="1400" dirty="0"/>
              <a:t>(51</a:t>
            </a:r>
            <a:r>
              <a:rPr lang="ko-KR" altLang="en-US" sz="1400" dirty="0"/>
              <a:t>만</a:t>
            </a:r>
            <a:r>
              <a:rPr lang="en-US" altLang="ko-KR" sz="1400" dirty="0"/>
              <a:t>6570</a:t>
            </a:r>
            <a:r>
              <a:rPr lang="ko-KR" altLang="en-US" sz="1400" dirty="0"/>
              <a:t>원</a:t>
            </a:r>
            <a:r>
              <a:rPr lang="en-US" altLang="ko-KR" sz="1400" dirty="0"/>
              <a:t>)</a:t>
            </a:r>
            <a:r>
              <a:rPr lang="ko-KR" altLang="en-US" sz="1400" dirty="0"/>
              <a:t>보다 </a:t>
            </a:r>
            <a:r>
              <a:rPr lang="en-US" altLang="ko-KR" sz="1400" dirty="0"/>
              <a:t>12.2% </a:t>
            </a:r>
            <a:r>
              <a:rPr lang="ko-KR" altLang="en-US" sz="1400" dirty="0"/>
              <a:t>줄었고</a:t>
            </a:r>
            <a:r>
              <a:rPr lang="en-US" altLang="ko-KR" sz="1400" dirty="0"/>
              <a:t>, 5</a:t>
            </a:r>
            <a:r>
              <a:rPr lang="ko-KR" altLang="en-US" sz="1400" dirty="0"/>
              <a:t>분위</a:t>
            </a:r>
            <a:r>
              <a:rPr lang="en-US" altLang="ko-KR" sz="1400" dirty="0"/>
              <a:t>(453</a:t>
            </a:r>
            <a:r>
              <a:rPr lang="ko-KR" altLang="en-US" sz="1400" dirty="0"/>
              <a:t>만</a:t>
            </a:r>
            <a:r>
              <a:rPr lang="en-US" altLang="ko-KR" sz="1400" dirty="0"/>
              <a:t>4197</a:t>
            </a:r>
            <a:r>
              <a:rPr lang="ko-KR" altLang="en-US" sz="1400" dirty="0"/>
              <a:t>원</a:t>
            </a:r>
            <a:r>
              <a:rPr lang="en-US" altLang="ko-KR" sz="1400" dirty="0"/>
              <a:t>)</a:t>
            </a:r>
            <a:r>
              <a:rPr lang="ko-KR" altLang="en-US" sz="1400" dirty="0"/>
              <a:t>는 </a:t>
            </a:r>
            <a:r>
              <a:rPr lang="en-US" altLang="ko-KR" sz="1400" dirty="0"/>
              <a:t>11.3% </a:t>
            </a:r>
            <a:r>
              <a:rPr lang="ko-KR" altLang="en-US" sz="1400" dirty="0"/>
              <a:t>늘었다</a:t>
            </a:r>
            <a:r>
              <a:rPr lang="en-US" altLang="ko-KR" sz="1400" dirty="0"/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sz="1400" dirty="0"/>
              <a:t>수치로 따지면 작아 보이지만 그래프 자료로 확인할 경우 그 수치의 차이가 엄청나다는 것을 알 수 있다</a:t>
            </a:r>
            <a:r>
              <a:rPr lang="en-US" altLang="ko-KR" sz="1400" dirty="0"/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ko-KR" altLang="en-US" sz="1400" dirty="0"/>
              <a:t>심지어 정부의 보조금이 빠진다면 그 차이는 더 극심화 되어 </a:t>
            </a:r>
            <a:r>
              <a:rPr lang="en-US" altLang="ko-KR" sz="1400" dirty="0"/>
              <a:t>11</a:t>
            </a:r>
            <a:r>
              <a:rPr lang="ko-KR" altLang="en-US" sz="1400" dirty="0"/>
              <a:t>배 차이가 난다고 한다</a:t>
            </a:r>
            <a:r>
              <a:rPr lang="en-US" altLang="ko-KR" sz="1400" dirty="0"/>
              <a:t>. 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r>
              <a:rPr lang="en-US" altLang="ko-KR" sz="1400" dirty="0"/>
              <a:t>. 10</a:t>
            </a:r>
            <a:r>
              <a:rPr lang="ko-KR" altLang="en-US" sz="1400" dirty="0"/>
              <a:t>년 걸려 벌어진 격차보다 더 큰 격차가 </a:t>
            </a:r>
            <a:r>
              <a:rPr lang="en-US" altLang="ko-KR" sz="1400" dirty="0"/>
              <a:t>1</a:t>
            </a:r>
            <a:r>
              <a:rPr lang="ko-KR" altLang="en-US" sz="1400" dirty="0"/>
              <a:t>년 만에 벌어진 것이다</a:t>
            </a:r>
            <a:r>
              <a:rPr lang="en-US" altLang="ko-KR" sz="1400" dirty="0"/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en-US" altLang="ko-KR" sz="1400" dirty="0"/>
          </a:p>
          <a:p>
            <a:pPr marL="285750" indent="-285750" latinLnBrk="1">
              <a:buFont typeface="Arial" panose="020B0604020202020204" pitchFamily="34" charset="0"/>
              <a:buChar char="•"/>
            </a:pPr>
            <a:endParaRPr lang="ko-KR" altLang="en-US" sz="1400" dirty="0"/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59DBA93-1477-444B-870F-D8771088DE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546" y="1021233"/>
            <a:ext cx="4644454" cy="2407767"/>
          </a:xfrm>
          <a:prstGeom prst="rect">
            <a:avLst/>
          </a:prstGeom>
        </p:spPr>
      </p:pic>
      <p:sp>
        <p:nvSpPr>
          <p:cNvPr id="15" name="제목 1">
            <a:extLst>
              <a:ext uri="{FF2B5EF4-FFF2-40B4-BE49-F238E27FC236}">
                <a16:creationId xmlns:a16="http://schemas.microsoft.com/office/drawing/2014/main" id="{7B52651E-A3E7-4F7E-AFA0-4CDDDE379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0424" y="441726"/>
            <a:ext cx="2650802" cy="369888"/>
          </a:xfrm>
        </p:spPr>
        <p:txBody>
          <a:bodyPr/>
          <a:lstStyle/>
          <a:p>
            <a:pPr>
              <a:defRPr/>
            </a:pPr>
            <a:r>
              <a:rPr lang="ko-KR" altLang="en-US" dirty="0"/>
              <a:t>빈부격차 </a:t>
            </a:r>
            <a:r>
              <a:rPr lang="en-US" altLang="ko-KR" dirty="0"/>
              <a:t>– </a:t>
            </a:r>
            <a:r>
              <a:rPr lang="ko-KR" altLang="en-US" dirty="0"/>
              <a:t> 더 커졌다</a:t>
            </a:r>
            <a:r>
              <a:rPr lang="en-US" altLang="ko-KR" dirty="0"/>
              <a:t> </a:t>
            </a:r>
            <a:endParaRPr lang="ko-KR" altLang="ko-KR" dirty="0"/>
          </a:p>
        </p:txBody>
      </p:sp>
      <p:pic>
        <p:nvPicPr>
          <p:cNvPr id="6" name="그림 5" descr="텍스트, 지도이(가) 표시된 사진&#10;&#10;자동 생성된 설명">
            <a:extLst>
              <a:ext uri="{FF2B5EF4-FFF2-40B4-BE49-F238E27FC236}">
                <a16:creationId xmlns:a16="http://schemas.microsoft.com/office/drawing/2014/main" id="{6CA8E54E-C78D-4408-A96F-614F6C510F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08329"/>
            <a:ext cx="4499546" cy="238164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70BF0D-592B-4BEB-8089-D77CEDD5F48F}"/>
              </a:ext>
            </a:extLst>
          </p:cNvPr>
          <p:cNvSpPr txBox="1"/>
          <p:nvPr/>
        </p:nvSpPr>
        <p:spPr>
          <a:xfrm>
            <a:off x="1490055" y="3429000"/>
            <a:ext cx="188036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빈부격차 그래프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160D58-5065-49FD-986D-CFB557DF925B}"/>
              </a:ext>
            </a:extLst>
          </p:cNvPr>
          <p:cNvSpPr txBox="1"/>
          <p:nvPr/>
        </p:nvSpPr>
        <p:spPr>
          <a:xfrm>
            <a:off x="6461807" y="3383845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분기별 소득</a:t>
            </a:r>
          </a:p>
        </p:txBody>
      </p:sp>
    </p:spTree>
    <p:extLst>
      <p:ext uri="{BB962C8B-B14F-4D97-AF65-F5344CB8AC3E}">
        <p14:creationId xmlns:p14="http://schemas.microsoft.com/office/powerpoint/2010/main" val="2549690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"/>
          <p:cNvSpPr txBox="1">
            <a:spLocks/>
          </p:cNvSpPr>
          <p:nvPr/>
        </p:nvSpPr>
        <p:spPr bwMode="auto">
          <a:xfrm>
            <a:off x="1138236" y="4147195"/>
            <a:ext cx="6867525" cy="2693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buFontTx/>
              <a:buChar char="•"/>
              <a:defRPr/>
            </a:pP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조사를 시작해보니 언론과는 다르게 민간 소비 증감률의 수치를 확인해 보면 오히려 감소하여 점점 민간인들의 소비가 줄어들고 있다는 것을 알 수가 있었다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atinLnBrk="1">
              <a:buFontTx/>
              <a:buChar char="•"/>
              <a:defRPr/>
            </a:pP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이것을 뒷받침해주는 자료가 소비자 심리지수로 소비자들의 생활 형편을 분석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-</a:t>
            </a: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데이터화 한 자료로 써 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100</a:t>
            </a: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이 넘으면 경기가 좋다는 뜻이며 현재 그래프를 보자면 엄청난 하락세를 이어가고 있다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atinLnBrk="1">
              <a:buFontTx/>
              <a:buChar char="•"/>
              <a:defRPr/>
            </a:pP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이것의 근본적 원인은 고용 문제이다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</a:t>
            </a: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급여가 높아지니 종사원의 일자리 감소시켜 인건비를 절약하는 것이 문제가 되어 나비효과로 이런 결과를 나오게 한 것이다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  </a:t>
            </a:r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atinLnBrk="1">
              <a:buFontTx/>
              <a:buChar char="•"/>
              <a:defRPr/>
            </a:pP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1300" dirty="0">
                <a:latin typeface="+mn-ea"/>
                <a:ea typeface="+mn-ea"/>
                <a:cs typeface="Arial" panose="020B0604020202020204" pitchFamily="34" charset="0"/>
              </a:rPr>
              <a:t>또한 </a:t>
            </a:r>
            <a:r>
              <a:rPr lang="ko-KR" altLang="en-US" sz="1300" dirty="0">
                <a:latin typeface="+mn-ea"/>
                <a:ea typeface="+mn-ea"/>
              </a:rPr>
              <a:t>고용률은 </a:t>
            </a:r>
            <a:r>
              <a:rPr lang="en-US" altLang="ko-KR" sz="1300" dirty="0">
                <a:latin typeface="+mn-ea"/>
                <a:ea typeface="+mn-ea"/>
              </a:rPr>
              <a:t>60.8%</a:t>
            </a:r>
            <a:r>
              <a:rPr lang="ko-KR" altLang="en-US" sz="1300" dirty="0">
                <a:latin typeface="+mn-ea"/>
                <a:ea typeface="+mn-ea"/>
              </a:rPr>
              <a:t>에서 </a:t>
            </a:r>
            <a:r>
              <a:rPr lang="en-US" altLang="ko-KR" sz="1300" dirty="0">
                <a:latin typeface="+mn-ea"/>
                <a:ea typeface="+mn-ea"/>
              </a:rPr>
              <a:t>60.7%</a:t>
            </a:r>
            <a:r>
              <a:rPr lang="ko-KR" altLang="en-US" sz="1300" dirty="0">
                <a:latin typeface="+mn-ea"/>
                <a:ea typeface="+mn-ea"/>
              </a:rPr>
              <a:t>로 </a:t>
            </a:r>
            <a:r>
              <a:rPr lang="en-US" altLang="ko-KR" sz="1300" dirty="0">
                <a:latin typeface="+mn-ea"/>
                <a:ea typeface="+mn-ea"/>
              </a:rPr>
              <a:t>0.1%</a:t>
            </a:r>
            <a:r>
              <a:rPr lang="ko-KR" altLang="en-US" sz="1300" dirty="0">
                <a:latin typeface="+mn-ea"/>
                <a:ea typeface="+mn-ea"/>
              </a:rPr>
              <a:t>하락</a:t>
            </a:r>
            <a:r>
              <a:rPr lang="en-US" altLang="ko-KR" sz="1300" dirty="0">
                <a:latin typeface="+mn-ea"/>
                <a:ea typeface="+mn-ea"/>
              </a:rPr>
              <a:t>, </a:t>
            </a:r>
            <a:r>
              <a:rPr lang="ko-KR" altLang="en-US" sz="1300" dirty="0">
                <a:latin typeface="+mn-ea"/>
                <a:ea typeface="+mn-ea"/>
              </a:rPr>
              <a:t>실업률은 </a:t>
            </a:r>
            <a:r>
              <a:rPr lang="en-US" altLang="ko-KR" sz="1300" dirty="0">
                <a:latin typeface="+mn-ea"/>
                <a:ea typeface="+mn-ea"/>
              </a:rPr>
              <a:t>3.7%</a:t>
            </a:r>
            <a:r>
              <a:rPr lang="ko-KR" altLang="en-US" sz="1300" dirty="0">
                <a:latin typeface="+mn-ea"/>
                <a:ea typeface="+mn-ea"/>
              </a:rPr>
              <a:t>에서 </a:t>
            </a:r>
            <a:r>
              <a:rPr lang="en-US" altLang="ko-KR" sz="1300" dirty="0">
                <a:latin typeface="+mn-ea"/>
                <a:ea typeface="+mn-ea"/>
              </a:rPr>
              <a:t>3.8%</a:t>
            </a:r>
            <a:r>
              <a:rPr lang="ko-KR" altLang="en-US" sz="1300" dirty="0">
                <a:latin typeface="+mn-ea"/>
                <a:ea typeface="+mn-ea"/>
              </a:rPr>
              <a:t>로 </a:t>
            </a:r>
            <a:r>
              <a:rPr lang="en-US" altLang="ko-KR" sz="1300" dirty="0">
                <a:latin typeface="+mn-ea"/>
                <a:ea typeface="+mn-ea"/>
              </a:rPr>
              <a:t>0.1% </a:t>
            </a:r>
            <a:r>
              <a:rPr lang="ko-KR" altLang="en-US" sz="1300" dirty="0">
                <a:latin typeface="+mn-ea"/>
                <a:ea typeface="+mn-ea"/>
              </a:rPr>
              <a:t>증가 하였다</a:t>
            </a:r>
            <a:r>
              <a:rPr lang="en-US" altLang="ko-KR" sz="1300" dirty="0">
                <a:latin typeface="+mn-ea"/>
                <a:ea typeface="+mn-ea"/>
              </a:rPr>
              <a:t>.</a:t>
            </a:r>
            <a:endParaRPr lang="ko-KR" altLang="en-US" sz="1300" dirty="0">
              <a:latin typeface="+mn-ea"/>
              <a:ea typeface="+mn-ea"/>
            </a:endParaRPr>
          </a:p>
          <a:p>
            <a:pPr latinLnBrk="1">
              <a:buFontTx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4F736CF-A772-40C1-BDA0-E5A8D0A0C808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79692CAE-3965-4D18-A834-D1EE18F14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776" y="327412"/>
            <a:ext cx="3784953" cy="646331"/>
          </a:xfrm>
        </p:spPr>
        <p:txBody>
          <a:bodyPr/>
          <a:lstStyle/>
          <a:p>
            <a:pPr algn="ctr">
              <a:defRPr/>
            </a:pPr>
            <a:r>
              <a:rPr lang="ko-KR" altLang="en-US" dirty="0"/>
              <a:t>구매력 상승  </a:t>
            </a:r>
            <a:r>
              <a:rPr lang="en-US" altLang="ko-KR" dirty="0"/>
              <a:t>- </a:t>
            </a:r>
            <a:r>
              <a:rPr lang="ko-KR" altLang="en-US" dirty="0"/>
              <a:t>소비 증감률 하락 </a:t>
            </a:r>
            <a:r>
              <a:rPr lang="en-US" altLang="ko-KR" dirty="0"/>
              <a:t> </a:t>
            </a:r>
            <a:r>
              <a:rPr lang="ko-KR" altLang="en-US" dirty="0"/>
              <a:t>소비심리 하락  </a:t>
            </a:r>
            <a:endParaRPr lang="ko-KR" altLang="ko-KR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6DB4BF3B-CB84-47F0-BE03-918CB2269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368" y="1057736"/>
            <a:ext cx="2879704" cy="261415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C0A4453F-BF8C-47E3-A0D5-A092054AE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507" y="1057736"/>
            <a:ext cx="2842512" cy="261415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CB4538-3D13-4CF5-A423-5B21A2DE0175}"/>
              </a:ext>
            </a:extLst>
          </p:cNvPr>
          <p:cNvSpPr txBox="1"/>
          <p:nvPr/>
        </p:nvSpPr>
        <p:spPr>
          <a:xfrm>
            <a:off x="817824" y="3786203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민간 소비 증감률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D07A5C-36C9-42DF-B914-ADBC0EFD18CF}"/>
              </a:ext>
            </a:extLst>
          </p:cNvPr>
          <p:cNvSpPr txBox="1"/>
          <p:nvPr/>
        </p:nvSpPr>
        <p:spPr>
          <a:xfrm>
            <a:off x="6862246" y="3786205"/>
            <a:ext cx="19490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소비자 심리지수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8EA60E5-260B-4D9E-BB81-98A520D0E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836" y="1057919"/>
            <a:ext cx="2952327" cy="2614151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C19B28-8455-46E8-BDA0-098A1CCB7324}"/>
              </a:ext>
            </a:extLst>
          </p:cNvPr>
          <p:cNvSpPr txBox="1"/>
          <p:nvPr/>
        </p:nvSpPr>
        <p:spPr>
          <a:xfrm>
            <a:off x="3655819" y="3786204"/>
            <a:ext cx="23923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소비자 물가 상승률 </a:t>
            </a:r>
          </a:p>
        </p:txBody>
      </p:sp>
    </p:spTree>
    <p:extLst>
      <p:ext uri="{BB962C8B-B14F-4D97-AF65-F5344CB8AC3E}">
        <p14:creationId xmlns:p14="http://schemas.microsoft.com/office/powerpoint/2010/main" val="664722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"/>
          <p:cNvSpPr txBox="1">
            <a:spLocks/>
          </p:cNvSpPr>
          <p:nvPr/>
        </p:nvSpPr>
        <p:spPr bwMode="auto">
          <a:xfrm>
            <a:off x="1259632" y="4293096"/>
            <a:ext cx="6867525" cy="2092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영국과 미국의 노동경제학계에서 조사한 연구로써 최저 임금이 인상 하면 일자리가 감소한다는 연구 결과를 증명하였다</a:t>
            </a:r>
            <a:r>
              <a:rPr lang="en-US" altLang="ko-KR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3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ko-KR" altLang="en-US" sz="13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고용주들이 인건비 부담을 줄이려 자동화를 선택한다는 내용인데 </a:t>
            </a:r>
            <a:r>
              <a:rPr lang="en-US" altLang="ko-KR" sz="1300" dirty="0">
                <a:latin typeface="+mj-ea"/>
                <a:ea typeface="+mj-ea"/>
              </a:rPr>
              <a:t>1980</a:t>
            </a:r>
            <a:r>
              <a:rPr lang="ko-KR" altLang="en-US" sz="1300" dirty="0">
                <a:latin typeface="+mj-ea"/>
                <a:ea typeface="+mj-ea"/>
              </a:rPr>
              <a:t>년부터 </a:t>
            </a:r>
            <a:r>
              <a:rPr lang="en-US" altLang="ko-KR" sz="1300" dirty="0">
                <a:latin typeface="+mj-ea"/>
                <a:ea typeface="+mj-ea"/>
              </a:rPr>
              <a:t>2015</a:t>
            </a:r>
            <a:r>
              <a:rPr lang="ko-KR" altLang="en-US" sz="1300" dirty="0">
                <a:latin typeface="+mj-ea"/>
                <a:ea typeface="+mj-ea"/>
              </a:rPr>
              <a:t>년까지 </a:t>
            </a:r>
            <a:r>
              <a:rPr lang="en-US" altLang="ko-KR" sz="1300" dirty="0">
                <a:latin typeface="+mj-ea"/>
                <a:ea typeface="+mj-ea"/>
              </a:rPr>
              <a:t>35</a:t>
            </a:r>
            <a:r>
              <a:rPr lang="ko-KR" altLang="en-US" sz="1300" dirty="0">
                <a:latin typeface="+mj-ea"/>
                <a:ea typeface="+mj-ea"/>
              </a:rPr>
              <a:t>년간 미국 인구 데이터를 이용해 최저임금이 일자리 및 자동화에 미치는 영향을 분석한 것으로 임금 </a:t>
            </a:r>
            <a:r>
              <a:rPr lang="en-US" altLang="ko-KR" sz="1300" dirty="0">
                <a:latin typeface="+mj-ea"/>
                <a:ea typeface="+mj-ea"/>
              </a:rPr>
              <a:t>10%</a:t>
            </a:r>
            <a:r>
              <a:rPr lang="ko-KR" altLang="en-US" sz="1300" dirty="0">
                <a:latin typeface="+mj-ea"/>
                <a:ea typeface="+mj-ea"/>
              </a:rPr>
              <a:t>인상을 하면 자동화 가속 </a:t>
            </a:r>
            <a:r>
              <a:rPr lang="en-US" altLang="ko-KR" sz="1300" dirty="0">
                <a:latin typeface="+mj-ea"/>
                <a:ea typeface="+mj-ea"/>
              </a:rPr>
              <a:t>– 31</a:t>
            </a:r>
            <a:r>
              <a:rPr lang="ko-KR" altLang="en-US" sz="1300" dirty="0">
                <a:latin typeface="+mj-ea"/>
                <a:ea typeface="+mj-ea"/>
              </a:rPr>
              <a:t>한개의 일자리가 사라진다고 한다</a:t>
            </a:r>
            <a:r>
              <a:rPr lang="en-US" altLang="ko-KR" sz="1300" dirty="0">
                <a:latin typeface="+mj-ea"/>
                <a:ea typeface="+mj-ea"/>
              </a:rPr>
              <a:t>. </a:t>
            </a: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300" dirty="0">
              <a:latin typeface="+mj-ea"/>
              <a:ea typeface="+mj-ea"/>
              <a:cs typeface="Arial" panose="020B0604020202020204" pitchFamily="34" charset="0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ko-KR" altLang="en-US" sz="1300" dirty="0">
                <a:latin typeface="+mj-ea"/>
                <a:ea typeface="+mj-ea"/>
                <a:cs typeface="Arial" panose="020B0604020202020204" pitchFamily="34" charset="0"/>
              </a:rPr>
              <a:t>가장 영향을 받는 것은 제조업으로 </a:t>
            </a:r>
            <a:r>
              <a:rPr lang="ko-KR" altLang="en-US" sz="1300" dirty="0" err="1">
                <a:latin typeface="+mj-ea"/>
                <a:ea typeface="+mj-ea"/>
                <a:cs typeface="Arial" panose="020B0604020202020204" pitchFamily="34" charset="0"/>
              </a:rPr>
              <a:t>저숙련</a:t>
            </a:r>
            <a:r>
              <a:rPr lang="ko-KR" altLang="en-US" sz="1300" dirty="0">
                <a:latin typeface="+mj-ea"/>
                <a:ea typeface="+mj-ea"/>
                <a:cs typeface="Arial" panose="020B0604020202020204" pitchFamily="34" charset="0"/>
              </a:rPr>
              <a:t> 노동자를 자동화 기기로 교체하는 것이 가장 많은 사례이며</a:t>
            </a:r>
            <a:r>
              <a:rPr lang="en-US" altLang="ko-KR" sz="1300" dirty="0">
                <a:latin typeface="+mj-ea"/>
                <a:ea typeface="+mj-ea"/>
                <a:cs typeface="Arial" panose="020B0604020202020204" pitchFamily="34" charset="0"/>
              </a:rPr>
              <a:t>  </a:t>
            </a:r>
            <a:r>
              <a:rPr lang="ko-KR" altLang="en-US" sz="1300" dirty="0">
                <a:latin typeface="+mj-ea"/>
                <a:ea typeface="+mj-ea"/>
                <a:cs typeface="Arial" panose="020B0604020202020204" pitchFamily="34" charset="0"/>
              </a:rPr>
              <a:t>또한 자연스럽게 취업률은 낮아지고  실직율이 높아졌다</a:t>
            </a:r>
            <a:r>
              <a:rPr lang="en-US" altLang="ko-KR" sz="1300" dirty="0">
                <a:latin typeface="+mj-ea"/>
                <a:ea typeface="+mj-ea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4F736CF-A772-40C1-BDA0-E5A8D0A0C808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30BC41D0-B05D-43CE-A47A-8202FE566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369530"/>
            <a:ext cx="4628781" cy="646331"/>
          </a:xfrm>
        </p:spPr>
        <p:txBody>
          <a:bodyPr/>
          <a:lstStyle/>
          <a:p>
            <a:pPr algn="ctr">
              <a:defRPr/>
            </a:pPr>
            <a:r>
              <a:rPr lang="ko-KR" altLang="en-US" dirty="0"/>
              <a:t>고용률</a:t>
            </a:r>
            <a:r>
              <a:rPr lang="en-US" altLang="ko-KR" dirty="0"/>
              <a:t>(</a:t>
            </a:r>
            <a:r>
              <a:rPr lang="ko-KR" altLang="en-US" dirty="0"/>
              <a:t>취업률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r>
              <a:rPr lang="en-US" altLang="ko-KR" dirty="0"/>
              <a:t>– </a:t>
            </a:r>
            <a:r>
              <a:rPr lang="ko-KR" altLang="en-US" dirty="0"/>
              <a:t>인건비 상승</a:t>
            </a:r>
            <a:r>
              <a:rPr lang="en-US" altLang="ko-KR" dirty="0"/>
              <a:t>, </a:t>
            </a:r>
            <a:r>
              <a:rPr lang="ko-KR" altLang="en-US" dirty="0"/>
              <a:t>자동화 </a:t>
            </a:r>
            <a:endParaRPr lang="ko-KR" altLang="ko-KR" dirty="0"/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7EEE1D3C-9CDF-4499-B6BC-BB4430C614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816" y="836712"/>
            <a:ext cx="4174604" cy="3130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737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"/>
          <p:cNvSpPr txBox="1">
            <a:spLocks/>
          </p:cNvSpPr>
          <p:nvPr/>
        </p:nvSpPr>
        <p:spPr bwMode="auto">
          <a:xfrm>
            <a:off x="899592" y="4152751"/>
            <a:ext cx="7416824" cy="2693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2563" indent="-18256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  <a:ea typeface="+mn-ea"/>
              </a:rPr>
              <a:t>정부 </a:t>
            </a:r>
            <a:r>
              <a:rPr lang="en-US" altLang="ko-KR" sz="1200" dirty="0">
                <a:latin typeface="+mn-ea"/>
                <a:ea typeface="+mn-ea"/>
              </a:rPr>
              <a:t>"</a:t>
            </a:r>
            <a:r>
              <a:rPr lang="ko-KR" altLang="en-US" sz="1200" dirty="0">
                <a:latin typeface="+mn-ea"/>
                <a:ea typeface="+mn-ea"/>
              </a:rPr>
              <a:t>최저임금 인상의 긍정적 효과가 </a:t>
            </a:r>
            <a:r>
              <a:rPr lang="en-US" altLang="ko-KR" sz="1200" dirty="0">
                <a:latin typeface="+mn-ea"/>
                <a:ea typeface="+mn-ea"/>
              </a:rPr>
              <a:t>90%"</a:t>
            </a:r>
            <a:r>
              <a:rPr lang="ko-KR" altLang="en-US" sz="1200" dirty="0">
                <a:latin typeface="+mn-ea"/>
                <a:ea typeface="+mn-ea"/>
              </a:rPr>
              <a:t>라고 말해 현실과 동떨어진 경제 인식이란 비판을 받았다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solidFill>
                <a:schemeClr val="bg2">
                  <a:lumMod val="25000"/>
                </a:schemeClr>
              </a:solidFill>
              <a:latin typeface="+mn-ea"/>
              <a:ea typeface="+mn-ea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en-US" altLang="ko-KR" sz="120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</a:rPr>
              <a:t> </a:t>
            </a:r>
            <a:r>
              <a:rPr lang="ko-KR" altLang="en-US" sz="1200" dirty="0">
                <a:latin typeface="+mn-ea"/>
                <a:ea typeface="+mn-ea"/>
              </a:rPr>
              <a:t>효과의 근거 출처가 </a:t>
            </a:r>
            <a:r>
              <a:rPr lang="ko-KR" altLang="en-US" sz="1200" dirty="0" err="1">
                <a:latin typeface="+mn-ea"/>
                <a:ea typeface="+mn-ea"/>
              </a:rPr>
              <a:t>소득보장정책연구실장가</a:t>
            </a:r>
            <a:r>
              <a:rPr lang="ko-KR" altLang="en-US" sz="1200" dirty="0">
                <a:latin typeface="+mn-ea"/>
                <a:ea typeface="+mn-ea"/>
              </a:rPr>
              <a:t> 작성한 보고서인데 이것은 청와대가 통계청에 압력을 행사하여 불법적으로 확보한 가계소득 자료로 발표 당시 최저임금 인상으로 직격탄을 맞은 자영업자와 무직자 등 </a:t>
            </a:r>
            <a:r>
              <a:rPr lang="en-US" altLang="ko-KR" sz="1200" dirty="0">
                <a:latin typeface="+mn-ea"/>
                <a:ea typeface="+mn-ea"/>
              </a:rPr>
              <a:t>'</a:t>
            </a:r>
            <a:r>
              <a:rPr lang="ko-KR" altLang="en-US" sz="1200" dirty="0">
                <a:latin typeface="+mn-ea"/>
                <a:ea typeface="+mn-ea"/>
              </a:rPr>
              <a:t>근로자 외 가구</a:t>
            </a:r>
            <a:r>
              <a:rPr lang="en-US" altLang="ko-KR" sz="1200" dirty="0">
                <a:latin typeface="+mn-ea"/>
                <a:ea typeface="+mn-ea"/>
              </a:rPr>
              <a:t>'</a:t>
            </a:r>
            <a:r>
              <a:rPr lang="ko-KR" altLang="en-US" sz="1200" dirty="0">
                <a:latin typeface="+mn-ea"/>
                <a:ea typeface="+mn-ea"/>
              </a:rPr>
              <a:t>를 빼고 만든 통계로 드러나</a:t>
            </a:r>
            <a:r>
              <a:rPr lang="en-US" altLang="ko-KR" sz="1200" dirty="0">
                <a:latin typeface="+mn-ea"/>
                <a:ea typeface="+mn-ea"/>
              </a:rPr>
              <a:t>, </a:t>
            </a:r>
            <a:r>
              <a:rPr lang="ko-KR" altLang="en-US" sz="1200" dirty="0">
                <a:latin typeface="+mn-ea"/>
                <a:ea typeface="+mn-ea"/>
              </a:rPr>
              <a:t>엉터리 보고서를 만들었다는 지적이 나왔다</a:t>
            </a:r>
            <a:r>
              <a:rPr lang="en-US" altLang="ko-KR" sz="1200" dirty="0">
                <a:latin typeface="+mn-ea"/>
                <a:ea typeface="+mn-ea"/>
              </a:rPr>
              <a:t>.</a:t>
            </a: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  <a:ea typeface="+mn-ea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본래 통계청은 </a:t>
            </a:r>
            <a:r>
              <a:rPr lang="ko-KR" altLang="en-US" sz="1200" dirty="0" err="1">
                <a:latin typeface="+mn-ea"/>
                <a:ea typeface="+mn-ea"/>
                <a:cs typeface="Arial" panose="020B0604020202020204" pitchFamily="34" charset="0"/>
              </a:rPr>
              <a:t>공표전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 자료를 유리하게 해석하는 것을 막기위해 </a:t>
            </a:r>
            <a:r>
              <a:rPr lang="ko-KR" altLang="en-US" sz="1200" dirty="0" err="1">
                <a:latin typeface="+mn-ea"/>
                <a:ea typeface="+mn-ea"/>
                <a:cs typeface="Arial" panose="020B0604020202020204" pitchFamily="34" charset="0"/>
              </a:rPr>
              <a:t>공표전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 자료를 제공하는 것을 원칙적으로 금지하지만 관계 기관이 업무수행에 필요한 경우 예외적으로 제공되는데 문정부가 근무일 기준</a:t>
            </a:r>
            <a:r>
              <a:rPr lang="en-US" altLang="ko-KR" sz="1200" dirty="0">
                <a:latin typeface="+mn-ea"/>
                <a:ea typeface="+mn-ea"/>
                <a:cs typeface="Arial" panose="020B0604020202020204" pitchFamily="34" charset="0"/>
              </a:rPr>
              <a:t>1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일 </a:t>
            </a:r>
            <a:r>
              <a:rPr lang="en-US" altLang="ko-KR" sz="1200" dirty="0">
                <a:latin typeface="+mn-ea"/>
                <a:ea typeface="+mn-ea"/>
                <a:cs typeface="Arial" panose="020B0604020202020204" pitchFamily="34" charset="0"/>
              </a:rPr>
              <a:t>2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회 꼴로 사용하고 있다고 한다</a:t>
            </a:r>
            <a:r>
              <a:rPr lang="en-US" altLang="ko-KR" sz="1200" dirty="0">
                <a:latin typeface="+mn-ea"/>
                <a:ea typeface="+mn-ea"/>
                <a:cs typeface="Arial" panose="020B0604020202020204" pitchFamily="34" charset="0"/>
              </a:rPr>
              <a:t>. 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 </a:t>
            </a:r>
            <a:endParaRPr lang="en-US" altLang="ko-KR" sz="1200" dirty="0">
              <a:latin typeface="+mn-ea"/>
              <a:ea typeface="+mn-ea"/>
              <a:cs typeface="Arial" panose="020B0604020202020204" pitchFamily="34" charset="0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200" dirty="0">
              <a:latin typeface="+mn-ea"/>
              <a:ea typeface="+mn-ea"/>
              <a:cs typeface="Arial" panose="020B0604020202020204" pitchFamily="34" charset="0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이같은 사건으로 인하여 정부가 발표한 자료의 신뢰도가 떨어지며 </a:t>
            </a:r>
            <a:r>
              <a:rPr lang="ko-KR" altLang="en-US" sz="1200" dirty="0" err="1">
                <a:latin typeface="+mn-ea"/>
                <a:ea typeface="+mn-ea"/>
                <a:cs typeface="Arial" panose="020B0604020202020204" pitchFamily="34" charset="0"/>
              </a:rPr>
              <a:t>공표전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 자료를 사용하여 검증 또한 불가능 한 상황이다</a:t>
            </a:r>
            <a:r>
              <a:rPr lang="en-US" altLang="ko-KR" sz="1200" dirty="0">
                <a:latin typeface="+mn-ea"/>
                <a:ea typeface="+mn-ea"/>
                <a:cs typeface="Arial" panose="020B0604020202020204" pitchFamily="34" charset="0"/>
              </a:rPr>
              <a:t>. </a:t>
            </a:r>
            <a:r>
              <a:rPr lang="ko-KR" altLang="en-US" sz="1200" dirty="0">
                <a:latin typeface="+mn-ea"/>
                <a:ea typeface="+mn-ea"/>
                <a:cs typeface="Arial" panose="020B0604020202020204" pitchFamily="34" charset="0"/>
              </a:rPr>
              <a:t> </a:t>
            </a:r>
            <a:endParaRPr lang="en-US" altLang="ko-KR" sz="1200" dirty="0">
              <a:latin typeface="+mn-ea"/>
              <a:ea typeface="+mn-ea"/>
              <a:cs typeface="Arial" panose="020B0604020202020204" pitchFamily="34" charset="0"/>
            </a:endParaRPr>
          </a:p>
          <a:p>
            <a:pPr marL="285750" indent="-285750" latinLnBrk="1">
              <a:buFont typeface="Arial" panose="020B0604020202020204" pitchFamily="34" charset="0"/>
              <a:buChar char="•"/>
              <a:defRPr/>
            </a:pPr>
            <a:endParaRPr lang="en-US" altLang="ko-KR" sz="1300" dirty="0">
              <a:latin typeface="+mj-ea"/>
              <a:ea typeface="+mj-ea"/>
              <a:cs typeface="Arial" panose="020B0604020202020204" pitchFamily="34" charset="0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64F736CF-A772-40C1-BDA0-E5A8D0A0C808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1">
            <a:extLst>
              <a:ext uri="{FF2B5EF4-FFF2-40B4-BE49-F238E27FC236}">
                <a16:creationId xmlns:a16="http://schemas.microsoft.com/office/drawing/2014/main" id="{30BC41D0-B05D-43CE-A47A-8202FE566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369530"/>
            <a:ext cx="4628781" cy="923330"/>
          </a:xfrm>
        </p:spPr>
        <p:txBody>
          <a:bodyPr/>
          <a:lstStyle/>
          <a:p>
            <a:pPr algn="ctr">
              <a:defRPr/>
            </a:pPr>
            <a:r>
              <a:rPr lang="ko-KR" altLang="en-US" dirty="0"/>
              <a:t>최저임금 긍정효과 </a:t>
            </a:r>
            <a:r>
              <a:rPr lang="en-US" altLang="ko-KR" dirty="0"/>
              <a:t>90%</a:t>
            </a:r>
            <a:br>
              <a:rPr lang="en-US" altLang="ko-KR" dirty="0"/>
            </a:br>
            <a:r>
              <a:rPr lang="ko-KR" altLang="en-US" dirty="0"/>
              <a:t>靑이 통계청 압박해 빼낸 자료로</a:t>
            </a:r>
            <a:br>
              <a:rPr lang="en-US" altLang="ko-KR" dirty="0"/>
            </a:br>
            <a:r>
              <a:rPr lang="ko-KR" altLang="en-US" dirty="0"/>
              <a:t> </a:t>
            </a:r>
            <a:r>
              <a:rPr lang="en-US" altLang="ko-KR" dirty="0"/>
              <a:t>'</a:t>
            </a:r>
            <a:r>
              <a:rPr lang="ko-KR" altLang="en-US" dirty="0"/>
              <a:t>엉터리 보고서</a:t>
            </a:r>
            <a:r>
              <a:rPr lang="en-US" altLang="ko-KR" dirty="0"/>
              <a:t>' </a:t>
            </a:r>
            <a:endParaRPr lang="ko-KR" altLang="ko-KR" dirty="0"/>
          </a:p>
        </p:txBody>
      </p:sp>
      <p:pic>
        <p:nvPicPr>
          <p:cNvPr id="7" name="그림 6">
            <a:hlinkClick r:id="rId2"/>
            <a:extLst>
              <a:ext uri="{FF2B5EF4-FFF2-40B4-BE49-F238E27FC236}">
                <a16:creationId xmlns:a16="http://schemas.microsoft.com/office/drawing/2014/main" id="{E4D46222-AB92-4749-94FA-9F528E0977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084" y="1297231"/>
            <a:ext cx="3977972" cy="27312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1CC587-2543-4F5A-A421-ED8CB6FA4374}"/>
              </a:ext>
            </a:extLst>
          </p:cNvPr>
          <p:cNvSpPr txBox="1"/>
          <p:nvPr/>
        </p:nvSpPr>
        <p:spPr>
          <a:xfrm>
            <a:off x="318737" y="3772681"/>
            <a:ext cx="670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hlinkClick r:id="rId2"/>
              </a:rPr>
              <a:t>링크</a:t>
            </a:r>
            <a:endParaRPr lang="ko-KR" altLang="en-US" sz="1400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67CCAC47-8558-4D7E-853B-81347A8887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056" y="1286245"/>
            <a:ext cx="2748042" cy="280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36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/>
          <p:nvPr/>
        </p:nvSpPr>
        <p:spPr>
          <a:xfrm>
            <a:off x="0" y="0"/>
            <a:ext cx="4829175" cy="6858000"/>
          </a:xfrm>
          <a:custGeom>
            <a:avLst/>
            <a:gdLst>
              <a:gd name="connsiteX0" fmla="*/ 0 w 4829175"/>
              <a:gd name="connsiteY0" fmla="*/ 0 h 6858000"/>
              <a:gd name="connsiteX1" fmla="*/ 591579 w 4829175"/>
              <a:gd name="connsiteY1" fmla="*/ 0 h 6858000"/>
              <a:gd name="connsiteX2" fmla="*/ 1852835 w 4829175"/>
              <a:gd name="connsiteY2" fmla="*/ 0 h 6858000"/>
              <a:gd name="connsiteX3" fmla="*/ 4829175 w 4829175"/>
              <a:gd name="connsiteY3" fmla="*/ 0 h 6858000"/>
              <a:gd name="connsiteX4" fmla="*/ 3323567 w 4829175"/>
              <a:gd name="connsiteY4" fmla="*/ 2800350 h 6858000"/>
              <a:gd name="connsiteX5" fmla="*/ 3679268 w 4829175"/>
              <a:gd name="connsiteY5" fmla="*/ 2800350 h 6858000"/>
              <a:gd name="connsiteX6" fmla="*/ 1497673 w 4829175"/>
              <a:gd name="connsiteY6" fmla="*/ 6857999 h 6858000"/>
              <a:gd name="connsiteX7" fmla="*/ 1141972 w 4829175"/>
              <a:gd name="connsiteY7" fmla="*/ 6857999 h 6858000"/>
              <a:gd name="connsiteX8" fmla="*/ 1141971 w 4829175"/>
              <a:gd name="connsiteY8" fmla="*/ 6858000 h 6858000"/>
              <a:gd name="connsiteX9" fmla="*/ 0 w 482917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829175" h="6858000">
                <a:moveTo>
                  <a:pt x="0" y="0"/>
                </a:moveTo>
                <a:lnTo>
                  <a:pt x="591579" y="0"/>
                </a:lnTo>
                <a:lnTo>
                  <a:pt x="1852835" y="0"/>
                </a:lnTo>
                <a:lnTo>
                  <a:pt x="4829175" y="0"/>
                </a:lnTo>
                <a:lnTo>
                  <a:pt x="3323567" y="2800350"/>
                </a:lnTo>
                <a:lnTo>
                  <a:pt x="3679268" y="2800350"/>
                </a:lnTo>
                <a:lnTo>
                  <a:pt x="1497673" y="6857999"/>
                </a:lnTo>
                <a:lnTo>
                  <a:pt x="1141972" y="6857999"/>
                </a:lnTo>
                <a:lnTo>
                  <a:pt x="114197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51520" y="2459504"/>
            <a:ext cx="289173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0" h="0"/>
              <a:contourClr>
                <a:schemeClr val="tx1">
                  <a:lumMod val="75000"/>
                  <a:lumOff val="25000"/>
                </a:schemeClr>
              </a:contourClr>
            </a:sp3d>
          </a:bodyPr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0" spc="-300" dirty="0">
                <a:ln>
                  <a:prstDash val="solid"/>
                </a:ln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05</a:t>
            </a:r>
          </a:p>
        </p:txBody>
      </p:sp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4081463" y="2936875"/>
            <a:ext cx="479583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3500" spc="-150" dirty="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내가 내린 결론</a:t>
            </a:r>
            <a:endParaRPr kumimoji="0" lang="en-US" altLang="ko-KR" sz="3500" spc="-150" dirty="0">
              <a:solidFill>
                <a:schemeClr val="bg1"/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84AD0992-09D1-44B9-8327-D5002D8509E2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8843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자유형 41"/>
          <p:cNvSpPr/>
          <p:nvPr/>
        </p:nvSpPr>
        <p:spPr>
          <a:xfrm>
            <a:off x="0" y="-25153"/>
            <a:ext cx="7648575" cy="6858000"/>
          </a:xfrm>
          <a:custGeom>
            <a:avLst/>
            <a:gdLst>
              <a:gd name="connsiteX0" fmla="*/ 1066434 w 7648575"/>
              <a:gd name="connsiteY0" fmla="*/ 0 h 6858001"/>
              <a:gd name="connsiteX1" fmla="*/ 5902409 w 7648575"/>
              <a:gd name="connsiteY1" fmla="*/ 0 h 6858001"/>
              <a:gd name="connsiteX2" fmla="*/ 5902409 w 7648575"/>
              <a:gd name="connsiteY2" fmla="*/ 1 h 6858001"/>
              <a:gd name="connsiteX3" fmla="*/ 7353301 w 7648575"/>
              <a:gd name="connsiteY3" fmla="*/ 1 h 6858001"/>
              <a:gd name="connsiteX4" fmla="*/ 7353301 w 7648575"/>
              <a:gd name="connsiteY4" fmla="*/ 2 h 6858001"/>
              <a:gd name="connsiteX5" fmla="*/ 7648575 w 7648575"/>
              <a:gd name="connsiteY5" fmla="*/ 2 h 6858001"/>
              <a:gd name="connsiteX6" fmla="*/ 6142967 w 7648575"/>
              <a:gd name="connsiteY6" fmla="*/ 2800351 h 6858001"/>
              <a:gd name="connsiteX7" fmla="*/ 6498668 w 7648575"/>
              <a:gd name="connsiteY7" fmla="*/ 2800351 h 6858001"/>
              <a:gd name="connsiteX8" fmla="*/ 4317073 w 7648575"/>
              <a:gd name="connsiteY8" fmla="*/ 6858000 h 6858001"/>
              <a:gd name="connsiteX9" fmla="*/ 3961372 w 7648575"/>
              <a:gd name="connsiteY9" fmla="*/ 6858000 h 6858001"/>
              <a:gd name="connsiteX10" fmla="*/ 3961371 w 7648575"/>
              <a:gd name="connsiteY10" fmla="*/ 6858001 h 6858001"/>
              <a:gd name="connsiteX11" fmla="*/ 3666097 w 7648575"/>
              <a:gd name="connsiteY11" fmla="*/ 6858001 h 6858001"/>
              <a:gd name="connsiteX12" fmla="*/ 2476501 w 7648575"/>
              <a:gd name="connsiteY12" fmla="*/ 6858001 h 6858001"/>
              <a:gd name="connsiteX13" fmla="*/ 2181226 w 7648575"/>
              <a:gd name="connsiteY13" fmla="*/ 6858001 h 6858001"/>
              <a:gd name="connsiteX14" fmla="*/ 2181226 w 7648575"/>
              <a:gd name="connsiteY14" fmla="*/ 6858000 h 6858001"/>
              <a:gd name="connsiteX15" fmla="*/ 1352552 w 7648575"/>
              <a:gd name="connsiteY15" fmla="*/ 6858000 h 6858001"/>
              <a:gd name="connsiteX16" fmla="*/ 0 w 7648575"/>
              <a:gd name="connsiteY16" fmla="*/ 6858000 h 6858001"/>
              <a:gd name="connsiteX17" fmla="*/ 0 w 7648575"/>
              <a:gd name="connsiteY17" fmla="*/ 198351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648575" h="6858001">
                <a:moveTo>
                  <a:pt x="1066434" y="0"/>
                </a:moveTo>
                <a:lnTo>
                  <a:pt x="5902409" y="0"/>
                </a:lnTo>
                <a:lnTo>
                  <a:pt x="5902409" y="1"/>
                </a:lnTo>
                <a:lnTo>
                  <a:pt x="7353301" y="1"/>
                </a:lnTo>
                <a:lnTo>
                  <a:pt x="7353301" y="2"/>
                </a:lnTo>
                <a:lnTo>
                  <a:pt x="7648575" y="2"/>
                </a:lnTo>
                <a:lnTo>
                  <a:pt x="6142967" y="2800351"/>
                </a:lnTo>
                <a:lnTo>
                  <a:pt x="6498668" y="2800351"/>
                </a:lnTo>
                <a:lnTo>
                  <a:pt x="4317073" y="6858000"/>
                </a:lnTo>
                <a:lnTo>
                  <a:pt x="3961372" y="6858000"/>
                </a:lnTo>
                <a:lnTo>
                  <a:pt x="3961371" y="6858001"/>
                </a:lnTo>
                <a:lnTo>
                  <a:pt x="3666097" y="6858001"/>
                </a:lnTo>
                <a:lnTo>
                  <a:pt x="2476501" y="6858001"/>
                </a:lnTo>
                <a:lnTo>
                  <a:pt x="2181226" y="6858001"/>
                </a:lnTo>
                <a:lnTo>
                  <a:pt x="2181226" y="6858000"/>
                </a:lnTo>
                <a:lnTo>
                  <a:pt x="1352552" y="6858000"/>
                </a:lnTo>
                <a:lnTo>
                  <a:pt x="0" y="6858000"/>
                </a:lnTo>
                <a:lnTo>
                  <a:pt x="0" y="19835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11279" name="Text Box 5"/>
          <p:cNvSpPr txBox="1">
            <a:spLocks noChangeArrowheads="1"/>
          </p:cNvSpPr>
          <p:nvPr/>
        </p:nvSpPr>
        <p:spPr bwMode="auto">
          <a:xfrm>
            <a:off x="251520" y="1827264"/>
            <a:ext cx="4320480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나는 최저 시급 인상에 대해 부정적이지만 오히려 긍정적 자료를 찾으려 노력하였다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하지만 자료가 부정적인 자료가 압도적으로 많았으며 뒷받침해주는 자료가 부족하였다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endParaRPr kumimoji="0" lang="en-US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현재 최저시급 인상은 너무나도 가파르게 상승을 해왔으며 그에 따른 부작용이 점점 나오고 있는 상태이다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</a:t>
            </a:r>
          </a:p>
          <a:p>
            <a:pPr algn="just" eaLnBrk="1" latinLnBrk="1" hangingPunct="1"/>
            <a:endParaRPr kumimoji="0" lang="en-US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또한 일자리안전자금이 바닥나버린 상황이라 취업률이 점점 악화될 것으로 보이며 실업률 또한 점점 증가 할 것이라는 결과이다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endParaRPr kumimoji="0" lang="en-US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현재 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2019</a:t>
            </a: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년도 막바지 분기로써 조금 안정화된 부분도 조금 있었지만 다시 하락세를 이어가고 있다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endParaRPr kumimoji="0" lang="en-US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r>
              <a:rPr kumimoji="0" lang="ko-KR" altLang="en-US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경재가 빠르게 안정될 수 있도록 정부의 빠른 대처가 필요한 상황이며 현 상황에 정확한 정책이 필요할 것이며 또한 국민의 신뢰도를 되찾아야 할 것이다</a:t>
            </a:r>
            <a:r>
              <a:rPr kumimoji="0" lang="en-US" altLang="ko-KR" sz="1400" dirty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  <a:p>
            <a:pPr marL="342900" indent="-342900" algn="just" eaLnBrk="1" latinLnBrk="1" hangingPunct="1">
              <a:buFont typeface="Arial" panose="020B0604020202020204" pitchFamily="34" charset="0"/>
              <a:buChar char="•"/>
            </a:pPr>
            <a:endParaRPr kumimoji="0" lang="en-US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just" eaLnBrk="1" latinLnBrk="1" hangingPunct="1"/>
            <a:endParaRPr kumimoji="0" lang="ko-KR" altLang="ko-KR" sz="1400" dirty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243" name="TextBox 19"/>
          <p:cNvSpPr txBox="1">
            <a:spLocks noChangeArrowheads="1"/>
          </p:cNvSpPr>
          <p:nvPr/>
        </p:nvSpPr>
        <p:spPr bwMode="auto">
          <a:xfrm>
            <a:off x="766292" y="664161"/>
            <a:ext cx="505618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4500" b="1" spc="-15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나의 결론</a:t>
            </a:r>
            <a:r>
              <a:rPr kumimoji="0" lang="en-US" altLang="ko-KR" sz="4500" b="1" spc="-150" dirty="0"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BE0594EE-A0E4-49D1-AC9D-BCE34763AE2F}"/>
              </a:ext>
            </a:extLst>
          </p:cNvPr>
          <p:cNvSpPr/>
          <p:nvPr/>
        </p:nvSpPr>
        <p:spPr>
          <a:xfrm>
            <a:off x="7668344" y="260648"/>
            <a:ext cx="1296144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331130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제목 2"/>
          <p:cNvSpPr txBox="1">
            <a:spLocks/>
          </p:cNvSpPr>
          <p:nvPr/>
        </p:nvSpPr>
        <p:spPr bwMode="auto">
          <a:xfrm>
            <a:off x="683568" y="4005064"/>
            <a:ext cx="5038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defRPr/>
            </a:pP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최저시급 인상 </a:t>
            </a:r>
            <a:r>
              <a:rPr lang="en-US" altLang="ko-KR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 - </a:t>
            </a: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분석과 결과 </a:t>
            </a:r>
            <a:endParaRPr lang="en-US" altLang="ko-KR" sz="1600" dirty="0">
              <a:solidFill>
                <a:schemeClr val="bg1">
                  <a:lumMod val="85000"/>
                </a:schemeClr>
              </a:solidFill>
              <a:latin typeface="Arial Black" panose="020B0A040201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793750" y="1557338"/>
            <a:ext cx="5038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80000"/>
              </a:lnSpc>
            </a:pPr>
            <a:r>
              <a:rPr kumimoji="0" lang="en-US" altLang="ko-KR" sz="5000">
                <a:solidFill>
                  <a:schemeClr val="bg1"/>
                </a:solidFill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THANK</a:t>
            </a:r>
          </a:p>
        </p:txBody>
      </p:sp>
      <p:sp>
        <p:nvSpPr>
          <p:cNvPr id="22532" name="TextBox 5"/>
          <p:cNvSpPr txBox="1">
            <a:spLocks noChangeArrowheads="1"/>
          </p:cNvSpPr>
          <p:nvPr/>
        </p:nvSpPr>
        <p:spPr bwMode="auto">
          <a:xfrm>
            <a:off x="803275" y="2217738"/>
            <a:ext cx="6216650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latinLnBrk="1" hangingPunct="1">
              <a:lnSpc>
                <a:spcPct val="80000"/>
              </a:lnSpc>
            </a:pPr>
            <a:r>
              <a:rPr kumimoji="0" lang="en-US" altLang="ko-KR" sz="7000">
                <a:solidFill>
                  <a:schemeClr val="bg1"/>
                </a:solidFill>
                <a:latin typeface="Arial Black" panose="020B0A040201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YOU</a:t>
            </a: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A7960180-F191-44A6-9C63-F793581D6E19}"/>
              </a:ext>
            </a:extLst>
          </p:cNvPr>
          <p:cNvSpPr/>
          <p:nvPr/>
        </p:nvSpPr>
        <p:spPr>
          <a:xfrm>
            <a:off x="7452320" y="276920"/>
            <a:ext cx="1512169" cy="432048"/>
          </a:xfrm>
          <a:prstGeom prst="roundRect">
            <a:avLst/>
          </a:prstGeom>
          <a:solidFill>
            <a:srgbClr val="2020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제목 2">
            <a:extLst>
              <a:ext uri="{FF2B5EF4-FFF2-40B4-BE49-F238E27FC236}">
                <a16:creationId xmlns:a16="http://schemas.microsoft.com/office/drawing/2014/main" id="{169938C7-D2AD-400F-841E-D63B17C164A8}"/>
              </a:ext>
            </a:extLst>
          </p:cNvPr>
          <p:cNvSpPr txBox="1">
            <a:spLocks/>
          </p:cNvSpPr>
          <p:nvPr/>
        </p:nvSpPr>
        <p:spPr bwMode="auto">
          <a:xfrm>
            <a:off x="7308305" y="5750083"/>
            <a:ext cx="165618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latinLnBrk="1">
              <a:defRPr/>
            </a:pP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+mn-lt"/>
                <a:ea typeface="맑은 고딕" panose="020B0503020000020004" pitchFamily="50" charset="-127"/>
                <a:cs typeface="Arial" panose="020B0604020202020204" pitchFamily="34" charset="0"/>
              </a:rPr>
              <a:t>외식조리전공 </a:t>
            </a:r>
            <a:endParaRPr lang="en-US" altLang="ko-KR" sz="1600" dirty="0">
              <a:solidFill>
                <a:schemeClr val="bg1">
                  <a:lumMod val="85000"/>
                </a:schemeClr>
              </a:solidFill>
              <a:latin typeface="+mn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atinLnBrk="1">
              <a:defRPr/>
            </a:pPr>
            <a:r>
              <a:rPr lang="en-US" altLang="ko-KR" sz="1600" dirty="0">
                <a:solidFill>
                  <a:schemeClr val="bg1">
                    <a:lumMod val="85000"/>
                  </a:schemeClr>
                </a:solidFill>
                <a:latin typeface="+mn-lt"/>
                <a:ea typeface="맑은 고딕" panose="020B0503020000020004" pitchFamily="50" charset="-127"/>
                <a:cs typeface="Arial" panose="020B0604020202020204" pitchFamily="34" charset="0"/>
              </a:rPr>
              <a:t>19</a:t>
            </a:r>
            <a:r>
              <a:rPr lang="ko-KR" altLang="en-US" sz="1600" dirty="0">
                <a:solidFill>
                  <a:schemeClr val="bg1">
                    <a:lumMod val="85000"/>
                  </a:schemeClr>
                </a:solidFill>
                <a:latin typeface="+mn-lt"/>
                <a:ea typeface="맑은 고딕" panose="020B0503020000020004" pitchFamily="50" charset="-127"/>
                <a:cs typeface="Arial" panose="020B0604020202020204" pitchFamily="34" charset="0"/>
              </a:rPr>
              <a:t>학번 이건호 </a:t>
            </a:r>
            <a:endParaRPr lang="en-US" altLang="ko-KR" sz="1600" dirty="0">
              <a:solidFill>
                <a:schemeClr val="bg1">
                  <a:lumMod val="85000"/>
                </a:schemeClr>
              </a:solidFill>
              <a:latin typeface="+mn-lt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atinLnBrk="1">
              <a:defRPr/>
            </a:pPr>
            <a:r>
              <a:rPr lang="en-US" altLang="ko-KR" sz="1600" dirty="0">
                <a:solidFill>
                  <a:schemeClr val="bg1">
                    <a:lumMod val="85000"/>
                  </a:schemeClr>
                </a:solidFill>
                <a:latin typeface="+mn-lt"/>
                <a:ea typeface="맑은 고딕" panose="020B0503020000020004" pitchFamily="50" charset="-127"/>
                <a:cs typeface="Arial" panose="020B0604020202020204" pitchFamily="34" charset="0"/>
              </a:rPr>
              <a:t>201911126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5">
      <a:majorFont>
        <a:latin typeface="맑은 고딕"/>
        <a:ea typeface="나눔바른고딕"/>
        <a:cs typeface=""/>
      </a:majorFont>
      <a:minorFont>
        <a:latin typeface="맑은 고딕"/>
        <a:ea typeface="나눔바른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사용자 지정 23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000000"/>
      </a:accent1>
      <a:accent2>
        <a:srgbClr val="808080"/>
      </a:accent2>
      <a:accent3>
        <a:srgbClr val="B2B2B2"/>
      </a:accent3>
      <a:accent4>
        <a:srgbClr val="DDDDDD"/>
      </a:accent4>
      <a:accent5>
        <a:srgbClr val="FFFFFF"/>
      </a:accent5>
      <a:accent6>
        <a:srgbClr val="DDDDDD"/>
      </a:accent6>
      <a:hlink>
        <a:srgbClr val="5F5F5F"/>
      </a:hlink>
      <a:folHlink>
        <a:srgbClr val="919191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6074</TotalTime>
  <Words>1310</Words>
  <Application>Microsoft Office PowerPoint</Application>
  <PresentationFormat>화면 슬라이드 쇼(4:3)</PresentationFormat>
  <Paragraphs>147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20</vt:i4>
      </vt:variant>
    </vt:vector>
  </HeadingPairs>
  <TitlesOfParts>
    <vt:vector size="26" baseType="lpstr">
      <vt:lpstr>굴림</vt:lpstr>
      <vt:lpstr>맑은 고딕</vt:lpstr>
      <vt:lpstr>Arial</vt:lpstr>
      <vt:lpstr>Arial Black</vt:lpstr>
      <vt:lpstr>5_Office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Positive effect</vt:lpstr>
      <vt:lpstr>Negative effect</vt:lpstr>
      <vt:lpstr>PowerPoint 프레젠테이션</vt:lpstr>
      <vt:lpstr>기업간 공정 거래 – 기업 수입 하락 </vt:lpstr>
      <vt:lpstr>빈부격차 –  더 커졌다 </vt:lpstr>
      <vt:lpstr>구매력 상승  - 소비 증감률 하락  소비심리 하락  </vt:lpstr>
      <vt:lpstr>고용률(취업률) – 인건비 상승, 자동화 </vt:lpstr>
      <vt:lpstr>최저임금 긍정효과 90% 靑이 통계청 압박해 빼낸 자료로  '엉터리 보고서' </vt:lpstr>
      <vt:lpstr>PowerPoint 프레젠테이션</vt:lpstr>
      <vt:lpstr>PowerPoint 프레젠테이션</vt:lpstr>
      <vt:lpstr>PowerPoint 프레젠테이션</vt:lpstr>
    </vt:vector>
  </TitlesOfParts>
  <Company>디브리드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디브리드</dc:title>
  <dc:subject>교육</dc:subject>
  <dc:creator>디브리드 www.dbreed.co.kr</dc:creator>
  <dc:description>Copyright (c) D'breed All rights reserved
본 Template은 개인용도에 한해 배포한 것입니다. 상업적인 용도로 사용 할 수 없습니다.</dc:description>
  <cp:lastModifiedBy>user</cp:lastModifiedBy>
  <cp:revision>429</cp:revision>
  <dcterms:created xsi:type="dcterms:W3CDTF">2011-06-13T04:09:39Z</dcterms:created>
  <dcterms:modified xsi:type="dcterms:W3CDTF">2019-11-25T17:20:07Z</dcterms:modified>
</cp:coreProperties>
</file>