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67" r:id="rId6"/>
    <p:sldId id="258" r:id="rId7"/>
    <p:sldId id="268" r:id="rId8"/>
    <p:sldId id="260" r:id="rId9"/>
    <p:sldId id="261" r:id="rId10"/>
    <p:sldId id="262" r:id="rId11"/>
    <p:sldId id="264" r:id="rId12"/>
    <p:sldId id="265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4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presProps" Target="presProps.xml"  /><Relationship Id="rId15" Type="http://schemas.openxmlformats.org/officeDocument/2006/relationships/viewProps" Target="viewProps.xml"  /><Relationship Id="rId16" Type="http://schemas.openxmlformats.org/officeDocument/2006/relationships/theme" Target="theme/theme1.xml"  /><Relationship Id="rId17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2024-11-21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4</a:t>
            </a:r>
            <a:r>
              <a:rPr lang="ko-KR" altLang="en-US"/>
              <a:t>차 산업혁명으로 인한</a:t>
            </a:r>
            <a:br>
              <a:rPr lang="ko-KR" altLang="en-US"/>
            </a:br>
            <a:r>
              <a:rPr lang="ko-KR" altLang="en-US"/>
              <a:t>노동의 변화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202410785</a:t>
            </a:r>
            <a:r>
              <a:rPr lang="ko-KR" altLang="en-US"/>
              <a:t> 이수훈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목차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주제 선정 이유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개념 상식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참고 논헌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개별 논증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반론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결론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주제 선정 이유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ko-KR" altLang="en-US"/>
              <a:t> 최근에 인공지능이 발전함에 따라 다양한 분야에서 인공지능을 활용한 사례가 많아지고 있다</a:t>
            </a:r>
            <a:r>
              <a:rPr lang="en-US" altLang="ko-KR"/>
              <a:t>.</a:t>
            </a:r>
            <a:r>
              <a:rPr lang="ko-KR" altLang="en-US"/>
              <a:t> 그 중 노동쪽에서는 어떤 변화가 일어날지 알아보기 위해 선정했다</a:t>
            </a:r>
            <a:r>
              <a:rPr lang="en-US" altLang="ko-KR"/>
              <a:t>.</a:t>
            </a:r>
            <a:r>
              <a:rPr lang="ko-KR" altLang="en-US"/>
              <a:t> 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개념 상식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ko-KR" altLang="en-US" sz="3200"/>
              <a:t>노동</a:t>
            </a:r>
            <a:endParaRPr lang="ko-KR" altLang="en-US" sz="3200"/>
          </a:p>
          <a:p>
            <a:pPr marL="0" lvl="0" indent="0">
              <a:buNone/>
              <a:defRPr/>
            </a:pPr>
            <a:r>
              <a:rPr lang="ko-KR" altLang="en-US" sz="2000"/>
              <a:t>사람이 생활에 필요한 물자를 얻기 위하여 육체적 노력이나 정신적 노력을 들이는 행위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ko-KR" altLang="en-US" sz="3200"/>
              <a:t>인공지능</a:t>
            </a:r>
            <a:endParaRPr lang="ko-KR" altLang="en-US" sz="3200"/>
          </a:p>
          <a:p>
            <a:pPr marL="0" lvl="0" indent="0">
              <a:buNone/>
              <a:defRPr/>
            </a:pPr>
            <a:r>
              <a:rPr lang="ko-KR" altLang="en-US" sz="2000"/>
              <a:t>인간의 학습능력</a:t>
            </a:r>
            <a:r>
              <a:rPr lang="en-US" altLang="ko-KR" sz="2000"/>
              <a:t>,</a:t>
            </a:r>
            <a:r>
              <a:rPr lang="ko-KR" altLang="en-US" sz="2000"/>
              <a:t> 지각능력등</a:t>
            </a:r>
            <a:r>
              <a:rPr lang="en-US" altLang="ko-KR" sz="2000"/>
              <a:t>,</a:t>
            </a:r>
            <a:r>
              <a:rPr lang="ko-KR" altLang="en-US" sz="2000"/>
              <a:t> 인간의 지능을 인공적으로 구현하는 컴퓨터 세계관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en-US" altLang="ko-KR" sz="3200"/>
              <a:t>4</a:t>
            </a:r>
            <a:r>
              <a:rPr lang="ko-KR" altLang="en-US" sz="3200"/>
              <a:t>차 산업혁명</a:t>
            </a:r>
            <a:endParaRPr lang="ko-KR" altLang="en-US" sz="3200"/>
          </a:p>
          <a:p>
            <a:pPr marL="0" lvl="0" indent="0">
              <a:buNone/>
              <a:defRPr/>
            </a:pPr>
            <a:r>
              <a:rPr lang="ko-KR" altLang="en-US" sz="2000"/>
              <a:t>정보통신 기술의 융합으로 이루어진 차세대 산업혁명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ko-KR" altLang="en-US"/>
              <a:t>비정형노동</a:t>
            </a:r>
            <a:endParaRPr lang="ko-KR" altLang="en-US"/>
          </a:p>
          <a:p>
            <a:pPr marL="0" lvl="0" indent="0">
              <a:buNone/>
              <a:defRPr/>
            </a:pPr>
            <a:r>
              <a:rPr lang="ko-KR" altLang="en-US" sz="2000"/>
              <a:t>고용관계 없이 독립된 자격으로 일하고 성과에 따라 보수를 받는 노동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ko-KR" altLang="en-US" sz="3200"/>
              <a:t>    </a:t>
            </a:r>
            <a:endParaRPr lang="ko-KR" altLang="en-US" sz="3200"/>
          </a:p>
          <a:p>
            <a:pPr marL="0" lvl="0" indent="0">
              <a:buNone/>
              <a:defRPr/>
            </a:pP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참고논헌</a:t>
            </a:r>
            <a:endParaRPr lang="ko-KR" altLang="en-US"/>
          </a:p>
        </p:txBody>
      </p:sp>
      <p:pic>
        <p:nvPicPr>
          <p:cNvPr id="4" name="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 rot="16200000">
            <a:off x="3348628" y="173128"/>
            <a:ext cx="5494743" cy="73280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노동세계의 변화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1" y="1622351"/>
            <a:ext cx="10972798" cy="4525963"/>
          </a:xfrm>
        </p:spPr>
        <p:txBody>
          <a:bodyPr/>
          <a:lstStyle/>
          <a:p>
            <a:pPr marL="0" lvl="0" indent="0">
              <a:buNone/>
              <a:defRPr/>
            </a:pPr>
            <a:r>
              <a:rPr lang="en-US" altLang="ko-KR" sz="2000"/>
              <a:t>p1.4</a:t>
            </a:r>
            <a:r>
              <a:rPr lang="ko-KR" altLang="en-US" sz="2000"/>
              <a:t>차 산업혁명은 일자리 창출보다 상실 규모가 크고 속도가 빨라 일자리가 감소한다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>
              <a:buNone/>
              <a:defRPr/>
            </a:pPr>
            <a:r>
              <a:rPr lang="en-US" altLang="ko-KR" sz="2000"/>
              <a:t>p2.</a:t>
            </a:r>
            <a:r>
              <a:rPr lang="ko-KR" altLang="en-US" sz="2000"/>
              <a:t>인공지능이 대체하는 직업만큼 새로운 일자리가 만들어 지지 않을 것이다</a:t>
            </a:r>
            <a:r>
              <a:rPr lang="en-US" altLang="ko-KR" sz="2000"/>
              <a:t>.-</a:t>
            </a:r>
            <a:r>
              <a:rPr lang="ko-KR" altLang="en-US" sz="2000"/>
              <a:t>다보스 포럼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en-US" altLang="ko-KR" sz="2000"/>
              <a:t>p3.</a:t>
            </a:r>
            <a:r>
              <a:rPr lang="ko-KR" altLang="en-US" sz="2000"/>
              <a:t>로봇과 인공지능이 인간에게 필요한 것을 모두 공급한다면 일자리는 사라진다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>
              <a:buNone/>
              <a:defRPr/>
            </a:pPr>
            <a:endParaRPr lang="en-US" altLang="ko-KR" sz="2000"/>
          </a:p>
          <a:p>
            <a:pPr marL="0" lvl="0" indent="0">
              <a:buNone/>
              <a:defRPr/>
            </a:pPr>
            <a:endParaRPr lang="en-US" altLang="ko-KR" sz="2000"/>
          </a:p>
          <a:p>
            <a:pPr marL="0" lvl="0" indent="0">
              <a:buNone/>
              <a:defRPr/>
            </a:pPr>
            <a:r>
              <a:rPr lang="en-US" altLang="ko-KR"/>
              <a:t>C. 4</a:t>
            </a:r>
            <a:r>
              <a:rPr lang="ko-KR" altLang="en-US"/>
              <a:t>차산업혁명이 가져올 초연결 지능사회에는 수많은 전문직들이 사라질 것이다</a:t>
            </a:r>
            <a:r>
              <a:rPr lang="en-US" altLang="ko-KR"/>
              <a:t>.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노동의 불평등</a:t>
            </a:r>
            <a:r>
              <a:rPr lang="en-US" altLang="ko-KR"/>
              <a:t>-</a:t>
            </a:r>
            <a:r>
              <a:rPr lang="ko-KR" altLang="en-US"/>
              <a:t>채용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en-US" altLang="ko-KR" sz="2000"/>
              <a:t>p1.</a:t>
            </a:r>
            <a:r>
              <a:rPr lang="ko-KR" altLang="en-US" sz="2000"/>
              <a:t>인공지능은 암묵적이고 복잡한 비정형 노동을 대체할 수 있다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>
              <a:buNone/>
              <a:defRPr/>
            </a:pPr>
            <a:r>
              <a:rPr lang="en-US" altLang="ko-KR" sz="2000"/>
              <a:t>p2.</a:t>
            </a:r>
            <a:r>
              <a:rPr lang="ko-KR" altLang="en-US" sz="2000"/>
              <a:t>임계점을 넘어서서 인류보다 훨씬 빠른 속도로 진화한다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>
              <a:buNone/>
              <a:defRPr/>
            </a:pPr>
            <a:r>
              <a:rPr lang="en-US" altLang="ko-KR" sz="2000"/>
              <a:t>p3.</a:t>
            </a:r>
            <a:r>
              <a:rPr lang="ko-KR" altLang="en-US" sz="2000"/>
              <a:t>인간과 기계가 협력하는 일자리는 존재</a:t>
            </a:r>
            <a:r>
              <a:rPr lang="en-US" altLang="ko-KR" sz="2000"/>
              <a:t>,</a:t>
            </a:r>
            <a:r>
              <a:rPr lang="ko-KR" altLang="en-US" sz="2000"/>
              <a:t> 결국 빠르게 발달하는 기술이 모든 산업분야의 일자리를 위협</a:t>
            </a:r>
            <a:r>
              <a:rPr lang="en-US" altLang="ko-KR" sz="2000"/>
              <a:t>-</a:t>
            </a:r>
            <a:r>
              <a:rPr lang="ko-KR" altLang="en-US" sz="2000"/>
              <a:t>마틴 포드</a:t>
            </a:r>
            <a:endParaRPr lang="ko-KR" altLang="en-US" sz="2000"/>
          </a:p>
          <a:p>
            <a:pPr marL="0" lvl="0" indent="0">
              <a:buNone/>
              <a:defRPr/>
            </a:pPr>
            <a:endParaRPr lang="en-US" altLang="ko-KR"/>
          </a:p>
          <a:p>
            <a:pPr marL="0" lvl="0" indent="0">
              <a:buNone/>
              <a:defRPr/>
            </a:pPr>
            <a:r>
              <a:rPr lang="en-US" altLang="ko-KR"/>
              <a:t>C.</a:t>
            </a:r>
            <a:r>
              <a:rPr lang="ko-KR" altLang="en-US"/>
              <a:t>인공지능과 기술능력 발전으로인해 일자리가 없어지므로 채용률등이 감소될것이다</a:t>
            </a:r>
            <a:r>
              <a:rPr lang="en-US" altLang="ko-KR"/>
              <a:t>.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노동의 불평등</a:t>
            </a:r>
            <a:r>
              <a:rPr lang="en-US" altLang="ko-KR"/>
              <a:t>-</a:t>
            </a:r>
            <a:r>
              <a:rPr lang="ko-KR" altLang="en-US"/>
              <a:t>임금</a:t>
            </a:r>
            <a:r>
              <a:rPr lang="en-US" altLang="ko-KR"/>
              <a:t>,</a:t>
            </a:r>
            <a:r>
              <a:rPr lang="ko-KR" altLang="en-US"/>
              <a:t>승진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en-US" altLang="ko-KR" sz="2000"/>
              <a:t>p1.</a:t>
            </a:r>
            <a:r>
              <a:rPr lang="ko-KR" altLang="en-US" sz="2000"/>
              <a:t>경쟁을 억제하고 소비자 선택을 제한</a:t>
            </a:r>
            <a:r>
              <a:rPr lang="en-US" altLang="ko-KR" sz="2000"/>
              <a:t>,</a:t>
            </a:r>
            <a:r>
              <a:rPr lang="ko-KR" altLang="en-US" sz="2000"/>
              <a:t> 과도한 자동화로 임금상승 억제</a:t>
            </a:r>
            <a:r>
              <a:rPr lang="en-US" altLang="ko-KR" sz="2000"/>
              <a:t>,</a:t>
            </a:r>
            <a:r>
              <a:rPr lang="ko-KR" altLang="en-US" sz="2000"/>
              <a:t>불평등 심화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en-US" altLang="ko-KR" sz="2000"/>
              <a:t>p2.</a:t>
            </a:r>
            <a:r>
              <a:rPr lang="ko-KR" altLang="en-US" sz="2000"/>
              <a:t>승진은 임금과 부가급여 증대</a:t>
            </a:r>
            <a:r>
              <a:rPr lang="en-US" altLang="ko-KR" sz="2000"/>
              <a:t>,</a:t>
            </a:r>
            <a:r>
              <a:rPr lang="ko-KR" altLang="en-US" sz="2000"/>
              <a:t> 권력이나 자본에의 높은 접근가능성을 보장</a:t>
            </a:r>
            <a:endParaRPr lang="ko-KR" altLang="en-US" sz="2000"/>
          </a:p>
          <a:p>
            <a:pPr marL="0" lvl="0" indent="0">
              <a:buNone/>
              <a:defRPr/>
            </a:pPr>
            <a:r>
              <a:rPr lang="ko-KR" altLang="en-US" sz="2000"/>
              <a:t>       인공지능의 대체로인해 승진기회 감소</a:t>
            </a:r>
            <a:r>
              <a:rPr lang="en-US" altLang="ko-KR" sz="2000"/>
              <a:t>,</a:t>
            </a:r>
            <a:r>
              <a:rPr lang="ko-KR" altLang="en-US" sz="2000"/>
              <a:t> 동기가 없어짐</a:t>
            </a:r>
            <a:r>
              <a:rPr lang="en-US" altLang="ko-KR" sz="2000"/>
              <a:t>.</a:t>
            </a:r>
            <a:endParaRPr lang="ko-KR" altLang="en-US" sz="2000"/>
          </a:p>
          <a:p>
            <a:pPr marL="0" lvl="0" indent="0">
              <a:buNone/>
              <a:defRPr/>
            </a:pPr>
            <a:endParaRPr lang="ko-KR" altLang="en-US" sz="2000"/>
          </a:p>
          <a:p>
            <a:pPr marL="0" lvl="0" indent="0">
              <a:buNone/>
              <a:defRPr/>
            </a:pPr>
            <a:r>
              <a:rPr lang="en-US" altLang="ko-KR" sz="3200"/>
              <a:t>C.</a:t>
            </a:r>
            <a:r>
              <a:rPr lang="ko-KR" altLang="en-US" sz="3200"/>
              <a:t>퇴사하는 노동자 증가</a:t>
            </a:r>
            <a:r>
              <a:rPr lang="en-US" altLang="ko-KR" sz="3200"/>
              <a:t>,</a:t>
            </a:r>
            <a:r>
              <a:rPr lang="ko-KR" altLang="en-US" sz="3200"/>
              <a:t> 빈부 격차가 심해질 수도 있음</a:t>
            </a:r>
            <a:r>
              <a:rPr lang="en-US" altLang="ko-KR" sz="3200"/>
              <a:t>.</a:t>
            </a:r>
            <a:r>
              <a:rPr lang="ko-KR" altLang="en-US" sz="2000"/>
              <a:t>    </a:t>
            </a:r>
            <a:endParaRPr lang="ko-KR" altLang="en-US" sz="2000"/>
          </a:p>
        </p:txBody>
      </p:sp>
      <p:cxnSp>
        <p:nvCxnSpPr>
          <p:cNvPr id="4" name="화살표 3"/>
          <p:cNvCxnSpPr/>
          <p:nvPr/>
        </p:nvCxnSpPr>
        <p:spPr>
          <a:xfrm>
            <a:off x="358848" y="2487579"/>
            <a:ext cx="44856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반론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ko-KR" altLang="en-US"/>
              <a:t> </a:t>
            </a:r>
            <a:r>
              <a:rPr lang="ko-KR" altLang="en-US" sz="2800"/>
              <a:t>산업혁명은 기존 일자리 상실을 야기해도 일자리 형태만 바꿔놓을 뿐 일자리 수를 줄이지는 않는다</a:t>
            </a:r>
            <a:r>
              <a:rPr lang="en-US" altLang="ko-KR" sz="2800"/>
              <a:t>.</a:t>
            </a:r>
            <a:endParaRPr lang="en-US" altLang="ko-KR" sz="2800"/>
          </a:p>
          <a:p>
            <a:pPr marL="0" lvl="0" indent="0">
              <a:buNone/>
              <a:defRPr/>
            </a:pPr>
            <a:r>
              <a:rPr lang="ko-KR" altLang="en-US" sz="2800"/>
              <a:t> </a:t>
            </a:r>
            <a:r>
              <a:rPr lang="en-US" altLang="ko-KR" sz="2800"/>
              <a:t>4</a:t>
            </a:r>
            <a:r>
              <a:rPr lang="ko-KR" altLang="en-US" sz="2800"/>
              <a:t>차 산업혁명이 일자리에 미치는 영향이 강력하지만 지속적 교육과 기술 습득 등으로 충분히 극복할 수 있다</a:t>
            </a:r>
            <a:r>
              <a:rPr lang="en-US" altLang="ko-KR" sz="2800"/>
              <a:t>.</a:t>
            </a:r>
            <a:endParaRPr lang="en-US" altLang="ko-KR" sz="2800"/>
          </a:p>
          <a:p>
            <a:pPr marL="0" lvl="0" indent="0">
              <a:buNone/>
              <a:defRPr/>
            </a:pPr>
            <a:endParaRPr lang="en-US" altLang="ko-KR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결론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ko-KR" altLang="en-US" sz="2800"/>
              <a:t>  전문기관들은 많은 </a:t>
            </a:r>
            <a:r>
              <a:rPr lang="ko-KR" altLang="en-US" sz="2800" b="1"/>
              <a:t>일자리들이 사라질</a:t>
            </a:r>
            <a:r>
              <a:rPr lang="ko-KR" altLang="en-US" sz="2800"/>
              <a:t>거라고 예상하고 있다</a:t>
            </a:r>
            <a:r>
              <a:rPr lang="en-US" altLang="ko-KR" sz="2800"/>
              <a:t>.</a:t>
            </a:r>
            <a:r>
              <a:rPr lang="ko-KR" altLang="en-US" sz="2800"/>
              <a:t> </a:t>
            </a:r>
            <a:endParaRPr lang="ko-KR" altLang="en-US" sz="2800"/>
          </a:p>
          <a:p>
            <a:pPr marL="0" lvl="0" indent="0">
              <a:buNone/>
              <a:defRPr/>
            </a:pPr>
            <a:r>
              <a:rPr lang="ko-KR" altLang="en-US" sz="2800"/>
              <a:t> 인공지능은 빠른 속도로 진화하면서 대부분의 일자리들을 대체할 것이기 때문에</a:t>
            </a:r>
            <a:r>
              <a:rPr lang="en-US" altLang="ko-KR" sz="2800"/>
              <a:t>.</a:t>
            </a:r>
            <a:endParaRPr lang="en-US" altLang="ko-KR" sz="2800"/>
          </a:p>
          <a:p>
            <a:pPr marL="0" lvl="0" indent="0">
              <a:buNone/>
              <a:defRPr/>
            </a:pPr>
            <a:r>
              <a:rPr lang="ko-KR" altLang="en-US" sz="2800"/>
              <a:t> 모든 혁신에서 일자리들은 사라지고 생기는 것이다</a:t>
            </a:r>
            <a:r>
              <a:rPr lang="en-US" altLang="ko-KR" sz="2800"/>
              <a:t>.</a:t>
            </a:r>
            <a:r>
              <a:rPr lang="ko-KR" altLang="en-US" sz="2800"/>
              <a:t> 중요한것은 새로 생겨나는 일자리가 무엇이냐이다</a:t>
            </a:r>
            <a:r>
              <a:rPr lang="en-US" altLang="ko-KR" sz="2800"/>
              <a:t>.</a:t>
            </a:r>
            <a:r>
              <a:rPr lang="ko-KR" altLang="en-US" sz="2800"/>
              <a:t> </a:t>
            </a:r>
            <a:endParaRPr lang="ko-KR" altLang="en-US" sz="2800"/>
          </a:p>
          <a:p>
            <a:pPr marL="0" lvl="0" indent="0">
              <a:buNone/>
              <a:defRPr/>
            </a:pPr>
            <a:r>
              <a:rPr lang="ko-KR" altLang="en-US" sz="2800"/>
              <a:t> </a:t>
            </a:r>
            <a:endParaRPr lang="ko-KR" altLang="en-US" sz="2800"/>
          </a:p>
          <a:p>
            <a:pPr marL="0" lvl="0" indent="0">
              <a:buNone/>
              <a:defRPr/>
            </a:pPr>
            <a:r>
              <a:rPr lang="ko-KR" altLang="en-US" sz="2800"/>
              <a:t> 그렇기 때문에 </a:t>
            </a:r>
            <a:r>
              <a:rPr lang="ko-KR" altLang="en-US" sz="2800" b="1"/>
              <a:t>인류의 지속적 노력</a:t>
            </a:r>
            <a:r>
              <a:rPr lang="ko-KR" altLang="en-US" sz="2800"/>
              <a:t>과</a:t>
            </a:r>
            <a:r>
              <a:rPr lang="ko-KR" altLang="en-US" sz="2800" b="1"/>
              <a:t> 대응방안</a:t>
            </a:r>
            <a:r>
              <a:rPr lang="ko-KR" altLang="en-US" sz="2800"/>
              <a:t>에 따라 노동세계관의 향방이 갈릴것이다</a:t>
            </a:r>
            <a:r>
              <a:rPr lang="en-US" altLang="ko-KR" sz="2800"/>
              <a:t>.</a:t>
            </a:r>
            <a:endParaRPr lang="en-US" altLang="ko-KR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HP Inc.</ep:Company>
  <ep:Words>252</ep:Words>
  <ep:PresentationFormat>화면 슬라이드 쇼(4:3)</ep:PresentationFormat>
  <ep:Paragraphs>46</ep:Paragraphs>
  <ep:Slides>10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ep:HeadingPairs>
  <ep:TitlesOfParts>
    <vt:vector size="11" baseType="lpstr">
      <vt:lpstr>한컴오피스</vt:lpstr>
      <vt:lpstr>4차 산업혁명으로 인한 노동의 변화</vt:lpstr>
      <vt:lpstr>목차</vt:lpstr>
      <vt:lpstr>주제 선정 이유</vt:lpstr>
      <vt:lpstr>개념 상식</vt:lpstr>
      <vt:lpstr>참고논헌</vt:lpstr>
      <vt:lpstr>노동세계의 변화</vt:lpstr>
      <vt:lpstr>노동의 불평등-채용</vt:lpstr>
      <vt:lpstr>노동의 불평등-임금,승진</vt:lpstr>
      <vt:lpstr>반론</vt:lpstr>
      <vt:lpstr>결론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2024-10-21T11:19:01.158</dcterms:created>
  <dc:creator>lsh31</dc:creator>
  <cp:lastModifiedBy>lsh31</cp:lastModifiedBy>
  <dcterms:modified xsi:type="dcterms:W3CDTF">2024-11-21T01:56:03.212</dcterms:modified>
  <cp:revision>54</cp:revision>
  <dc:title>4차 산업혁명으로 인한 노동의 변화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