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10"/>
  </p:notesMasterIdLst>
  <p:handoutMasterIdLst>
    <p:handoutMasterId r:id="rId11"/>
  </p:handoutMasterIdLst>
  <p:sldIdLst>
    <p:sldId id="287" r:id="rId2"/>
    <p:sldId id="285" r:id="rId3"/>
    <p:sldId id="290" r:id="rId4"/>
    <p:sldId id="296" r:id="rId5"/>
    <p:sldId id="297" r:id="rId6"/>
    <p:sldId id="299" r:id="rId7"/>
    <p:sldId id="298" r:id="rId8"/>
    <p:sldId id="300" r:id="rId9"/>
  </p:sldIdLst>
  <p:sldSz cx="9144000" cy="6858000" type="screen4x3"/>
  <p:notesSz cx="6858000" cy="9723438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E06"/>
    <a:srgbClr val="FFFFFF"/>
    <a:srgbClr val="EFA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78" autoAdjust="0"/>
    <p:restoredTop sz="94660"/>
  </p:normalViewPr>
  <p:slideViewPr>
    <p:cSldViewPr>
      <p:cViewPr varScale="1">
        <p:scale>
          <a:sx n="96" d="100"/>
          <a:sy n="96" d="100"/>
        </p:scale>
        <p:origin x="-108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9FAA4-5789-4659-AF41-27C3413A3BA5}" type="datetimeFigureOut">
              <a:rPr lang="ko-KR" altLang="en-US" smtClean="0"/>
              <a:t>2016-07-18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236075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9236075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2C09-525C-4874-8B09-2B2AB1C1CE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94225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416DA4-C453-4B3B-8CC0-EF280EF0C4C4}" type="datetimeFigureOut">
              <a:rPr lang="ko-KR" altLang="en-US" smtClean="0"/>
              <a:t>2016-07-18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8538" y="728663"/>
            <a:ext cx="4860925" cy="3646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618038"/>
            <a:ext cx="5486400" cy="43767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2360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2360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EC0029-1C72-4B4A-A182-8B5AA9F8C7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79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C3104-10A1-44BA-89C9-D71470F0FAC9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0809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C3104-10A1-44BA-89C9-D71470F0FAC9}" type="slidenum">
              <a:rPr lang="ko-KR" altLang="en-US" smtClean="0"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0809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75755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95252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16741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27708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97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4207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83150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96963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78835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7611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25668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0" y="490538"/>
            <a:ext cx="6705600" cy="863600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7BCAC4-6E39-4298-A645-0ABA61EEE193}" type="datetimeFigureOut">
              <a:rPr lang="ko-KR" altLang="en-US"/>
              <a:pPr/>
              <a:t>2016-07-18</a:t>
            </a:fld>
            <a:endParaRPr lang="en-US" altLang="ko-KR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8AECCB-5F44-4C52-AD8B-5E3CDB7A9AC5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89915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91797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aemahotel.co.kr/kor/index.do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aemahotel.co.kr/kor/index.do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aemahotel.co.kr/kor/index.do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0"/>
            <a:ext cx="539552" cy="6858000"/>
            <a:chOff x="0" y="0"/>
            <a:chExt cx="755576" cy="5966517"/>
          </a:xfrm>
        </p:grpSpPr>
        <p:sp>
          <p:nvSpPr>
            <p:cNvPr id="2" name="직사각형 1"/>
            <p:cNvSpPr/>
            <p:nvPr/>
          </p:nvSpPr>
          <p:spPr>
            <a:xfrm>
              <a:off x="0" y="0"/>
              <a:ext cx="755576" cy="1988839"/>
            </a:xfrm>
            <a:prstGeom prst="rect">
              <a:avLst/>
            </a:prstGeom>
            <a:solidFill>
              <a:srgbClr val="0058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0" y="1988839"/>
              <a:ext cx="755576" cy="1988839"/>
            </a:xfrm>
            <a:prstGeom prst="rect">
              <a:avLst/>
            </a:prstGeom>
            <a:solidFill>
              <a:srgbClr val="0E4E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0" y="3977678"/>
              <a:ext cx="755576" cy="1988839"/>
            </a:xfrm>
            <a:prstGeom prst="rect">
              <a:avLst/>
            </a:prstGeom>
            <a:solidFill>
              <a:srgbClr val="B82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3" name="제목 1"/>
          <p:cNvSpPr txBox="1">
            <a:spLocks/>
          </p:cNvSpPr>
          <p:nvPr/>
        </p:nvSpPr>
        <p:spPr>
          <a:xfrm>
            <a:off x="750818" y="3158624"/>
            <a:ext cx="8136904" cy="1337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400" b="1" dirty="0" smtClean="0">
                <a:latin typeface="Gill Sans MT" panose="020B0502020104020203" pitchFamily="34" charset="0"/>
              </a:rPr>
              <a:t>합격자</a:t>
            </a:r>
            <a:r>
              <a:rPr lang="en-US" altLang="ko-KR" sz="2400" b="1" dirty="0" smtClean="0">
                <a:latin typeface="Gill Sans MT" panose="020B0502020104020203" pitchFamily="34" charset="0"/>
              </a:rPr>
              <a:t> </a:t>
            </a:r>
            <a:r>
              <a:rPr lang="ko-KR" altLang="en-US" sz="2400" b="1" dirty="0" smtClean="0">
                <a:latin typeface="Gill Sans MT" panose="020B0502020104020203" pitchFamily="34" charset="0"/>
              </a:rPr>
              <a:t>연수 소개</a:t>
            </a:r>
            <a:endParaRPr lang="ko-KR" altLang="en-US" sz="2400" b="1" dirty="0">
              <a:latin typeface="Gill Sans MT" panose="020B0502020104020203" pitchFamily="34" charset="0"/>
            </a:endParaRPr>
          </a:p>
        </p:txBody>
      </p:sp>
      <p:sp>
        <p:nvSpPr>
          <p:cNvPr id="15" name="부제목 2"/>
          <p:cNvSpPr txBox="1">
            <a:spLocks/>
          </p:cNvSpPr>
          <p:nvPr/>
        </p:nvSpPr>
        <p:spPr>
          <a:xfrm>
            <a:off x="771098" y="5105400"/>
            <a:ext cx="3648502" cy="1081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altLang="ko-KR" sz="2000" b="1" dirty="0" smtClean="0">
                <a:latin typeface="+mj-ea"/>
                <a:ea typeface="+mj-ea"/>
              </a:rPr>
              <a:t>2016</a:t>
            </a:r>
            <a:r>
              <a:rPr lang="ko-KR" altLang="en-US" sz="2000" b="1" dirty="0" smtClean="0">
                <a:latin typeface="+mj-ea"/>
                <a:ea typeface="+mj-ea"/>
              </a:rPr>
              <a:t>년 </a:t>
            </a:r>
            <a:r>
              <a:rPr lang="en-US" altLang="ko-KR" sz="2000" b="1" dirty="0" smtClean="0">
                <a:latin typeface="+mj-ea"/>
                <a:ea typeface="+mj-ea"/>
              </a:rPr>
              <a:t>07</a:t>
            </a:r>
            <a:r>
              <a:rPr lang="ko-KR" altLang="en-US" sz="2000" b="1" dirty="0" smtClean="0">
                <a:latin typeface="+mj-ea"/>
                <a:ea typeface="+mj-ea"/>
              </a:rPr>
              <a:t>월 </a:t>
            </a:r>
            <a:r>
              <a:rPr lang="en-US" altLang="ko-KR" sz="2000" b="1" dirty="0" smtClean="0">
                <a:latin typeface="+mj-ea"/>
                <a:ea typeface="+mj-ea"/>
              </a:rPr>
              <a:t>20</a:t>
            </a:r>
            <a:r>
              <a:rPr lang="ko-KR" altLang="en-US" sz="2000" b="1" dirty="0" smtClean="0">
                <a:latin typeface="+mj-ea"/>
                <a:ea typeface="+mj-ea"/>
              </a:rPr>
              <a:t>일 수요일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ko-KR" sz="12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ko-KR" altLang="en-US" sz="2000" b="1" dirty="0" smtClean="0">
                <a:latin typeface="+mj-ea"/>
                <a:ea typeface="+mj-ea"/>
              </a:rPr>
              <a:t>교양영어</a:t>
            </a:r>
            <a:endParaRPr lang="ko-KR" altLang="en-US" sz="2000" b="1" dirty="0">
              <a:latin typeface="+mj-ea"/>
              <a:ea typeface="+mj-ea"/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750818" y="1988839"/>
            <a:ext cx="8393182" cy="11697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b="1" dirty="0" smtClean="0">
                <a:latin typeface="Gill Sans MT" panose="020B0502020104020203" pitchFamily="34" charset="0"/>
              </a:rPr>
              <a:t>우송대학교 영어 프레젠테이션 경진대회</a:t>
            </a:r>
            <a:endParaRPr lang="ko-KR" altLang="en-US" sz="3200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12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304800"/>
            <a:ext cx="5257800" cy="8636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ko-KR" altLang="en-US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연수 준비 사항 및 일정</a:t>
            </a:r>
            <a:endParaRPr lang="ko-KR" altLang="ko-K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1524000"/>
            <a:ext cx="8229600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연수 전까지 </a:t>
            </a:r>
            <a:r>
              <a:rPr lang="ko-KR" altLang="en-US" sz="2800" u="sng" dirty="0" smtClean="0"/>
              <a:t>연수 활동 발표 계획</a:t>
            </a:r>
            <a:r>
              <a:rPr lang="ko-KR" altLang="en-US" sz="2800" dirty="0" smtClean="0"/>
              <a:t> 수립</a:t>
            </a:r>
            <a:endParaRPr lang="en-US" altLang="ko-KR" sz="2800" dirty="0" smtClean="0"/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팀</a:t>
            </a:r>
            <a:r>
              <a:rPr lang="ko-KR" altLang="en-US" sz="2800" b="1" dirty="0" smtClean="0"/>
              <a:t> </a:t>
            </a:r>
            <a:r>
              <a:rPr lang="ko-KR" altLang="en-US" sz="2800" dirty="0" smtClean="0"/>
              <a:t>구성 및 팀 리더 선정</a:t>
            </a:r>
            <a:endParaRPr lang="en-US" altLang="ko-KR" sz="2800" dirty="0" smtClean="0"/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연수 후 팀 별 발표 준비 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담당 </a:t>
            </a:r>
            <a:r>
              <a:rPr lang="ko-KR" altLang="en-US" sz="2800" dirty="0" err="1" smtClean="0"/>
              <a:t>원어민</a:t>
            </a:r>
            <a:r>
              <a:rPr lang="ko-KR" altLang="en-US" sz="2800" dirty="0" smtClean="0"/>
              <a:t> 교수님과</a:t>
            </a:r>
            <a:r>
              <a:rPr lang="en-US" altLang="ko-KR" sz="2800" dirty="0" smtClean="0"/>
              <a:t>)</a:t>
            </a:r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팀 별 연수 활동 보고 </a:t>
            </a:r>
            <a:r>
              <a:rPr lang="en-US" altLang="ko-KR" sz="2800" u="sng" dirty="0" smtClean="0">
                <a:solidFill>
                  <a:srgbClr val="FF0000"/>
                </a:solidFill>
              </a:rPr>
              <a:t>ppt. &amp; script</a:t>
            </a:r>
            <a:r>
              <a:rPr lang="ko-KR" altLang="en-US" sz="2800" dirty="0" smtClean="0">
                <a:solidFill>
                  <a:srgbClr val="FF0000"/>
                </a:solidFill>
              </a:rPr>
              <a:t> </a:t>
            </a:r>
            <a:r>
              <a:rPr lang="ko-KR" altLang="en-US" sz="2800" dirty="0" smtClean="0"/>
              <a:t>제출 </a:t>
            </a:r>
            <a:r>
              <a:rPr lang="en-US" altLang="ko-KR" sz="2800" dirty="0" smtClean="0"/>
              <a:t>(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8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월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31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일</a:t>
            </a:r>
            <a:r>
              <a:rPr lang="en-US" altLang="ko-KR" sz="2800" dirty="0" smtClean="0"/>
              <a:t>)</a:t>
            </a:r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연수 활동 </a:t>
            </a:r>
            <a:r>
              <a:rPr lang="ko-KR" altLang="en-US" sz="2800" dirty="0"/>
              <a:t>보고 </a:t>
            </a:r>
            <a:r>
              <a:rPr lang="en-US" altLang="ko-KR" sz="2800" dirty="0"/>
              <a:t>/</a:t>
            </a:r>
            <a:r>
              <a:rPr lang="ko-KR" altLang="en-US" sz="2800" dirty="0"/>
              <a:t> </a:t>
            </a:r>
            <a:r>
              <a:rPr lang="ko-KR" altLang="en-US" sz="2800" u="sng" dirty="0" smtClean="0">
                <a:solidFill>
                  <a:srgbClr val="FF0000"/>
                </a:solidFill>
              </a:rPr>
              <a:t>발표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(9</a:t>
            </a:r>
            <a:r>
              <a:rPr lang="ko-KR" altLang="en-US" sz="2800" dirty="0" smtClean="0"/>
              <a:t>월 </a:t>
            </a:r>
            <a:r>
              <a:rPr lang="ko-KR" altLang="en-US" sz="2800" dirty="0" smtClean="0"/>
              <a:t>초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세부일정 추후공지</a:t>
            </a:r>
            <a:r>
              <a:rPr lang="en-US" altLang="ko-KR" sz="2800" dirty="0" smtClean="0"/>
              <a:t>)</a:t>
            </a:r>
            <a:endParaRPr lang="en-US" altLang="ko-KR" sz="2800" dirty="0" smtClean="0"/>
          </a:p>
          <a:p>
            <a:pPr algn="l">
              <a:spcBef>
                <a:spcPts val="1000"/>
              </a:spcBef>
              <a:spcAft>
                <a:spcPts val="1000"/>
              </a:spcAft>
            </a:pPr>
            <a:r>
              <a:rPr lang="en-US" altLang="ko-KR" sz="2800" dirty="0" smtClean="0"/>
              <a:t>* </a:t>
            </a:r>
            <a:r>
              <a:rPr lang="ko-KR" altLang="en-US" sz="2800" dirty="0" smtClean="0"/>
              <a:t>모든 활동은 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각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6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장</a:t>
            </a:r>
            <a:r>
              <a:rPr lang="ko-KR" altLang="en-US" sz="2800" dirty="0" smtClean="0"/>
              <a:t> 정도의 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사진</a:t>
            </a:r>
            <a:r>
              <a:rPr lang="ko-KR" altLang="en-US" sz="2800" dirty="0" smtClean="0"/>
              <a:t>으로 기록 보관함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694440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6400" y="342107"/>
            <a:ext cx="6849236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Gill Sans MT" panose="020B0502020104020203" pitchFamily="34" charset="0"/>
              </a:rPr>
              <a:t>영어 프레젠테이션 경진대회</a:t>
            </a:r>
            <a:endParaRPr lang="ko-KR" altLang="en-US" sz="2400" b="1" dirty="0">
              <a:solidFill>
                <a:schemeClr val="tx2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980728"/>
            <a:ext cx="8072989" cy="432048"/>
            <a:chOff x="0" y="980728"/>
            <a:chExt cx="8072989" cy="432048"/>
          </a:xfrm>
          <a:solidFill>
            <a:schemeClr val="tx2"/>
          </a:solidFill>
        </p:grpSpPr>
        <p:cxnSp>
          <p:nvCxnSpPr>
            <p:cNvPr id="5" name="직선 연결선 4"/>
            <p:cNvCxnSpPr/>
            <p:nvPr/>
          </p:nvCxnSpPr>
          <p:spPr>
            <a:xfrm>
              <a:off x="296037" y="1196752"/>
              <a:ext cx="7776952" cy="0"/>
            </a:xfrm>
            <a:prstGeom prst="line">
              <a:avLst/>
            </a:prstGeom>
            <a:grpFill/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오각형 6"/>
            <p:cNvSpPr/>
            <p:nvPr/>
          </p:nvSpPr>
          <p:spPr>
            <a:xfrm>
              <a:off x="0" y="980728"/>
              <a:ext cx="1676400" cy="432048"/>
            </a:xfrm>
            <a:prstGeom prst="homePlat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5826"/>
                </a:solidFill>
              </a:endParaRPr>
            </a:p>
          </p:txBody>
        </p:sp>
      </p:grp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731704" y="1524000"/>
            <a:ext cx="7696200" cy="4305102"/>
          </a:xfrm>
          <a:prstGeom prst="roundRect">
            <a:avLst>
              <a:gd name="adj" fmla="val 16505"/>
            </a:avLst>
          </a:prstGeom>
          <a:solidFill>
            <a:srgbClr val="FFFFFF"/>
          </a:solidFill>
          <a:ln w="28575" algn="ctr">
            <a:solidFill>
              <a:srgbClr val="0E4E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white">
          <a:xfrm>
            <a:off x="236411" y="951111"/>
            <a:ext cx="13901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solidFill>
                  <a:schemeClr val="bg1"/>
                </a:solidFill>
                <a:ea typeface="굴림" charset="-127"/>
                <a:cs typeface="Arial" charset="0"/>
              </a:rPr>
              <a:t>제주도</a:t>
            </a:r>
            <a:endParaRPr lang="en-US" altLang="ko-KR" sz="2400" b="1" dirty="0">
              <a:solidFill>
                <a:schemeClr val="bg1"/>
              </a:solidFill>
              <a:ea typeface="굴림" charset="-127"/>
              <a:cs typeface="Arial" charset="0"/>
            </a:endParaRPr>
          </a:p>
        </p:txBody>
      </p:sp>
      <p:sp>
        <p:nvSpPr>
          <p:cNvPr id="12" name="AutoShape 27"/>
          <p:cNvSpPr>
            <a:spLocks noChangeArrowheads="1"/>
          </p:cNvSpPr>
          <p:nvPr/>
        </p:nvSpPr>
        <p:spPr bwMode="gray">
          <a:xfrm>
            <a:off x="1617117" y="1676400"/>
            <a:ext cx="5781515" cy="457200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pPr lvl="0" algn="ctr"/>
            <a:r>
              <a:rPr lang="en-US" altLang="ko-KR" sz="2000" dirty="0"/>
              <a:t>2016</a:t>
            </a:r>
            <a:r>
              <a:rPr lang="ko-KR" altLang="en-US" sz="2000" dirty="0"/>
              <a:t>년 </a:t>
            </a:r>
            <a:r>
              <a:rPr lang="en-US" altLang="ko-KR" sz="2000" dirty="0" smtClean="0"/>
              <a:t>8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6</a:t>
            </a:r>
            <a:r>
              <a:rPr lang="ko-KR" altLang="en-US" sz="2000" dirty="0" smtClean="0"/>
              <a:t>일 </a:t>
            </a:r>
            <a:r>
              <a:rPr lang="en-US" altLang="ko-KR" sz="2000" dirty="0"/>
              <a:t>– 8</a:t>
            </a:r>
            <a:r>
              <a:rPr lang="ko-KR" altLang="en-US" sz="2000" dirty="0"/>
              <a:t>월 </a:t>
            </a:r>
            <a:r>
              <a:rPr lang="en-US" altLang="ko-KR" sz="2000" dirty="0" smtClean="0"/>
              <a:t>9</a:t>
            </a:r>
            <a:r>
              <a:rPr lang="ko-KR" altLang="en-US" sz="2000" dirty="0" smtClean="0"/>
              <a:t>일 </a:t>
            </a:r>
            <a:r>
              <a:rPr lang="en-US" altLang="ko-KR" sz="2000" dirty="0" smtClean="0"/>
              <a:t>(4 </a:t>
            </a:r>
            <a:r>
              <a:rPr lang="ko-KR" altLang="en-US" sz="2000" dirty="0" smtClean="0"/>
              <a:t>일간</a:t>
            </a:r>
            <a:r>
              <a:rPr lang="en-US" altLang="ko-KR" sz="2000" dirty="0"/>
              <a:t>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19199" y="2304687"/>
            <a:ext cx="328867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/>
              <a:t>출발</a:t>
            </a:r>
            <a:r>
              <a:rPr lang="en-US" altLang="ko-KR" sz="2000" dirty="0" smtClean="0"/>
              <a:t>(</a:t>
            </a:r>
            <a:r>
              <a:rPr lang="ko-KR" altLang="en-US" sz="2000" dirty="0"/>
              <a:t>청주</a:t>
            </a:r>
            <a:r>
              <a:rPr lang="en-US" altLang="ko-KR" sz="2000" dirty="0" smtClean="0"/>
              <a:t>) </a:t>
            </a:r>
          </a:p>
          <a:p>
            <a:pPr algn="l"/>
            <a:r>
              <a:rPr lang="ko-KR" altLang="en-US" sz="2000" dirty="0" err="1" smtClean="0"/>
              <a:t>진에어</a:t>
            </a:r>
            <a:r>
              <a:rPr lang="en-US" altLang="ko-KR" sz="2000" dirty="0" smtClean="0"/>
              <a:t>, LJ 553 </a:t>
            </a:r>
          </a:p>
          <a:p>
            <a:pPr algn="l"/>
            <a:r>
              <a:rPr lang="en-US" altLang="ko-KR" sz="2000" dirty="0" smtClean="0"/>
              <a:t>2016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8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6</a:t>
            </a:r>
            <a:r>
              <a:rPr lang="ko-KR" altLang="en-US" sz="2000" dirty="0" smtClean="0"/>
              <a:t>일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토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10:55</a:t>
            </a:r>
          </a:p>
          <a:p>
            <a:pPr algn="l"/>
            <a:endParaRPr lang="en-US" altLang="ko-KR" sz="2000" dirty="0" smtClean="0"/>
          </a:p>
          <a:p>
            <a:pPr algn="l"/>
            <a:r>
              <a:rPr lang="ko-KR" altLang="en-US" sz="2000" dirty="0" smtClean="0"/>
              <a:t>도착 </a:t>
            </a:r>
            <a:r>
              <a:rPr lang="en-US" altLang="ko-KR" sz="2000" dirty="0" smtClean="0"/>
              <a:t>(</a:t>
            </a:r>
            <a:r>
              <a:rPr lang="ko-KR" altLang="en-US" sz="2000" dirty="0"/>
              <a:t>제주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 algn="l"/>
            <a:r>
              <a:rPr lang="en-US" altLang="ko-KR" sz="2000" dirty="0" smtClean="0"/>
              <a:t>2016</a:t>
            </a:r>
            <a:r>
              <a:rPr lang="ko-KR" altLang="en-US" sz="2000" dirty="0"/>
              <a:t>년 </a:t>
            </a:r>
            <a:r>
              <a:rPr lang="en-US" altLang="ko-KR" sz="2000" dirty="0"/>
              <a:t>8</a:t>
            </a:r>
            <a:r>
              <a:rPr lang="ko-KR" altLang="en-US" sz="2000" dirty="0"/>
              <a:t>월 </a:t>
            </a:r>
            <a:r>
              <a:rPr lang="en-US" altLang="ko-KR" sz="2000" dirty="0"/>
              <a:t>6</a:t>
            </a:r>
            <a:r>
              <a:rPr lang="ko-KR" altLang="en-US" sz="2000" dirty="0"/>
              <a:t>일</a:t>
            </a:r>
            <a:r>
              <a:rPr lang="en-US" altLang="ko-KR" sz="2000" dirty="0"/>
              <a:t>(</a:t>
            </a:r>
            <a:r>
              <a:rPr lang="ko-KR" altLang="en-US" sz="2000" dirty="0"/>
              <a:t>토</a:t>
            </a:r>
            <a:r>
              <a:rPr lang="en-US" altLang="ko-KR" sz="2000" dirty="0"/>
              <a:t>)</a:t>
            </a:r>
            <a:r>
              <a:rPr lang="ko-KR" altLang="en-US" sz="2000" dirty="0"/>
              <a:t> </a:t>
            </a:r>
            <a:r>
              <a:rPr lang="en-US" altLang="ko-KR" sz="2000" dirty="0"/>
              <a:t>1</a:t>
            </a:r>
            <a:r>
              <a:rPr lang="en-US" altLang="ko-KR" sz="2000" dirty="0" smtClean="0"/>
              <a:t>1:55</a:t>
            </a:r>
            <a:endParaRPr lang="en-US" altLang="ko-KR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4724400" y="2307963"/>
            <a:ext cx="3273245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2000" dirty="0" smtClean="0"/>
              <a:t>출발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제주</a:t>
            </a:r>
            <a:r>
              <a:rPr lang="en-US" altLang="ko-KR" sz="2000" dirty="0" smtClean="0"/>
              <a:t>)</a:t>
            </a:r>
          </a:p>
          <a:p>
            <a:pPr algn="l"/>
            <a:r>
              <a:rPr lang="ko-KR" altLang="en-US" sz="2000" dirty="0" err="1"/>
              <a:t>진에어</a:t>
            </a:r>
            <a:r>
              <a:rPr lang="en-US" altLang="ko-KR" sz="2000" dirty="0"/>
              <a:t>, LJ </a:t>
            </a:r>
            <a:r>
              <a:rPr lang="en-US" altLang="ko-KR" sz="2000" dirty="0" smtClean="0"/>
              <a:t>558 </a:t>
            </a:r>
            <a:endParaRPr lang="en-US" altLang="ko-KR" sz="2000" dirty="0"/>
          </a:p>
          <a:p>
            <a:pPr algn="l"/>
            <a:r>
              <a:rPr lang="en-US" altLang="ko-KR" sz="2000" dirty="0" smtClean="0"/>
              <a:t>2016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8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9</a:t>
            </a:r>
            <a:r>
              <a:rPr lang="ko-KR" altLang="en-US" sz="2000" dirty="0" smtClean="0"/>
              <a:t>일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화</a:t>
            </a:r>
            <a:r>
              <a:rPr lang="en-US" altLang="ko-KR" sz="2000" dirty="0" smtClean="0"/>
              <a:t>)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17:30</a:t>
            </a:r>
          </a:p>
          <a:p>
            <a:pPr algn="l"/>
            <a:endParaRPr lang="en-US" altLang="ko-KR" sz="2000" dirty="0" smtClean="0"/>
          </a:p>
          <a:p>
            <a:pPr algn="l"/>
            <a:r>
              <a:rPr lang="ko-KR" altLang="en-US" sz="2000" dirty="0" smtClean="0"/>
              <a:t>도착 </a:t>
            </a:r>
            <a:r>
              <a:rPr lang="en-US" altLang="ko-KR" sz="2000" dirty="0" smtClean="0"/>
              <a:t>(</a:t>
            </a:r>
            <a:r>
              <a:rPr lang="ko-KR" altLang="en-US" sz="2000" dirty="0"/>
              <a:t>청주</a:t>
            </a:r>
            <a:r>
              <a:rPr lang="en-US" altLang="ko-KR" sz="2000" dirty="0" smtClean="0"/>
              <a:t>)</a:t>
            </a:r>
            <a:endParaRPr lang="en-US" altLang="ko-KR" sz="2000" dirty="0"/>
          </a:p>
          <a:p>
            <a:pPr algn="l"/>
            <a:r>
              <a:rPr lang="en-US" altLang="ko-KR" sz="2000" dirty="0" smtClean="0"/>
              <a:t>2016</a:t>
            </a:r>
            <a:r>
              <a:rPr lang="ko-KR" altLang="en-US" sz="2000" dirty="0"/>
              <a:t>년 </a:t>
            </a:r>
            <a:r>
              <a:rPr lang="en-US" altLang="ko-KR" sz="2000" dirty="0"/>
              <a:t>8</a:t>
            </a:r>
            <a:r>
              <a:rPr lang="ko-KR" altLang="en-US" sz="2000" dirty="0" smtClean="0"/>
              <a:t>월 </a:t>
            </a:r>
            <a:r>
              <a:rPr lang="en-US" altLang="ko-KR" sz="2000" dirty="0"/>
              <a:t>9</a:t>
            </a:r>
            <a:r>
              <a:rPr lang="ko-KR" altLang="en-US" sz="2000" dirty="0"/>
              <a:t>일</a:t>
            </a:r>
            <a:r>
              <a:rPr lang="en-US" altLang="ko-KR" sz="2000" dirty="0"/>
              <a:t>(</a:t>
            </a:r>
            <a:r>
              <a:rPr lang="ko-KR" altLang="en-US" sz="2000" dirty="0"/>
              <a:t>화</a:t>
            </a:r>
            <a:r>
              <a:rPr lang="en-US" altLang="ko-KR" sz="2000" dirty="0"/>
              <a:t>)</a:t>
            </a:r>
            <a:r>
              <a:rPr lang="ko-KR" altLang="en-US" sz="2000" dirty="0"/>
              <a:t> </a:t>
            </a:r>
            <a:r>
              <a:rPr lang="en-US" altLang="ko-KR" sz="2000" dirty="0" smtClean="0"/>
              <a:t>18:30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380708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6400" y="342107"/>
            <a:ext cx="6849236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Gill Sans MT" panose="020B0502020104020203" pitchFamily="34" charset="0"/>
              </a:rPr>
              <a:t>영어 프레젠테이션 경진대회</a:t>
            </a:r>
            <a:endParaRPr lang="ko-KR" altLang="en-US" sz="2400" b="1" dirty="0">
              <a:solidFill>
                <a:schemeClr val="tx2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980728"/>
            <a:ext cx="8072989" cy="432048"/>
            <a:chOff x="0" y="980728"/>
            <a:chExt cx="8072989" cy="432048"/>
          </a:xfrm>
          <a:solidFill>
            <a:schemeClr val="tx2"/>
          </a:solidFill>
        </p:grpSpPr>
        <p:cxnSp>
          <p:nvCxnSpPr>
            <p:cNvPr id="5" name="직선 연결선 4"/>
            <p:cNvCxnSpPr/>
            <p:nvPr/>
          </p:nvCxnSpPr>
          <p:spPr>
            <a:xfrm>
              <a:off x="296037" y="1196752"/>
              <a:ext cx="7776952" cy="0"/>
            </a:xfrm>
            <a:prstGeom prst="line">
              <a:avLst/>
            </a:prstGeom>
            <a:grpFill/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오각형 6"/>
            <p:cNvSpPr/>
            <p:nvPr/>
          </p:nvSpPr>
          <p:spPr>
            <a:xfrm>
              <a:off x="0" y="980728"/>
              <a:ext cx="1676400" cy="432048"/>
            </a:xfrm>
            <a:prstGeom prst="homePlat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5826"/>
                </a:solidFill>
              </a:endParaRPr>
            </a:p>
          </p:txBody>
        </p:sp>
      </p:grp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685800" y="1524000"/>
            <a:ext cx="7772400" cy="4305102"/>
          </a:xfrm>
          <a:prstGeom prst="roundRect">
            <a:avLst>
              <a:gd name="adj" fmla="val 16505"/>
            </a:avLst>
          </a:prstGeom>
          <a:solidFill>
            <a:srgbClr val="FFFFFF"/>
          </a:solidFill>
          <a:ln w="28575" algn="ctr">
            <a:solidFill>
              <a:srgbClr val="0E4E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white">
          <a:xfrm>
            <a:off x="236411" y="951111"/>
            <a:ext cx="13901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solidFill>
                  <a:schemeClr val="bg1"/>
                </a:solidFill>
                <a:ea typeface="굴림" charset="-127"/>
                <a:cs typeface="Arial" charset="0"/>
              </a:rPr>
              <a:t>제주도</a:t>
            </a:r>
            <a:endParaRPr lang="en-US" altLang="ko-KR" sz="2400" b="1" dirty="0">
              <a:solidFill>
                <a:schemeClr val="bg1"/>
              </a:solidFill>
              <a:ea typeface="굴림" charset="-127"/>
              <a:cs typeface="Arial" charset="0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5271700"/>
              </p:ext>
            </p:extLst>
          </p:nvPr>
        </p:nvGraphicFramePr>
        <p:xfrm>
          <a:off x="723900" y="2133600"/>
          <a:ext cx="7696199" cy="2971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7930"/>
                <a:gridCol w="837821"/>
                <a:gridCol w="625427"/>
                <a:gridCol w="729053"/>
                <a:gridCol w="4585968"/>
              </a:tblGrid>
              <a:tr h="24765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날 짜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지 역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교통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시 간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상세일정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47650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제</a:t>
                      </a:r>
                      <a:r>
                        <a:rPr lang="en-US" sz="1400" kern="0">
                          <a:effectLst/>
                        </a:rPr>
                        <a:t>1</a:t>
                      </a:r>
                      <a:r>
                        <a:rPr lang="ko-KR" sz="1400" kern="0">
                          <a:effectLst/>
                        </a:rPr>
                        <a:t>일</a:t>
                      </a:r>
                      <a:endParaRPr lang="ko-KR" sz="1400" kern="10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>
                          <a:effectLst/>
                        </a:rPr>
                        <a:t>8/6(</a:t>
                      </a:r>
                      <a:r>
                        <a:rPr lang="ko-KR" sz="1400" kern="0">
                          <a:effectLst/>
                        </a:rPr>
                        <a:t>토</a:t>
                      </a:r>
                      <a:r>
                        <a:rPr lang="en-US" sz="1400" kern="0">
                          <a:effectLst/>
                        </a:rPr>
                        <a:t>)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청 주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제 주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</a:rPr>
                        <a:t>LJ553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 smtClean="0">
                          <a:effectLst/>
                        </a:rPr>
                        <a:t>대형</a:t>
                      </a:r>
                      <a:endParaRPr lang="en-US" altLang="ko-KR" sz="1400" kern="0" dirty="0" smtClean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 smtClean="0">
                          <a:effectLst/>
                        </a:rPr>
                        <a:t>버스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10:55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11:55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청주 공항 출발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제주공항 도착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중식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한정식</a:t>
                      </a:r>
                      <a:r>
                        <a:rPr lang="en-US" sz="1400" kern="0" dirty="0">
                          <a:effectLst/>
                        </a:rPr>
                        <a:t>) </a:t>
                      </a:r>
                      <a:r>
                        <a:rPr lang="ko-KR" sz="1400" kern="0" dirty="0">
                          <a:effectLst/>
                        </a:rPr>
                        <a:t>후</a:t>
                      </a:r>
                      <a:r>
                        <a:rPr lang="en-US" sz="1400" kern="0" dirty="0">
                          <a:effectLst/>
                        </a:rPr>
                        <a:t> 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>
                          <a:effectLst/>
                        </a:rPr>
                        <a:t>제주자연사박물관</a:t>
                      </a:r>
                      <a:r>
                        <a:rPr lang="en-US" sz="1400" kern="0" dirty="0">
                          <a:effectLst/>
                        </a:rPr>
                        <a:t> : </a:t>
                      </a:r>
                      <a:r>
                        <a:rPr lang="ko-KR" sz="1400" kern="0" dirty="0">
                          <a:effectLst/>
                        </a:rPr>
                        <a:t>제주인의 </a:t>
                      </a:r>
                      <a:r>
                        <a:rPr lang="ko-KR" sz="1400" kern="0" dirty="0" smtClean="0">
                          <a:effectLst/>
                        </a:rPr>
                        <a:t>문화와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역사</a:t>
                      </a:r>
                      <a:r>
                        <a:rPr lang="ko-KR" altLang="en-US" sz="1400" kern="0" dirty="0" smtClean="0">
                          <a:effectLst/>
                        </a:rPr>
                        <a:t>를</a:t>
                      </a:r>
                      <a:r>
                        <a:rPr 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>
                          <a:effectLst/>
                        </a:rPr>
                        <a:t>찾아서 </a:t>
                      </a:r>
                      <a:r>
                        <a:rPr lang="ko-KR" sz="1400" kern="0" dirty="0" smtClean="0">
                          <a:effectLst/>
                        </a:rPr>
                        <a:t>관람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할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수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있는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제주최고의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토종박물관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>
                          <a:effectLst/>
                        </a:rPr>
                        <a:t>한라수목원</a:t>
                      </a:r>
                      <a:r>
                        <a:rPr lang="en-US" sz="1400" kern="0" dirty="0">
                          <a:effectLst/>
                        </a:rPr>
                        <a:t> : </a:t>
                      </a:r>
                      <a:r>
                        <a:rPr lang="ko-KR" sz="1400" kern="0" dirty="0" err="1" smtClean="0">
                          <a:effectLst/>
                        </a:rPr>
                        <a:t>전문수종원</a:t>
                      </a:r>
                      <a:r>
                        <a:rPr lang="en-US" sz="1400" kern="0" dirty="0" smtClean="0">
                          <a:effectLst/>
                        </a:rPr>
                        <a:t> </a:t>
                      </a:r>
                      <a:r>
                        <a:rPr lang="en-US" sz="1400" kern="0" dirty="0">
                          <a:effectLst/>
                        </a:rPr>
                        <a:t>10</a:t>
                      </a:r>
                      <a:r>
                        <a:rPr lang="ko-KR" sz="1400" kern="0" dirty="0">
                          <a:effectLst/>
                        </a:rPr>
                        <a:t>개원과 온실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err="1" smtClean="0">
                          <a:effectLst/>
                        </a:rPr>
                        <a:t>양묘전시포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err="1">
                          <a:effectLst/>
                        </a:rPr>
                        <a:t>삼림욕장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smtClean="0">
                          <a:effectLst/>
                        </a:rPr>
                        <a:t>시청각실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휴게실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체력단련시설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편의시설 등이 갖추어져 </a:t>
                      </a:r>
                      <a:r>
                        <a:rPr lang="ko-KR" sz="1400" kern="0" dirty="0" smtClean="0">
                          <a:effectLst/>
                        </a:rPr>
                        <a:t>있</a:t>
                      </a:r>
                      <a:r>
                        <a:rPr lang="ko-KR" altLang="en-US" sz="1400" kern="0" dirty="0" smtClean="0">
                          <a:effectLst/>
                        </a:rPr>
                        <a:t>음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 err="1">
                          <a:effectLst/>
                        </a:rPr>
                        <a:t>석식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해물전골</a:t>
                      </a:r>
                      <a:r>
                        <a:rPr lang="en-US" sz="1400" kern="0" dirty="0">
                          <a:effectLst/>
                        </a:rPr>
                        <a:t>) </a:t>
                      </a:r>
                      <a:r>
                        <a:rPr lang="ko-KR" sz="1400" kern="0" dirty="0">
                          <a:effectLst/>
                        </a:rPr>
                        <a:t>후 숙소 이동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숙소</a:t>
                      </a:r>
                      <a:r>
                        <a:rPr lang="en-US" sz="1400" kern="0" dirty="0">
                          <a:effectLst/>
                        </a:rPr>
                        <a:t> : </a:t>
                      </a:r>
                      <a:r>
                        <a:rPr lang="ko-KR" sz="1400" kern="0" dirty="0">
                          <a:effectLst/>
                        </a:rPr>
                        <a:t>해마호텔</a:t>
                      </a:r>
                      <a:r>
                        <a:rPr lang="ko-KR" sz="1400" kern="100" dirty="0">
                          <a:effectLst/>
                        </a:rPr>
                        <a:t> </a:t>
                      </a:r>
                      <a:r>
                        <a:rPr lang="en-US" sz="1400" u="sng" kern="0" dirty="0">
                          <a:effectLst/>
                          <a:hlinkClick r:id="rId2"/>
                        </a:rPr>
                        <a:t>http://www.haemahotel.co.kr/kor/index.do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50">
                <a:tc gridSpan="5"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*</a:t>
                      </a:r>
                      <a:r>
                        <a:rPr lang="ko-KR" sz="1400" kern="0" dirty="0">
                          <a:effectLst/>
                        </a:rPr>
                        <a:t>상기 일정은 현지 사정에 따라 약간의 변경이 있을 수 </a:t>
                      </a:r>
                      <a:r>
                        <a:rPr lang="ko-KR" sz="1400" kern="0" dirty="0" smtClean="0">
                          <a:effectLst/>
                        </a:rPr>
                        <a:t>있</a:t>
                      </a:r>
                      <a:r>
                        <a:rPr lang="ko-KR" altLang="en-US" sz="1400" kern="0" dirty="0" smtClean="0">
                          <a:effectLst/>
                        </a:rPr>
                        <a:t>음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293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6400" y="342107"/>
            <a:ext cx="6849236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Gill Sans MT" panose="020B0502020104020203" pitchFamily="34" charset="0"/>
              </a:rPr>
              <a:t>영어 프레젠테이션 경진대회</a:t>
            </a:r>
            <a:endParaRPr lang="ko-KR" altLang="en-US" sz="2400" b="1" dirty="0">
              <a:solidFill>
                <a:schemeClr val="tx2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980728"/>
            <a:ext cx="8072989" cy="432048"/>
            <a:chOff x="0" y="980728"/>
            <a:chExt cx="8072989" cy="432048"/>
          </a:xfrm>
          <a:solidFill>
            <a:schemeClr val="tx2"/>
          </a:solidFill>
        </p:grpSpPr>
        <p:cxnSp>
          <p:nvCxnSpPr>
            <p:cNvPr id="5" name="직선 연결선 4"/>
            <p:cNvCxnSpPr/>
            <p:nvPr/>
          </p:nvCxnSpPr>
          <p:spPr>
            <a:xfrm>
              <a:off x="296037" y="1196752"/>
              <a:ext cx="7776952" cy="0"/>
            </a:xfrm>
            <a:prstGeom prst="line">
              <a:avLst/>
            </a:prstGeom>
            <a:grpFill/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오각형 6"/>
            <p:cNvSpPr/>
            <p:nvPr/>
          </p:nvSpPr>
          <p:spPr>
            <a:xfrm>
              <a:off x="0" y="980728"/>
              <a:ext cx="1676400" cy="432048"/>
            </a:xfrm>
            <a:prstGeom prst="homePlat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5826"/>
                </a:solidFill>
              </a:endParaRPr>
            </a:p>
          </p:txBody>
        </p:sp>
      </p:grp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685800" y="1524000"/>
            <a:ext cx="7772400" cy="4305102"/>
          </a:xfrm>
          <a:prstGeom prst="roundRect">
            <a:avLst>
              <a:gd name="adj" fmla="val 16505"/>
            </a:avLst>
          </a:prstGeom>
          <a:solidFill>
            <a:srgbClr val="FFFFFF"/>
          </a:solidFill>
          <a:ln w="28575" algn="ctr">
            <a:solidFill>
              <a:srgbClr val="0E4E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white">
          <a:xfrm>
            <a:off x="236411" y="951111"/>
            <a:ext cx="13901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solidFill>
                  <a:schemeClr val="bg1"/>
                </a:solidFill>
                <a:ea typeface="굴림" charset="-127"/>
                <a:cs typeface="Arial" charset="0"/>
              </a:rPr>
              <a:t>제주도</a:t>
            </a:r>
            <a:endParaRPr lang="en-US" altLang="ko-KR" sz="2400" b="1" dirty="0">
              <a:solidFill>
                <a:schemeClr val="bg1"/>
              </a:solidFill>
              <a:ea typeface="굴림" charset="-127"/>
              <a:cs typeface="Arial" charset="0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835650"/>
              </p:ext>
            </p:extLst>
          </p:nvPr>
        </p:nvGraphicFramePr>
        <p:xfrm>
          <a:off x="723900" y="2057400"/>
          <a:ext cx="7696199" cy="3413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7930"/>
                <a:gridCol w="837821"/>
                <a:gridCol w="625427"/>
                <a:gridCol w="729053"/>
                <a:gridCol w="4585968"/>
              </a:tblGrid>
              <a:tr h="19304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날 짜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지 역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교통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시 간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상세일정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952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제</a:t>
                      </a:r>
                      <a:r>
                        <a:rPr lang="en-US" sz="1400" kern="0" dirty="0">
                          <a:effectLst/>
                        </a:rPr>
                        <a:t>2</a:t>
                      </a:r>
                      <a:r>
                        <a:rPr lang="ko-KR" sz="1400" kern="0" dirty="0">
                          <a:effectLst/>
                        </a:rPr>
                        <a:t>일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8/7(</a:t>
                      </a:r>
                      <a:r>
                        <a:rPr lang="ko-KR" sz="1400" kern="0" dirty="0">
                          <a:effectLst/>
                        </a:rPr>
                        <a:t>일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제 주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 smtClean="0">
                          <a:effectLst/>
                        </a:rPr>
                        <a:t>대형</a:t>
                      </a:r>
                      <a:endParaRPr lang="en-US" altLang="ko-KR" sz="1400" kern="0" dirty="0" smtClean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 smtClean="0">
                          <a:effectLst/>
                        </a:rPr>
                        <a:t>버스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전일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조식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호텔 조식 </a:t>
                      </a:r>
                      <a:r>
                        <a:rPr lang="ko-KR" sz="1400" kern="0" dirty="0" err="1">
                          <a:effectLst/>
                        </a:rPr>
                        <a:t>부페</a:t>
                      </a:r>
                      <a:r>
                        <a:rPr lang="en-US" sz="1400" kern="0" dirty="0">
                          <a:effectLst/>
                        </a:rPr>
                        <a:t>) </a:t>
                      </a:r>
                      <a:r>
                        <a:rPr lang="ko-KR" sz="1400" kern="0" dirty="0">
                          <a:effectLst/>
                        </a:rPr>
                        <a:t>후 투어 출발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>
                          <a:effectLst/>
                        </a:rPr>
                        <a:t>외돌개</a:t>
                      </a:r>
                      <a:r>
                        <a:rPr lang="ko-KR" sz="1400" kern="0" dirty="0">
                          <a:effectLst/>
                        </a:rPr>
                        <a:t> </a:t>
                      </a:r>
                      <a:r>
                        <a:rPr lang="ko-KR" sz="1400" kern="0" dirty="0" err="1">
                          <a:effectLst/>
                        </a:rPr>
                        <a:t>올레</a:t>
                      </a:r>
                      <a:r>
                        <a:rPr lang="en-US" sz="1400" kern="0" dirty="0">
                          <a:effectLst/>
                        </a:rPr>
                        <a:t> 7</a:t>
                      </a:r>
                      <a:r>
                        <a:rPr lang="ko-KR" sz="1400" kern="0" dirty="0">
                          <a:effectLst/>
                        </a:rPr>
                        <a:t>코스</a:t>
                      </a:r>
                      <a:r>
                        <a:rPr lang="en-US" sz="1400" kern="0" dirty="0">
                          <a:effectLst/>
                        </a:rPr>
                        <a:t> - </a:t>
                      </a:r>
                      <a:r>
                        <a:rPr lang="ko-KR" sz="1400" kern="0" dirty="0">
                          <a:effectLst/>
                        </a:rPr>
                        <a:t>제주도 대표 </a:t>
                      </a:r>
                      <a:r>
                        <a:rPr lang="ko-KR" sz="1400" kern="0" dirty="0" err="1">
                          <a:effectLst/>
                        </a:rPr>
                        <a:t>올레코스로</a:t>
                      </a:r>
                      <a:r>
                        <a:rPr lang="ko-KR" sz="1400" kern="0" dirty="0">
                          <a:effectLst/>
                        </a:rPr>
                        <a:t> 걷기가 가장 </a:t>
                      </a:r>
                      <a:r>
                        <a:rPr lang="ko-KR" sz="1400" kern="0" dirty="0" smtClean="0">
                          <a:effectLst/>
                        </a:rPr>
                        <a:t>편</a:t>
                      </a:r>
                      <a:r>
                        <a:rPr lang="ko-KR" altLang="en-US" sz="1400" kern="0" dirty="0" smtClean="0">
                          <a:effectLst/>
                        </a:rPr>
                        <a:t>하고</a:t>
                      </a:r>
                      <a:r>
                        <a:rPr lang="en-US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err="1">
                          <a:effectLst/>
                        </a:rPr>
                        <a:t>외돌개</a:t>
                      </a:r>
                      <a:r>
                        <a:rPr lang="ko-KR" sz="1400" kern="0" dirty="0">
                          <a:effectLst/>
                        </a:rPr>
                        <a:t> 등 제주 경관을 </a:t>
                      </a:r>
                      <a:r>
                        <a:rPr lang="ko-KR" sz="1400" kern="0" dirty="0" smtClean="0">
                          <a:effectLst/>
                        </a:rPr>
                        <a:t>감상</a:t>
                      </a:r>
                      <a:endParaRPr lang="en-US" altLang="ko-KR" sz="1400" kern="0" dirty="0" smtClean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ko-KR" sz="1400" kern="0" dirty="0" smtClean="0">
                          <a:effectLst/>
                        </a:rPr>
                        <a:t>중식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고등어 조림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>
                          <a:effectLst/>
                        </a:rPr>
                        <a:t>석부작테마파크</a:t>
                      </a:r>
                      <a:r>
                        <a:rPr lang="en-US" sz="1400" kern="0" dirty="0">
                          <a:effectLst/>
                        </a:rPr>
                        <a:t> - </a:t>
                      </a:r>
                      <a:r>
                        <a:rPr lang="ko-KR" sz="1400" kern="0" dirty="0" err="1">
                          <a:effectLst/>
                        </a:rPr>
                        <a:t>석부작</a:t>
                      </a:r>
                      <a:r>
                        <a:rPr lang="ko-KR" sz="1400" kern="0" dirty="0">
                          <a:effectLst/>
                        </a:rPr>
                        <a:t> 전문 박물관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제주자연석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err="1">
                          <a:effectLst/>
                        </a:rPr>
                        <a:t>석분재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smtClean="0">
                          <a:effectLst/>
                        </a:rPr>
                        <a:t>대작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중작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err="1">
                          <a:effectLst/>
                        </a:rPr>
                        <a:t>석부작</a:t>
                      </a:r>
                      <a:r>
                        <a:rPr lang="ko-KR" sz="1400" kern="0" dirty="0">
                          <a:effectLst/>
                        </a:rPr>
                        <a:t> 만들기 안내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>
                          <a:effectLst/>
                        </a:rPr>
                        <a:t>제주국제평화센터</a:t>
                      </a:r>
                      <a:r>
                        <a:rPr lang="en-US" sz="1400" kern="0" dirty="0">
                          <a:effectLst/>
                        </a:rPr>
                        <a:t> - </a:t>
                      </a:r>
                      <a:r>
                        <a:rPr lang="ko-KR" sz="1400" kern="0" dirty="0">
                          <a:effectLst/>
                        </a:rPr>
                        <a:t>세계정상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err="1">
                          <a:effectLst/>
                        </a:rPr>
                        <a:t>노벨평화상</a:t>
                      </a:r>
                      <a:r>
                        <a:rPr lang="ko-KR" sz="1400" kern="0" dirty="0">
                          <a:effectLst/>
                        </a:rPr>
                        <a:t> 수상자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스포츠 </a:t>
                      </a:r>
                      <a:r>
                        <a:rPr lang="ko-KR" sz="1400" kern="0" dirty="0" smtClean="0">
                          <a:effectLst/>
                        </a:rPr>
                        <a:t>스타의 </a:t>
                      </a:r>
                      <a:r>
                        <a:rPr lang="ko-KR" sz="1400" kern="0" dirty="0">
                          <a:effectLst/>
                        </a:rPr>
                        <a:t>밀랍인형으로 유익한 학습공간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>
                          <a:effectLst/>
                        </a:rPr>
                        <a:t>주상절리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 err="1">
                          <a:effectLst/>
                        </a:rPr>
                        <a:t>대포동</a:t>
                      </a:r>
                      <a:r>
                        <a:rPr lang="en-US" sz="1400" kern="0" dirty="0">
                          <a:effectLst/>
                        </a:rPr>
                        <a:t>) - </a:t>
                      </a:r>
                      <a:r>
                        <a:rPr lang="ko-KR" sz="1400" kern="0" dirty="0">
                          <a:effectLst/>
                        </a:rPr>
                        <a:t>검붉은 </a:t>
                      </a:r>
                      <a:r>
                        <a:rPr lang="ko-KR" sz="1400" kern="0" dirty="0" err="1">
                          <a:effectLst/>
                        </a:rPr>
                        <a:t>육모꼴의</a:t>
                      </a:r>
                      <a:r>
                        <a:rPr lang="ko-KR" sz="1400" kern="0" dirty="0">
                          <a:effectLst/>
                        </a:rPr>
                        <a:t> 돌기둥이 병풍처럼 </a:t>
                      </a:r>
                      <a:r>
                        <a:rPr lang="ko-KR" sz="1400" kern="0" dirty="0" smtClean="0">
                          <a:effectLst/>
                        </a:rPr>
                        <a:t>둘러쳐져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en-US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>
                          <a:effectLst/>
                        </a:rPr>
                        <a:t>있는 자연의 위대함과 절묘함을 느낄 수 있는 관광자원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 err="1">
                          <a:effectLst/>
                        </a:rPr>
                        <a:t>석식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 err="1">
                          <a:effectLst/>
                        </a:rPr>
                        <a:t>흑돼지</a:t>
                      </a:r>
                      <a:r>
                        <a:rPr lang="en-US" sz="1400" kern="0" dirty="0">
                          <a:effectLst/>
                        </a:rPr>
                        <a:t>/</a:t>
                      </a:r>
                      <a:r>
                        <a:rPr lang="ko-KR" sz="1400" kern="0" dirty="0">
                          <a:effectLst/>
                        </a:rPr>
                        <a:t>해산물 </a:t>
                      </a:r>
                      <a:r>
                        <a:rPr lang="ko-KR" sz="1400" kern="0" dirty="0" err="1">
                          <a:effectLst/>
                        </a:rPr>
                        <a:t>바베큐구이</a:t>
                      </a:r>
                      <a:r>
                        <a:rPr lang="en-US" sz="1400" kern="0" dirty="0">
                          <a:effectLst/>
                        </a:rPr>
                        <a:t>) </a:t>
                      </a:r>
                      <a:r>
                        <a:rPr lang="ko-KR" sz="1400" kern="0" dirty="0">
                          <a:effectLst/>
                        </a:rPr>
                        <a:t>후 숙소 이동</a:t>
                      </a:r>
                      <a:r>
                        <a:rPr lang="en-US" sz="1400" kern="0" dirty="0">
                          <a:effectLst/>
                        </a:rPr>
                        <a:t> 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숙소</a:t>
                      </a:r>
                      <a:r>
                        <a:rPr lang="en-US" sz="1400" kern="0" dirty="0">
                          <a:effectLst/>
                        </a:rPr>
                        <a:t> : </a:t>
                      </a:r>
                      <a:r>
                        <a:rPr lang="ko-KR" sz="1400" kern="0" dirty="0">
                          <a:effectLst/>
                        </a:rPr>
                        <a:t>해마호텔</a:t>
                      </a:r>
                      <a:r>
                        <a:rPr lang="ko-KR" sz="1400" kern="100" dirty="0">
                          <a:effectLst/>
                        </a:rPr>
                        <a:t> </a:t>
                      </a:r>
                      <a:r>
                        <a:rPr lang="en-US" sz="1400" u="sng" kern="0" dirty="0">
                          <a:effectLst/>
                          <a:hlinkClick r:id="rId2"/>
                        </a:rPr>
                        <a:t>http://www.haemahotel.co.kr/kor/index.do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040">
                <a:tc gridSpan="5"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*</a:t>
                      </a:r>
                      <a:r>
                        <a:rPr lang="ko-KR" sz="1400" kern="0" dirty="0">
                          <a:effectLst/>
                        </a:rPr>
                        <a:t>상기 일정은 현지 사정에 따라 약간의 변경이 있을 수 </a:t>
                      </a:r>
                      <a:r>
                        <a:rPr lang="ko-KR" sz="1400" kern="0" dirty="0" smtClean="0">
                          <a:effectLst/>
                        </a:rPr>
                        <a:t>있</a:t>
                      </a:r>
                      <a:r>
                        <a:rPr lang="ko-KR" altLang="en-US" sz="1400" kern="0" dirty="0" smtClean="0">
                          <a:effectLst/>
                        </a:rPr>
                        <a:t>음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952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6400" y="342107"/>
            <a:ext cx="6849236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Gill Sans MT" panose="020B0502020104020203" pitchFamily="34" charset="0"/>
              </a:rPr>
              <a:t>영어 프레젠테이션 경진대회</a:t>
            </a:r>
            <a:endParaRPr lang="ko-KR" altLang="en-US" sz="2400" b="1" dirty="0">
              <a:solidFill>
                <a:schemeClr val="tx2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980728"/>
            <a:ext cx="8072989" cy="432048"/>
            <a:chOff x="0" y="980728"/>
            <a:chExt cx="8072989" cy="432048"/>
          </a:xfrm>
          <a:solidFill>
            <a:schemeClr val="tx2"/>
          </a:solidFill>
        </p:grpSpPr>
        <p:cxnSp>
          <p:nvCxnSpPr>
            <p:cNvPr id="5" name="직선 연결선 4"/>
            <p:cNvCxnSpPr/>
            <p:nvPr/>
          </p:nvCxnSpPr>
          <p:spPr>
            <a:xfrm>
              <a:off x="296037" y="1196752"/>
              <a:ext cx="7776952" cy="0"/>
            </a:xfrm>
            <a:prstGeom prst="line">
              <a:avLst/>
            </a:prstGeom>
            <a:grpFill/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오각형 6"/>
            <p:cNvSpPr/>
            <p:nvPr/>
          </p:nvSpPr>
          <p:spPr>
            <a:xfrm>
              <a:off x="0" y="980728"/>
              <a:ext cx="1676400" cy="432048"/>
            </a:xfrm>
            <a:prstGeom prst="homePlat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5826"/>
                </a:solidFill>
              </a:endParaRPr>
            </a:p>
          </p:txBody>
        </p:sp>
      </p:grp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685800" y="1524000"/>
            <a:ext cx="7772400" cy="4305102"/>
          </a:xfrm>
          <a:prstGeom prst="roundRect">
            <a:avLst>
              <a:gd name="adj" fmla="val 16505"/>
            </a:avLst>
          </a:prstGeom>
          <a:solidFill>
            <a:srgbClr val="FFFFFF"/>
          </a:solidFill>
          <a:ln w="28575" algn="ctr">
            <a:solidFill>
              <a:srgbClr val="0E4E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white">
          <a:xfrm>
            <a:off x="236411" y="951111"/>
            <a:ext cx="13901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solidFill>
                  <a:schemeClr val="bg1"/>
                </a:solidFill>
                <a:ea typeface="굴림" charset="-127"/>
                <a:cs typeface="Arial" charset="0"/>
              </a:rPr>
              <a:t>제주도</a:t>
            </a:r>
            <a:endParaRPr lang="en-US" altLang="ko-KR" sz="2400" b="1" dirty="0">
              <a:solidFill>
                <a:schemeClr val="bg1"/>
              </a:solidFill>
              <a:ea typeface="굴림" charset="-127"/>
              <a:cs typeface="Arial" charset="0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908743"/>
              </p:ext>
            </p:extLst>
          </p:nvPr>
        </p:nvGraphicFramePr>
        <p:xfrm>
          <a:off x="731704" y="2122069"/>
          <a:ext cx="7696199" cy="3200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7930"/>
                <a:gridCol w="837821"/>
                <a:gridCol w="625427"/>
                <a:gridCol w="729053"/>
                <a:gridCol w="4585968"/>
              </a:tblGrid>
              <a:tr h="184455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날 짜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지 역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교통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시 간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상세일정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76682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제</a:t>
                      </a:r>
                      <a:r>
                        <a:rPr lang="en-US" sz="1400" kern="0" dirty="0">
                          <a:effectLst/>
                        </a:rPr>
                        <a:t>3</a:t>
                      </a:r>
                      <a:r>
                        <a:rPr lang="ko-KR" sz="1400" kern="0" dirty="0">
                          <a:effectLst/>
                        </a:rPr>
                        <a:t>일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8/8(</a:t>
                      </a:r>
                      <a:r>
                        <a:rPr lang="ko-KR" sz="1400" kern="0" dirty="0">
                          <a:effectLst/>
                        </a:rPr>
                        <a:t>월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제 주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 smtClean="0">
                          <a:effectLst/>
                        </a:rPr>
                        <a:t>대형</a:t>
                      </a:r>
                      <a:endParaRPr lang="en-US" altLang="ko-KR" sz="1400" kern="0" dirty="0" smtClean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 smtClean="0">
                          <a:effectLst/>
                        </a:rPr>
                        <a:t>버스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전일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조식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호텔 조식 </a:t>
                      </a:r>
                      <a:r>
                        <a:rPr lang="ko-KR" sz="1400" kern="0" dirty="0" err="1">
                          <a:effectLst/>
                        </a:rPr>
                        <a:t>부페</a:t>
                      </a:r>
                      <a:r>
                        <a:rPr lang="en-US" sz="1400" kern="0" dirty="0">
                          <a:effectLst/>
                        </a:rPr>
                        <a:t>) </a:t>
                      </a:r>
                      <a:r>
                        <a:rPr lang="ko-KR" sz="1400" kern="0" dirty="0">
                          <a:effectLst/>
                        </a:rPr>
                        <a:t>후 투어 출발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smtClean="0">
                          <a:effectLst/>
                        </a:rPr>
                        <a:t>선녀와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나무꾼</a:t>
                      </a:r>
                      <a:r>
                        <a:rPr lang="en-US" sz="1400" kern="0" dirty="0" smtClean="0">
                          <a:effectLst/>
                        </a:rPr>
                        <a:t> </a:t>
                      </a:r>
                      <a:r>
                        <a:rPr lang="en-US" sz="1400" kern="0" dirty="0">
                          <a:effectLst/>
                        </a:rPr>
                        <a:t>- </a:t>
                      </a:r>
                      <a:r>
                        <a:rPr lang="ko-KR" sz="1400" kern="0" dirty="0">
                          <a:effectLst/>
                        </a:rPr>
                        <a:t>추억놀이 체험관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민속놀이 마당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동물원 등 </a:t>
                      </a:r>
                      <a:r>
                        <a:rPr lang="ko-KR" sz="1400" kern="0" dirty="0" smtClean="0">
                          <a:effectLst/>
                        </a:rPr>
                        <a:t>추억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테마공원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>
                          <a:effectLst/>
                        </a:rPr>
                        <a:t>성읍민속마을</a:t>
                      </a:r>
                      <a:r>
                        <a:rPr lang="en-US" sz="1400" kern="0" dirty="0">
                          <a:effectLst/>
                        </a:rPr>
                        <a:t> - </a:t>
                      </a:r>
                      <a:r>
                        <a:rPr lang="ko-KR" sz="1400" kern="0" dirty="0">
                          <a:effectLst/>
                        </a:rPr>
                        <a:t>제주를 대표하는 민속마을로 향교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smtClean="0">
                          <a:effectLst/>
                        </a:rPr>
                        <a:t>민간초가와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en-US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>
                          <a:effectLst/>
                        </a:rPr>
                        <a:t>돌하르방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 err="1">
                          <a:effectLst/>
                        </a:rPr>
                        <a:t>옛관아지</a:t>
                      </a:r>
                      <a:r>
                        <a:rPr lang="ko-KR" sz="1400" kern="0" dirty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유형문화유산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중식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돼지 </a:t>
                      </a:r>
                      <a:r>
                        <a:rPr lang="ko-KR" sz="1400" kern="0" dirty="0" err="1">
                          <a:effectLst/>
                        </a:rPr>
                        <a:t>주물럭</a:t>
                      </a:r>
                      <a:r>
                        <a:rPr lang="en-US" sz="1400" kern="0" dirty="0">
                          <a:effectLst/>
                        </a:rPr>
                        <a:t>) 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 smtClean="0">
                          <a:effectLst/>
                        </a:rPr>
                        <a:t>표선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해수욕장 </a:t>
                      </a:r>
                      <a:r>
                        <a:rPr lang="en-US" sz="1400" kern="0" dirty="0">
                          <a:effectLst/>
                        </a:rPr>
                        <a:t>- </a:t>
                      </a:r>
                      <a:r>
                        <a:rPr lang="ko-KR" sz="1400" kern="0" dirty="0">
                          <a:effectLst/>
                        </a:rPr>
                        <a:t>백사장 길이</a:t>
                      </a:r>
                      <a:r>
                        <a:rPr lang="en-US" sz="1400" kern="0" dirty="0">
                          <a:effectLst/>
                        </a:rPr>
                        <a:t> 200m, </a:t>
                      </a:r>
                      <a:r>
                        <a:rPr lang="ko-KR" sz="1400" kern="0" dirty="0">
                          <a:effectLst/>
                        </a:rPr>
                        <a:t>폭</a:t>
                      </a:r>
                      <a:r>
                        <a:rPr lang="en-US" sz="1400" kern="0" dirty="0">
                          <a:effectLst/>
                        </a:rPr>
                        <a:t> 800m, </a:t>
                      </a:r>
                      <a:r>
                        <a:rPr lang="ko-KR" sz="1400" kern="0" dirty="0">
                          <a:effectLst/>
                        </a:rPr>
                        <a:t>수심</a:t>
                      </a:r>
                      <a:r>
                        <a:rPr lang="en-US" sz="1400" kern="0" dirty="0">
                          <a:effectLst/>
                        </a:rPr>
                        <a:t> 1m </a:t>
                      </a:r>
                      <a:r>
                        <a:rPr lang="ko-KR" sz="1400" kern="0" dirty="0">
                          <a:effectLst/>
                        </a:rPr>
                        <a:t>내외</a:t>
                      </a:r>
                      <a:r>
                        <a:rPr lang="en-US" sz="1400" kern="0" dirty="0" smtClean="0">
                          <a:effectLst/>
                        </a:rPr>
                        <a:t>, </a:t>
                      </a:r>
                      <a:r>
                        <a:rPr lang="ko-KR" sz="1400" kern="0" dirty="0" smtClean="0">
                          <a:effectLst/>
                        </a:rPr>
                        <a:t>정면으로 </a:t>
                      </a:r>
                      <a:r>
                        <a:rPr lang="ko-KR" sz="1400" kern="0" dirty="0">
                          <a:effectLst/>
                        </a:rPr>
                        <a:t>볼 수 있는 일출이 </a:t>
                      </a:r>
                      <a:r>
                        <a:rPr lang="ko-KR" sz="1400" kern="0" dirty="0" smtClean="0">
                          <a:effectLst/>
                        </a:rPr>
                        <a:t>유명</a:t>
                      </a:r>
                      <a:r>
                        <a:rPr lang="en-US" sz="1400" kern="0" dirty="0" smtClean="0">
                          <a:effectLst/>
                        </a:rPr>
                        <a:t> 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자유시간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>
                          <a:effectLst/>
                        </a:rPr>
                        <a:t>일출랜드</a:t>
                      </a:r>
                      <a:r>
                        <a:rPr lang="en-US" sz="1400" kern="0" dirty="0">
                          <a:effectLst/>
                        </a:rPr>
                        <a:t> - 1.000</a:t>
                      </a:r>
                      <a:r>
                        <a:rPr lang="ko-KR" sz="1400" kern="0" dirty="0">
                          <a:effectLst/>
                        </a:rPr>
                        <a:t>가지의 아름다움을 간직한 </a:t>
                      </a:r>
                      <a:r>
                        <a:rPr lang="ko-KR" sz="1400" kern="0" dirty="0" err="1">
                          <a:effectLst/>
                        </a:rPr>
                        <a:t>미천굴투어</a:t>
                      </a:r>
                      <a:r>
                        <a:rPr lang="en-US" sz="1400" kern="0" dirty="0">
                          <a:effectLst/>
                        </a:rPr>
                        <a:t>. </a:t>
                      </a:r>
                      <a:r>
                        <a:rPr lang="ko-KR" sz="1400" kern="0" dirty="0">
                          <a:effectLst/>
                        </a:rPr>
                        <a:t>제주의 </a:t>
                      </a:r>
                      <a:r>
                        <a:rPr lang="ko-KR" sz="1400" kern="0" dirty="0" smtClean="0">
                          <a:effectLst/>
                        </a:rPr>
                        <a:t>모든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것을 </a:t>
                      </a:r>
                      <a:r>
                        <a:rPr lang="ko-KR" sz="1400" kern="0" dirty="0">
                          <a:effectLst/>
                        </a:rPr>
                        <a:t>모아놓은 최고의 </a:t>
                      </a:r>
                      <a:r>
                        <a:rPr lang="ko-KR" sz="1400" kern="0" dirty="0" smtClean="0">
                          <a:effectLst/>
                        </a:rPr>
                        <a:t>공원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ko-KR" sz="1400" kern="0" dirty="0" err="1">
                          <a:effectLst/>
                        </a:rPr>
                        <a:t>석식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 err="1">
                          <a:effectLst/>
                        </a:rPr>
                        <a:t>돔베고기정식</a:t>
                      </a:r>
                      <a:r>
                        <a:rPr lang="en-US" sz="1400" kern="0" dirty="0">
                          <a:effectLst/>
                        </a:rPr>
                        <a:t>) </a:t>
                      </a:r>
                      <a:r>
                        <a:rPr lang="ko-KR" sz="1400" kern="0" dirty="0">
                          <a:effectLst/>
                        </a:rPr>
                        <a:t>후 숙소 이동</a:t>
                      </a:r>
                      <a:r>
                        <a:rPr lang="en-US" sz="1400" kern="0" dirty="0">
                          <a:effectLst/>
                        </a:rPr>
                        <a:t> 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숙소</a:t>
                      </a:r>
                      <a:r>
                        <a:rPr lang="en-US" sz="1400" kern="0" dirty="0">
                          <a:effectLst/>
                        </a:rPr>
                        <a:t> : </a:t>
                      </a:r>
                      <a:r>
                        <a:rPr lang="ko-KR" sz="1400" kern="0" dirty="0">
                          <a:effectLst/>
                        </a:rPr>
                        <a:t>해마호텔</a:t>
                      </a:r>
                      <a:r>
                        <a:rPr lang="ko-KR" sz="1400" kern="100" dirty="0">
                          <a:effectLst/>
                        </a:rPr>
                        <a:t> </a:t>
                      </a:r>
                      <a:r>
                        <a:rPr lang="en-US" sz="1400" u="sng" kern="0" dirty="0">
                          <a:effectLst/>
                          <a:hlinkClick r:id="rId2"/>
                        </a:rPr>
                        <a:t>http://www.haemahotel.co.kr/kor/index.do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84455">
                <a:tc gridSpan="5"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*</a:t>
                      </a:r>
                      <a:r>
                        <a:rPr lang="ko-KR" sz="1400" kern="0" dirty="0">
                          <a:effectLst/>
                        </a:rPr>
                        <a:t>상기 일정은 현지 사정에 따라 약간의 변경이 있을 수 </a:t>
                      </a:r>
                      <a:r>
                        <a:rPr lang="ko-KR" sz="1400" kern="0" dirty="0" smtClean="0">
                          <a:effectLst/>
                        </a:rPr>
                        <a:t>있</a:t>
                      </a:r>
                      <a:r>
                        <a:rPr lang="ko-KR" altLang="en-US" sz="1400" kern="0" dirty="0" smtClean="0">
                          <a:effectLst/>
                        </a:rPr>
                        <a:t>음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064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76400" y="342107"/>
            <a:ext cx="6849236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Gill Sans MT" panose="020B0502020104020203" pitchFamily="34" charset="0"/>
              </a:rPr>
              <a:t>영어 프레젠테이션 경진대회</a:t>
            </a:r>
            <a:endParaRPr lang="ko-KR" altLang="en-US" sz="2400" b="1" dirty="0">
              <a:solidFill>
                <a:schemeClr val="tx2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980728"/>
            <a:ext cx="8072989" cy="432048"/>
            <a:chOff x="0" y="980728"/>
            <a:chExt cx="8072989" cy="432048"/>
          </a:xfrm>
          <a:solidFill>
            <a:schemeClr val="tx2"/>
          </a:solidFill>
        </p:grpSpPr>
        <p:cxnSp>
          <p:nvCxnSpPr>
            <p:cNvPr id="5" name="직선 연결선 4"/>
            <p:cNvCxnSpPr/>
            <p:nvPr/>
          </p:nvCxnSpPr>
          <p:spPr>
            <a:xfrm>
              <a:off x="296037" y="1196752"/>
              <a:ext cx="7776952" cy="0"/>
            </a:xfrm>
            <a:prstGeom prst="line">
              <a:avLst/>
            </a:prstGeom>
            <a:grpFill/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오각형 6"/>
            <p:cNvSpPr/>
            <p:nvPr/>
          </p:nvSpPr>
          <p:spPr>
            <a:xfrm>
              <a:off x="0" y="980728"/>
              <a:ext cx="1676400" cy="432048"/>
            </a:xfrm>
            <a:prstGeom prst="homePlat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5826"/>
                </a:solidFill>
              </a:endParaRPr>
            </a:p>
          </p:txBody>
        </p:sp>
      </p:grp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731704" y="1524000"/>
            <a:ext cx="7696200" cy="4305102"/>
          </a:xfrm>
          <a:prstGeom prst="roundRect">
            <a:avLst>
              <a:gd name="adj" fmla="val 16505"/>
            </a:avLst>
          </a:prstGeom>
          <a:solidFill>
            <a:srgbClr val="FFFFFF"/>
          </a:solidFill>
          <a:ln w="28575" algn="ctr">
            <a:solidFill>
              <a:srgbClr val="0E4E9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white">
          <a:xfrm>
            <a:off x="236411" y="951111"/>
            <a:ext cx="13901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solidFill>
                  <a:schemeClr val="bg1"/>
                </a:solidFill>
                <a:ea typeface="굴림" charset="-127"/>
                <a:cs typeface="Arial" charset="0"/>
              </a:rPr>
              <a:t>제주도</a:t>
            </a:r>
            <a:endParaRPr lang="en-US" altLang="ko-KR" sz="2400" b="1" dirty="0">
              <a:solidFill>
                <a:schemeClr val="bg1"/>
              </a:solidFill>
              <a:ea typeface="굴림" charset="-127"/>
              <a:cs typeface="Arial" charset="0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4350064"/>
              </p:ext>
            </p:extLst>
          </p:nvPr>
        </p:nvGraphicFramePr>
        <p:xfrm>
          <a:off x="759136" y="2209800"/>
          <a:ext cx="7668768" cy="29086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4658"/>
                <a:gridCol w="834835"/>
                <a:gridCol w="623198"/>
                <a:gridCol w="726455"/>
                <a:gridCol w="4569622"/>
              </a:tblGrid>
              <a:tr h="206829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날 짜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지 역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교통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시 간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상세일정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194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제</a:t>
                      </a:r>
                      <a:r>
                        <a:rPr lang="en-US" sz="1400" kern="0" dirty="0">
                          <a:effectLst/>
                        </a:rPr>
                        <a:t>4</a:t>
                      </a:r>
                      <a:r>
                        <a:rPr lang="ko-KR" sz="1400" kern="0" dirty="0">
                          <a:effectLst/>
                        </a:rPr>
                        <a:t>일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8/9(</a:t>
                      </a:r>
                      <a:r>
                        <a:rPr lang="ko-KR" sz="1400" kern="0" dirty="0">
                          <a:effectLst/>
                        </a:rPr>
                        <a:t>화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제 주</a:t>
                      </a:r>
                      <a:endParaRPr lang="ko-KR" sz="1400" kern="100">
                        <a:effectLst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400" kern="0">
                          <a:effectLst/>
                        </a:rPr>
                        <a:t>청 주</a:t>
                      </a:r>
                      <a:endParaRPr lang="ko-KR" sz="14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400" kern="0" dirty="0" smtClean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</a:rPr>
                        <a:t>LJ558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 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400" kern="0" dirty="0" smtClean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</a:rPr>
                        <a:t>17:30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18:30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조식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호텔 조식 </a:t>
                      </a:r>
                      <a:r>
                        <a:rPr lang="ko-KR" sz="1400" kern="0" dirty="0" err="1">
                          <a:effectLst/>
                        </a:rPr>
                        <a:t>부페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r>
                        <a:rPr lang="ko-KR" sz="1400" kern="0" dirty="0">
                          <a:effectLst/>
                        </a:rPr>
                        <a:t>후 투어 출발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>
                          <a:effectLst/>
                        </a:rPr>
                        <a:t>에코랜드</a:t>
                      </a:r>
                      <a:r>
                        <a:rPr lang="en-US" sz="1400" kern="0" dirty="0">
                          <a:effectLst/>
                        </a:rPr>
                        <a:t> - </a:t>
                      </a:r>
                      <a:r>
                        <a:rPr lang="ko-KR" sz="1400" kern="0" dirty="0" err="1">
                          <a:effectLst/>
                        </a:rPr>
                        <a:t>곶자왈</a:t>
                      </a:r>
                      <a:r>
                        <a:rPr lang="ko-KR" sz="1400" kern="0" dirty="0">
                          <a:effectLst/>
                        </a:rPr>
                        <a:t> 순환열차</a:t>
                      </a:r>
                      <a:r>
                        <a:rPr lang="en-US" sz="1400" kern="0" dirty="0">
                          <a:effectLst/>
                        </a:rPr>
                        <a:t>. 1800</a:t>
                      </a:r>
                      <a:r>
                        <a:rPr lang="ko-KR" sz="1400" kern="0" dirty="0">
                          <a:effectLst/>
                        </a:rPr>
                        <a:t>년대 증기기관차인 </a:t>
                      </a:r>
                      <a:r>
                        <a:rPr lang="ko-KR" sz="1400" kern="0" dirty="0" err="1">
                          <a:effectLst/>
                        </a:rPr>
                        <a:t>볼드윈기</a:t>
                      </a:r>
                      <a:r>
                        <a:rPr lang="ko-KR" sz="1400" kern="0" dirty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기종을 모델화</a:t>
                      </a:r>
                      <a:r>
                        <a:rPr lang="ko-KR" altLang="en-US" sz="1400" kern="0" dirty="0" smtClean="0">
                          <a:effectLst/>
                        </a:rPr>
                        <a:t>함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중식</a:t>
                      </a:r>
                      <a:r>
                        <a:rPr lang="en-US" sz="1400" kern="0" dirty="0">
                          <a:effectLst/>
                        </a:rPr>
                        <a:t>(</a:t>
                      </a:r>
                      <a:r>
                        <a:rPr lang="ko-KR" sz="1400" kern="0" dirty="0">
                          <a:effectLst/>
                        </a:rPr>
                        <a:t>해물뚝배기</a:t>
                      </a:r>
                      <a:r>
                        <a:rPr lang="en-US" sz="1400" kern="0" dirty="0">
                          <a:effectLst/>
                        </a:rPr>
                        <a:t>)</a:t>
                      </a:r>
                      <a:endParaRPr lang="ko-KR" sz="1400" kern="100" dirty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-</a:t>
                      </a:r>
                      <a:r>
                        <a:rPr lang="ko-KR" sz="1400" kern="0" dirty="0" err="1">
                          <a:effectLst/>
                        </a:rPr>
                        <a:t>섭지코지</a:t>
                      </a:r>
                      <a:r>
                        <a:rPr lang="en-US" sz="1400" kern="0" dirty="0">
                          <a:effectLst/>
                        </a:rPr>
                        <a:t> - </a:t>
                      </a:r>
                      <a:r>
                        <a:rPr lang="ko-KR" sz="1400" kern="0" dirty="0" err="1">
                          <a:effectLst/>
                        </a:rPr>
                        <a:t>신양해수욕장에서</a:t>
                      </a:r>
                      <a:r>
                        <a:rPr lang="en-US" sz="1400" kern="0" dirty="0">
                          <a:effectLst/>
                        </a:rPr>
                        <a:t> 2</a:t>
                      </a:r>
                      <a:r>
                        <a:rPr lang="ko-KR" sz="1400" kern="0" dirty="0">
                          <a:effectLst/>
                        </a:rPr>
                        <a:t>㎞에 걸쳐 </a:t>
                      </a:r>
                      <a:r>
                        <a:rPr lang="ko-KR" sz="1400" kern="0" dirty="0" smtClean="0">
                          <a:effectLst/>
                        </a:rPr>
                        <a:t>향해 길게 뻗어 있</a:t>
                      </a:r>
                      <a:r>
                        <a:rPr lang="ko-KR" altLang="en-US" sz="1400" kern="0" dirty="0" smtClean="0">
                          <a:effectLst/>
                        </a:rPr>
                        <a:t>음</a:t>
                      </a:r>
                      <a:r>
                        <a:rPr lang="en-US" sz="1400" kern="0" dirty="0" smtClean="0">
                          <a:effectLst/>
                        </a:rPr>
                        <a:t>. TV</a:t>
                      </a:r>
                      <a:r>
                        <a:rPr lang="ko-KR" sz="1400" kern="0" dirty="0" smtClean="0">
                          <a:effectLst/>
                        </a:rPr>
                        <a:t>드라마의 촬영지</a:t>
                      </a:r>
                      <a:endParaRPr lang="ko-KR" sz="1400" kern="100" dirty="0" smtClean="0">
                        <a:effectLst/>
                      </a:endParaRPr>
                    </a:p>
                    <a:p>
                      <a:pPr marL="265113" indent="-265113" algn="l" latinLnBrk="0">
                        <a:spcAft>
                          <a:spcPts val="0"/>
                        </a:spcAft>
                      </a:pPr>
                      <a:r>
                        <a:rPr lang="en-US" sz="1400" kern="0" dirty="0" smtClean="0">
                          <a:effectLst/>
                        </a:rPr>
                        <a:t>-</a:t>
                      </a:r>
                      <a:r>
                        <a:rPr lang="ko-KR" sz="1400" kern="0" dirty="0">
                          <a:effectLst/>
                        </a:rPr>
                        <a:t>성산일출봉</a:t>
                      </a:r>
                      <a:r>
                        <a:rPr lang="en-US" sz="1400" kern="0" dirty="0">
                          <a:effectLst/>
                        </a:rPr>
                        <a:t> - </a:t>
                      </a:r>
                      <a:r>
                        <a:rPr lang="ko-KR" sz="1400" kern="0" dirty="0">
                          <a:effectLst/>
                        </a:rPr>
                        <a:t>분출된 화산인 </a:t>
                      </a:r>
                      <a:r>
                        <a:rPr lang="ko-KR" sz="1400" kern="0" dirty="0" err="1">
                          <a:effectLst/>
                        </a:rPr>
                        <a:t>성산봉은</a:t>
                      </a:r>
                      <a:r>
                        <a:rPr lang="ko-KR" sz="1400" kern="0" dirty="0">
                          <a:effectLst/>
                        </a:rPr>
                        <a:t> 커다란 </a:t>
                      </a:r>
                      <a:r>
                        <a:rPr lang="ko-KR" sz="1400" kern="0" dirty="0" smtClean="0">
                          <a:effectLst/>
                        </a:rPr>
                        <a:t>사발모양의</a:t>
                      </a:r>
                      <a:r>
                        <a:rPr lang="en-US" altLang="ko-KR" sz="1400" kern="0" dirty="0" smtClean="0">
                          <a:effectLst/>
                        </a:rPr>
                        <a:t> </a:t>
                      </a:r>
                      <a:r>
                        <a:rPr lang="ko-KR" sz="1400" kern="0" dirty="0" smtClean="0">
                          <a:effectLst/>
                        </a:rPr>
                        <a:t>분화구가 </a:t>
                      </a:r>
                      <a:r>
                        <a:rPr lang="ko-KR" sz="1400" kern="0" dirty="0">
                          <a:effectLst/>
                        </a:rPr>
                        <a:t>섬 전체에 걸쳐 있으며</a:t>
                      </a:r>
                      <a:r>
                        <a:rPr lang="en-US" sz="1400" kern="0" dirty="0">
                          <a:effectLst/>
                        </a:rPr>
                        <a:t>, </a:t>
                      </a:r>
                      <a:r>
                        <a:rPr lang="ko-KR" sz="1400" kern="0" dirty="0">
                          <a:effectLst/>
                        </a:rPr>
                        <a:t>일출이 아름다운 곳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제주공항 출발</a:t>
                      </a:r>
                      <a:endParaRPr lang="ko-KR" sz="1400" kern="100" dirty="0">
                        <a:effectLst/>
                      </a:endParaRPr>
                    </a:p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ko-KR" sz="1400" kern="0" dirty="0">
                          <a:effectLst/>
                        </a:rPr>
                        <a:t>청주공항 도착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829">
                <a:tc gridSpan="5"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en-US" sz="1400" kern="0" dirty="0">
                          <a:effectLst/>
                        </a:rPr>
                        <a:t>*</a:t>
                      </a:r>
                      <a:r>
                        <a:rPr lang="ko-KR" sz="1400" kern="0" dirty="0">
                          <a:effectLst/>
                        </a:rPr>
                        <a:t>상기 일정은 현지 사정에 따라 약간의 변경이 있을 수 있습니다</a:t>
                      </a:r>
                      <a:r>
                        <a:rPr lang="en-US" sz="1400" kern="0" dirty="0">
                          <a:effectLst/>
                        </a:rPr>
                        <a:t>.</a:t>
                      </a:r>
                      <a:endParaRPr lang="ko-KR" sz="14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770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0"/>
            <a:ext cx="539552" cy="6858000"/>
            <a:chOff x="0" y="0"/>
            <a:chExt cx="755576" cy="5966517"/>
          </a:xfrm>
        </p:grpSpPr>
        <p:sp>
          <p:nvSpPr>
            <p:cNvPr id="2" name="직사각형 1"/>
            <p:cNvSpPr/>
            <p:nvPr/>
          </p:nvSpPr>
          <p:spPr>
            <a:xfrm>
              <a:off x="0" y="0"/>
              <a:ext cx="755576" cy="1988839"/>
            </a:xfrm>
            <a:prstGeom prst="rect">
              <a:avLst/>
            </a:prstGeom>
            <a:solidFill>
              <a:srgbClr val="0058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0" y="1988839"/>
              <a:ext cx="755576" cy="1988839"/>
            </a:xfrm>
            <a:prstGeom prst="rect">
              <a:avLst/>
            </a:prstGeom>
            <a:solidFill>
              <a:srgbClr val="0E4E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0" y="3977678"/>
              <a:ext cx="755576" cy="1988839"/>
            </a:xfrm>
            <a:prstGeom prst="rect">
              <a:avLst/>
            </a:prstGeom>
            <a:solidFill>
              <a:srgbClr val="B82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5" name="부제목 2"/>
          <p:cNvSpPr txBox="1">
            <a:spLocks/>
          </p:cNvSpPr>
          <p:nvPr/>
        </p:nvSpPr>
        <p:spPr>
          <a:xfrm>
            <a:off x="771098" y="5105400"/>
            <a:ext cx="3648502" cy="1081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altLang="ko-KR" sz="2000" b="1" dirty="0" smtClean="0">
                <a:latin typeface="+mj-ea"/>
                <a:ea typeface="+mj-ea"/>
              </a:rPr>
              <a:t>2016</a:t>
            </a:r>
            <a:r>
              <a:rPr lang="ko-KR" altLang="en-US" sz="2000" b="1" dirty="0" smtClean="0">
                <a:latin typeface="+mj-ea"/>
                <a:ea typeface="+mj-ea"/>
              </a:rPr>
              <a:t>년 </a:t>
            </a:r>
            <a:r>
              <a:rPr lang="en-US" altLang="ko-KR" sz="2000" b="1" dirty="0" smtClean="0">
                <a:latin typeface="+mj-ea"/>
                <a:ea typeface="+mj-ea"/>
              </a:rPr>
              <a:t>07</a:t>
            </a:r>
            <a:r>
              <a:rPr lang="ko-KR" altLang="en-US" sz="2000" b="1" dirty="0" smtClean="0">
                <a:latin typeface="+mj-ea"/>
                <a:ea typeface="+mj-ea"/>
              </a:rPr>
              <a:t>월 </a:t>
            </a:r>
            <a:r>
              <a:rPr lang="en-US" altLang="ko-KR" sz="2000" b="1" dirty="0" smtClean="0">
                <a:latin typeface="+mj-ea"/>
                <a:ea typeface="+mj-ea"/>
              </a:rPr>
              <a:t>20</a:t>
            </a:r>
            <a:r>
              <a:rPr lang="ko-KR" altLang="en-US" sz="2000" b="1" dirty="0" smtClean="0">
                <a:latin typeface="+mj-ea"/>
                <a:ea typeface="+mj-ea"/>
              </a:rPr>
              <a:t>일 수요일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ko-KR" sz="12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ko-KR" altLang="en-US" sz="2000" b="1" dirty="0" smtClean="0">
                <a:latin typeface="+mj-ea"/>
                <a:ea typeface="+mj-ea"/>
              </a:rPr>
              <a:t>교양영어</a:t>
            </a:r>
            <a:endParaRPr lang="ko-KR" altLang="en-US" sz="2000" b="1" dirty="0">
              <a:latin typeface="+mj-ea"/>
              <a:ea typeface="+mj-ea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539552" y="2032000"/>
            <a:ext cx="5480248" cy="1266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en-US" altLang="ko-KR" sz="6200" smtClean="0">
                <a:ea typeface="굴림" charset="-127"/>
              </a:rPr>
              <a:t>Thank You!</a:t>
            </a:r>
            <a:endParaRPr lang="en-US" altLang="ko-KR" sz="6200" dirty="0"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7175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</TotalTime>
  <Words>633</Words>
  <Application>Microsoft Office PowerPoint</Application>
  <PresentationFormat>화면 슬라이드 쇼(4:3)</PresentationFormat>
  <Paragraphs>149</Paragraphs>
  <Slides>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PowerPoint 프레젠테이션</vt:lpstr>
      <vt:lpstr>연수 준비 사항 및 일정</vt:lpstr>
      <vt:lpstr>영어 프레젠테이션 경진대회</vt:lpstr>
      <vt:lpstr>영어 프레젠테이션 경진대회</vt:lpstr>
      <vt:lpstr>영어 프레젠테이션 경진대회</vt:lpstr>
      <vt:lpstr>영어 프레젠테이션 경진대회</vt:lpstr>
      <vt:lpstr>영어 프레젠테이션 경진대회</vt:lpstr>
      <vt:lpstr>PowerPoint 프레젠테이션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SJ_Baek</dc:creator>
  <cp:lastModifiedBy>User</cp:lastModifiedBy>
  <cp:revision>80</cp:revision>
  <cp:lastPrinted>2014-11-26T02:08:45Z</cp:lastPrinted>
  <dcterms:created xsi:type="dcterms:W3CDTF">2014-01-28T09:01:11Z</dcterms:created>
  <dcterms:modified xsi:type="dcterms:W3CDTF">2016-07-18T05:52:48Z</dcterms:modified>
</cp:coreProperties>
</file>