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00" d="100"/>
          <a:sy n="100" d="100"/>
        </p:scale>
        <p:origin x="-1092" y="-90"/>
      </p:cViewPr>
      <p:guideLst>
        <p:guide orient="horz" pos="215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presProps" Target="presProps.xml"  /><Relationship Id="rId12" Type="http://schemas.openxmlformats.org/officeDocument/2006/relationships/viewProps" Target="viewProps.xml"  /><Relationship Id="rId13" Type="http://schemas.openxmlformats.org/officeDocument/2006/relationships/theme" Target="theme/theme1.xml"  /><Relationship Id="rId14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1.png"  /><Relationship Id="rId5" Type="http://schemas.openxmlformats.org/officeDocument/2006/relationships/image" Target="../media/image3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slide1.xml><?xml version="1.0" encoding="utf-8"?>
<p:sld xmlns:p="http://schemas.openxmlformats.org/presentationml/2006/main" xmlns:a="http://schemas.openxmlformats.org/drawingml/2006/main">
  <p:cSld>
    <p:bg>
      <p:bgPr>
        <a:solidFill>
          <a:srgbClr val="7000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17600" y="1943100"/>
            <a:ext cx="10007600" cy="1193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8770"/>
              </a:lnSpc>
            </a:pPr>
            <a:r>
              <a:rPr lang="ko-KR" sz="6700" b="false" i="false" u="none" strike="noStrike" spc="-300">
                <a:solidFill>
                  <a:srgbClr val="FFFBEE"/>
                </a:solidFill>
                <a:ea typeface="Gmarket Sans Bold"/>
              </a:rPr>
              <a:t>대학</a:t>
            </a:r>
            <a:r>
              <a:rPr lang="en-US" sz="6700" b="false" i="false" u="none" strike="noStrike" spc="-300">
                <a:solidFill>
                  <a:srgbClr val="FFFBEE"/>
                </a:solidFill>
                <a:latin typeface="Gmarket Sans Bold"/>
              </a:rPr>
              <a:t> </a:t>
            </a:r>
            <a:r>
              <a:rPr lang="ko-KR" sz="6700" b="false" i="false" u="none" strike="noStrike" spc="-300">
                <a:solidFill>
                  <a:srgbClr val="FFFBEE"/>
                </a:solidFill>
                <a:ea typeface="Gmarket Sans Bold"/>
              </a:rPr>
              <a:t>글쓰기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117600" y="3797300"/>
            <a:ext cx="9156700" cy="419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2400" b="false" i="false" u="none" strike="noStrike" spc="-100">
                <a:solidFill>
                  <a:srgbClr val="FFFBEE"/>
                </a:solidFill>
                <a:latin typeface="Gmarket Sans Medium"/>
              </a:rPr>
              <a:t>202410748 </a:t>
            </a:r>
            <a:r>
              <a:rPr lang="ko-KR" sz="2400" b="false" i="false" u="none" strike="noStrike" spc="-100">
                <a:solidFill>
                  <a:srgbClr val="FFFBEE"/>
                </a:solidFill>
                <a:ea typeface="Gmarket Sans Medium"/>
              </a:rPr>
              <a:t>고은석</a:t>
            </a:r>
          </a:p>
        </p:txBody>
      </p:sp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594600" y="6934200"/>
            <a:ext cx="10706100" cy="12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425700" y="5156200"/>
            <a:ext cx="10325100" cy="12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7581900" y="3454400"/>
            <a:ext cx="10706100" cy="12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772400" y="5181600"/>
            <a:ext cx="10363200" cy="127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8013700" y="1346200"/>
            <a:ext cx="3733800" cy="6604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04580"/>
              </a:lnSpc>
              <a:defRPr/>
            </a:pPr>
            <a:r>
              <a:rPr lang="ko-KR" sz="3700" b="0" i="0" u="none" strike="noStrike" spc="-100">
                <a:solidFill>
                  <a:srgbClr val="7000d8"/>
                </a:solidFill>
                <a:ea typeface="Gmarket Sans Bold"/>
              </a:rPr>
              <a:t>주제</a:t>
            </a:r>
            <a:r>
              <a:rPr lang="ko-KR" altLang="en-US" sz="3700" b="0" i="0" u="none" strike="noStrike" spc="-100">
                <a:solidFill>
                  <a:srgbClr val="7000d8"/>
                </a:solidFill>
                <a:ea typeface="Gmarket Sans Bold"/>
              </a:rPr>
              <a:t> </a:t>
            </a:r>
            <a:r>
              <a:rPr lang="ko-KR" sz="3700" b="0" i="0" u="none" strike="noStrike" spc="-100">
                <a:solidFill>
                  <a:srgbClr val="7000d8"/>
                </a:solidFill>
                <a:ea typeface="Gmarket Sans Bold"/>
              </a:rPr>
              <a:t>선정</a:t>
            </a:r>
            <a:r>
              <a:rPr lang="ko-KR" altLang="en-US" sz="3700" b="0" i="0" u="none" strike="noStrike" spc="-100">
                <a:solidFill>
                  <a:srgbClr val="7000d8"/>
                </a:solidFill>
                <a:ea typeface="Gmarket Sans Bold"/>
              </a:rPr>
              <a:t> </a:t>
            </a:r>
            <a:r>
              <a:rPr lang="ko-KR" sz="3700" b="0" i="0" u="none" strike="noStrike" spc="-100">
                <a:solidFill>
                  <a:srgbClr val="7000d8"/>
                </a:solidFill>
                <a:ea typeface="Gmarket Sans Bold"/>
              </a:rPr>
              <a:t>이유</a:t>
            </a:r>
            <a:endParaRPr lang="ko-KR" sz="3700" b="0" i="0" u="none" strike="noStrike" spc="-100">
              <a:solidFill>
                <a:srgbClr val="7000d8"/>
              </a:solidFill>
              <a:ea typeface="Gmarket Sans Bold"/>
            </a:endParaRPr>
          </a:p>
        </p:txBody>
      </p:sp>
      <p:sp>
        <p:nvSpPr>
          <p:cNvPr name="TextBox 7" id="7"/>
          <p:cNvSpPr txBox="true"/>
          <p:nvPr/>
        </p:nvSpPr>
        <p:spPr>
          <a:xfrm rot="-5400000">
            <a:off x="-2159000" y="2933700"/>
            <a:ext cx="6540500" cy="1587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98770"/>
              </a:lnSpc>
            </a:pPr>
            <a:r>
              <a:rPr lang="en-US" sz="9000" b="false" i="false" u="none" strike="noStrike" spc="-400">
                <a:solidFill>
                  <a:srgbClr val="7000D8"/>
                </a:solidFill>
                <a:latin typeface="Gmarket Sans Bold"/>
              </a:rPr>
              <a:t>Contents.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013700" y="698500"/>
            <a:ext cx="7112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3000" b="false" i="false" u="none" strike="noStrike" spc="-100">
                <a:solidFill>
                  <a:srgbClr val="7000D8"/>
                </a:solidFill>
                <a:latin typeface="Gmarket Sans Medium"/>
              </a:rPr>
              <a:t>01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373100" y="1358900"/>
            <a:ext cx="3225800" cy="635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ko-KR" sz="3600" b="false" i="false" u="none" strike="noStrike" spc="-100">
                <a:solidFill>
                  <a:srgbClr val="7000D8"/>
                </a:solidFill>
                <a:ea typeface="Gmarket Sans Bold"/>
              </a:rPr>
              <a:t>논증</a:t>
            </a:r>
            <a:r>
              <a:rPr lang="en-US" sz="3600" b="false" i="false" u="none" strike="noStrike" spc="-100">
                <a:solidFill>
                  <a:srgbClr val="7000D8"/>
                </a:solidFill>
                <a:latin typeface="Gmarket Sans Bold"/>
              </a:rPr>
              <a:t>1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373100" y="698500"/>
            <a:ext cx="7112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3000" b="false" i="false" u="none" strike="noStrike" spc="-100">
                <a:solidFill>
                  <a:srgbClr val="7000D8"/>
                </a:solidFill>
                <a:latin typeface="Gmarket Sans Medium"/>
              </a:rPr>
              <a:t>02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013700" y="4787900"/>
            <a:ext cx="3644900" cy="635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ko-KR" sz="3600" b="false" i="false" u="none" strike="noStrike" spc="-100">
                <a:solidFill>
                  <a:srgbClr val="7000D8"/>
                </a:solidFill>
                <a:ea typeface="Gmarket Sans Bold"/>
              </a:rPr>
              <a:t>논증</a:t>
            </a:r>
            <a:r>
              <a:rPr lang="en-US" sz="3600" b="false" i="false" u="none" strike="noStrike" spc="-100">
                <a:solidFill>
                  <a:srgbClr val="7000D8"/>
                </a:solidFill>
                <a:latin typeface="Gmarket Sans Bold"/>
              </a:rPr>
              <a:t>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013700" y="4178300"/>
            <a:ext cx="7112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3000" b="false" i="false" u="none" strike="noStrike" spc="-100">
                <a:solidFill>
                  <a:srgbClr val="7000D8"/>
                </a:solidFill>
                <a:latin typeface="Gmarket Sans Medium"/>
              </a:rPr>
              <a:t>03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373100" y="4787900"/>
            <a:ext cx="3492500" cy="635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ko-KR" sz="3600" b="false" i="false" u="none" strike="noStrike" spc="-100">
                <a:solidFill>
                  <a:srgbClr val="7000D8"/>
                </a:solidFill>
                <a:ea typeface="Gmarket Sans Bold"/>
              </a:rPr>
              <a:t>논증</a:t>
            </a:r>
            <a:r>
              <a:rPr lang="en-US" sz="3600" b="false" i="false" u="none" strike="noStrike" spc="-100">
                <a:solidFill>
                  <a:srgbClr val="7000D8"/>
                </a:solidFill>
                <a:latin typeface="Gmarket Sans Bold"/>
              </a:rPr>
              <a:t>3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3373100" y="4178300"/>
            <a:ext cx="7112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3000" b="false" i="false" u="none" strike="noStrike" spc="-100">
                <a:solidFill>
                  <a:srgbClr val="7000D8"/>
                </a:solidFill>
                <a:latin typeface="Gmarket Sans Medium"/>
              </a:rPr>
              <a:t>04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013700" y="8267700"/>
            <a:ext cx="3644900" cy="635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ko-KR" sz="3600" b="false" i="false" u="none" strike="noStrike" spc="-100">
                <a:solidFill>
                  <a:srgbClr val="7000D8"/>
                </a:solidFill>
                <a:ea typeface="Gmarket Sans Bold"/>
              </a:rPr>
              <a:t>반론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013700" y="7658100"/>
            <a:ext cx="7112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3000" b="false" i="false" u="none" strike="noStrike" spc="-100">
                <a:solidFill>
                  <a:srgbClr val="7000D8"/>
                </a:solidFill>
                <a:latin typeface="Gmarket Sans Medium"/>
              </a:rPr>
              <a:t>05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373100" y="8267700"/>
            <a:ext cx="3492500" cy="635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ko-KR" sz="3600" b="false" i="false" u="none" strike="noStrike" spc="-100">
                <a:solidFill>
                  <a:srgbClr val="7000D8"/>
                </a:solidFill>
                <a:ea typeface="Gmarket Sans Bold"/>
              </a:rPr>
              <a:t>참고도서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373100" y="7658100"/>
            <a:ext cx="711200" cy="533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04580"/>
              </a:lnSpc>
            </a:pPr>
            <a:r>
              <a:rPr lang="en-US" sz="3000" b="false" i="false" u="none" strike="noStrike" spc="-100">
                <a:solidFill>
                  <a:srgbClr val="7000D8"/>
                </a:solidFill>
                <a:latin typeface="Gmarket Sans Medium"/>
              </a:rPr>
              <a:t>06</a:t>
            </a:r>
          </a:p>
        </p:txBody>
      </p:sp>
    </p:spTree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b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54100" y="1485900"/>
            <a:ext cx="16192500" cy="127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3898900" y="4521200"/>
            <a:ext cx="10579100" cy="1206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30310"/>
              </a:lnSpc>
            </a:pP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AI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의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발전이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지속됨으로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일자리가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감소하는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현상이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지금도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벌어지고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있고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미래에는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그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규모가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더욱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증가할것같아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200" b="false" i="false" u="none" strike="noStrike" spc="-200">
                <a:solidFill>
                  <a:srgbClr val="7000D8"/>
                </a:solidFill>
                <a:ea typeface="Gmarket Sans Medium"/>
              </a:rPr>
              <a:t>선정함</a:t>
            </a:r>
            <a:r>
              <a:rPr lang="en-US" sz="3200" b="false" i="false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54100" y="444500"/>
            <a:ext cx="5600700" cy="8890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3710"/>
              </a:lnSpc>
              <a:defRPr/>
            </a:pPr>
            <a:r>
              <a:rPr lang="ko-KR" sz="5000" b="0" i="0" u="none" strike="noStrike" spc="-100">
                <a:solidFill>
                  <a:srgbClr val="7000d8"/>
                </a:solidFill>
                <a:ea typeface="Gmarket Sans Medium"/>
              </a:rPr>
              <a:t>주제</a:t>
            </a:r>
            <a:r>
              <a:rPr lang="ko-KR" altLang="en-US" sz="5000" b="0" i="0" u="none" strike="noStrike" spc="-100">
                <a:solidFill>
                  <a:srgbClr val="7000d8"/>
                </a:solidFill>
                <a:ea typeface="Gmarket Sans Medium"/>
              </a:rPr>
              <a:t> </a:t>
            </a:r>
            <a:r>
              <a:rPr lang="ko-KR" sz="5000" b="0" i="0" u="none" strike="noStrike" spc="-100">
                <a:solidFill>
                  <a:srgbClr val="7000d8"/>
                </a:solidFill>
                <a:ea typeface="Gmarket Sans Medium"/>
              </a:rPr>
              <a:t>선정</a:t>
            </a:r>
            <a:r>
              <a:rPr lang="ko-KR" altLang="en-US" sz="5000" b="0" i="0" u="none" strike="noStrike" spc="-100">
                <a:solidFill>
                  <a:srgbClr val="7000d8"/>
                </a:solidFill>
                <a:ea typeface="Gmarket Sans Medium"/>
              </a:rPr>
              <a:t> </a:t>
            </a:r>
            <a:r>
              <a:rPr lang="ko-KR" sz="5000" b="0" i="0" u="none" strike="noStrike" spc="-100">
                <a:solidFill>
                  <a:srgbClr val="7000d8"/>
                </a:solidFill>
                <a:ea typeface="Gmarket Sans Medium"/>
              </a:rPr>
              <a:t>이유</a:t>
            </a:r>
            <a:endParaRPr lang="ko-KR" sz="5000" b="0" i="0" u="none" strike="noStrike" spc="-100">
              <a:solidFill>
                <a:srgbClr val="7000d8"/>
              </a:solidFill>
              <a:ea typeface="Gmarket Sans Medium"/>
            </a:endParaRPr>
          </a:p>
        </p:txBody>
      </p:sp>
      <p:sp>
        <p:nvSpPr>
          <p:cNvPr name="TextBox 5" id="5"/>
          <p:cNvSpPr txBox="true"/>
          <p:nvPr/>
        </p:nvSpPr>
        <p:spPr>
          <a:xfrm rot="0">
            <a:off x="16471900" y="635000"/>
            <a:ext cx="774700" cy="266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113710"/>
              </a:lnSpc>
            </a:pPr>
            <a:r>
              <a:rPr lang="en-US" sz="1500" b="false" i="false" u="none" strike="noStrike">
                <a:solidFill>
                  <a:srgbClr val="7000D8"/>
                </a:solidFill>
                <a:latin typeface="Gmarket Sans Medium"/>
              </a:rPr>
              <a:t>03</a:t>
            </a:r>
          </a:p>
        </p:txBody>
      </p:sp>
    </p:spTree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b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54100" y="1485900"/>
            <a:ext cx="16192500" cy="127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3695700" y="1790700"/>
            <a:ext cx="10960100" cy="118999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c1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이미지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글자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숫자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소리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등이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모두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디지털화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됨에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따라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이들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데이터를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보고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의사결정을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내리는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단순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업무는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사라지게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될것이다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p1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정형화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되있거나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반복적인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업무에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강하다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p2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데이터가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방대하더라도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데이터에서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일정한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규칙이나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패턴을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찾을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p3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데이터를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통해서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확률을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계산해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판단하는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일은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사람보다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잘할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있기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때문이다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p4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자동화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비용이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인건비보다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싸기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때문이다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p5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사람보다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뛰어나게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잘할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업무로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구성되어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</p:txBody>
      </p:sp>
      <p:sp>
        <p:nvSpPr>
          <p:cNvPr name="TextBox 4" id="4"/>
          <p:cNvSpPr txBox="true"/>
          <p:nvPr/>
        </p:nvSpPr>
        <p:spPr>
          <a:xfrm rot="0">
            <a:off x="16941800" y="635000"/>
            <a:ext cx="292100" cy="266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113710"/>
              </a:lnSpc>
            </a:pPr>
            <a:r>
              <a:rPr lang="en-US" sz="1500" b="false" i="false" u="none" strike="noStrike">
                <a:solidFill>
                  <a:srgbClr val="7000D8"/>
                </a:solidFill>
                <a:latin typeface="Gmarket Sans Medium"/>
              </a:rPr>
              <a:t>04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206500" y="304800"/>
            <a:ext cx="44831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3710"/>
              </a:lnSpc>
            </a:pPr>
            <a:r>
              <a:rPr lang="ko-KR" sz="5000" b="false" i="false" u="none" strike="noStrike" spc="-100">
                <a:solidFill>
                  <a:srgbClr val="7000D8"/>
                </a:solidFill>
                <a:ea typeface="Gmarket Sans Medium"/>
              </a:rPr>
              <a:t>논증</a:t>
            </a:r>
            <a:r>
              <a:rPr lang="en-US" sz="5000" b="false" i="false" u="none" strike="noStrike" spc="-100">
                <a:solidFill>
                  <a:srgbClr val="7000D8"/>
                </a:solidFill>
                <a:latin typeface="Gmarket Sans Medium"/>
              </a:rPr>
              <a:t>1</a:t>
            </a:r>
          </a:p>
        </p:txBody>
      </p:sp>
    </p:spTree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429000" y="2146300"/>
            <a:ext cx="11506200" cy="9512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c1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비숙련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저임금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직업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특히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반복적이거나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위험한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직업은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로보칼립스를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맞이할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것이다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p1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농업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일자리는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대부분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사라졌고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제조업은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감소하고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있으며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의료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분야는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성장하고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p2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고용주들은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많은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돈을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벌기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원한다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p3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자동화는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생산성을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높이고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성장을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가져온다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p4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과거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아디다스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신발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공장에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600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명의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노동자가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필요했지만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자동화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이후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10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명이면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동일한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개수를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만든다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30310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54100" y="1485900"/>
            <a:ext cx="16192500" cy="12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054100" y="304800"/>
            <a:ext cx="44831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3710"/>
              </a:lnSpc>
            </a:pPr>
            <a:r>
              <a:rPr lang="ko-KR" sz="5000" b="false" i="false" u="none" strike="noStrike" spc="-100">
                <a:solidFill>
                  <a:srgbClr val="7000D8"/>
                </a:solidFill>
                <a:ea typeface="Gmarket Sans Medium"/>
              </a:rPr>
              <a:t>논증</a:t>
            </a:r>
            <a:r>
              <a:rPr lang="en-US" sz="5000" b="false" i="false" u="none" strike="noStrike" spc="-100">
                <a:solidFill>
                  <a:srgbClr val="7000D8"/>
                </a:solidFill>
                <a:latin typeface="Gmarket Sans Medium"/>
              </a:rPr>
              <a:t>2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014700" y="635000"/>
            <a:ext cx="1231900" cy="266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113710"/>
              </a:lnSpc>
            </a:pPr>
            <a:r>
              <a:rPr lang="en-US" sz="1500" b="false" i="false" u="none" strike="noStrike">
                <a:solidFill>
                  <a:srgbClr val="7000D8"/>
                </a:solidFill>
                <a:latin typeface="Gmarket Sans Medium"/>
              </a:rPr>
              <a:t>05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267200" y="317500"/>
            <a:ext cx="11544300" cy="876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2050"/>
              </a:lnSpc>
            </a:pP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로보칼립스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-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인공지능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(AI)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과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자동화가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인간으로부터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일자리를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빼앗아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종국에는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로봇이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모든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인간의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노동을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대체할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것이라는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우려에서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나타난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2500" b="false" i="false" u="none" strike="noStrike">
                <a:solidFill>
                  <a:srgbClr val="7000D8"/>
                </a:solidFill>
                <a:ea typeface="Gmarket Sans Medium"/>
              </a:rPr>
              <a:t>용어</a:t>
            </a:r>
            <a:r>
              <a:rPr lang="en-US" sz="25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Pr shadeToTitle="0">
        <a:solidFill>
          <a:srgbClr val="fffb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54100" y="1485900"/>
            <a:ext cx="16192500" cy="127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3403600" y="2260600"/>
            <a:ext cx="11557000" cy="99441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07899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c1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챗봇과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AI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기반의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음성서비스가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콜센터를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위기로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내몰게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된다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p1 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질문에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대한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해결책이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정형화되어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있고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고객이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궁금해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하는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내용에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대한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답변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등으로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단순한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경우가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많다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p2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과거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데이터나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답변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이력을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분석하면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고객의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민원이나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문의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사항에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대해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답변이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가능하다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p3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고객이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궁금해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하는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내용과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정해진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답변이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데이터베이스화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되어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있다면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통해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답변이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가능하다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p4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모욕감을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느끼지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않는다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p5 </a:t>
            </a:r>
            <a:r>
              <a:rPr lang="ko-KR" alt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AI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는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24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시간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365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일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서비스가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0" i="0" u="none" strike="noStrike" spc="-200">
                <a:solidFill>
                  <a:srgbClr val="7000d8"/>
                </a:solidFill>
                <a:ea typeface="Gmarket Sans Medium"/>
              </a:rPr>
              <a:t>가능하다</a:t>
            </a:r>
            <a:r>
              <a:rPr lang="en-US" sz="3000" b="0" i="0" u="none" strike="noStrike" spc="-200">
                <a:solidFill>
                  <a:srgbClr val="7000d8"/>
                </a:solidFill>
                <a:latin typeface="Gmarket Sans Medium"/>
              </a:rPr>
              <a:t>.</a:t>
            </a: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7000d8"/>
              </a:solidFill>
              <a:latin typeface="Gmarket Sans Medium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  <a:p>
            <a:pPr lvl="0" algn="l">
              <a:lnSpc>
                <a:spcPct val="107899"/>
              </a:lnSpc>
              <a:defRPr/>
            </a:pPr>
            <a:endParaRPr lang="en-US" sz="3000" b="0" i="0" u="none" strike="noStrike" spc="-200">
              <a:solidFill>
                <a:srgbClr val="000000"/>
              </a:solidFill>
              <a:latin typeface="Noto Sans CJK KR Regular"/>
            </a:endParaRPr>
          </a:p>
        </p:txBody>
      </p:sp>
      <p:sp>
        <p:nvSpPr>
          <p:cNvPr name="TextBox 4" id="4"/>
          <p:cNvSpPr txBox="true"/>
          <p:nvPr/>
        </p:nvSpPr>
        <p:spPr>
          <a:xfrm rot="0">
            <a:off x="1003300" y="304800"/>
            <a:ext cx="44831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3710"/>
              </a:lnSpc>
            </a:pPr>
            <a:r>
              <a:rPr lang="ko-KR" sz="5000" b="false" i="false" u="none" strike="noStrike" spc="-100">
                <a:solidFill>
                  <a:srgbClr val="7000D8"/>
                </a:solidFill>
                <a:ea typeface="Gmarket Sans Medium"/>
              </a:rPr>
              <a:t>논증</a:t>
            </a:r>
            <a:r>
              <a:rPr lang="en-US" sz="5000" b="false" i="false" u="none" strike="noStrike" spc="-100">
                <a:solidFill>
                  <a:srgbClr val="7000D8"/>
                </a:solidFill>
                <a:latin typeface="Gmarket Sans Medium"/>
              </a:rPr>
              <a:t>3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471900" y="635000"/>
            <a:ext cx="774700" cy="266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113710"/>
              </a:lnSpc>
            </a:pPr>
            <a:r>
              <a:rPr lang="en-US" sz="1500" b="false" i="false" u="none" strike="noStrike">
                <a:solidFill>
                  <a:srgbClr val="7000D8"/>
                </a:solidFill>
                <a:latin typeface="Gmarket Sans Medium"/>
              </a:rPr>
              <a:t>06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54100" y="1485900"/>
            <a:ext cx="16192500" cy="127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3403600" y="2197100"/>
            <a:ext cx="11557000" cy="77343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c1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새로운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일자리가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온다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p1 '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초연결성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'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기존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사람과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기계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간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연결을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넘어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기계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사람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제품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산업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기업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,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개인을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서로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촘촘히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연결한다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p2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수많은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데이터가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쌓이게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되면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고부가가치와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서비스를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양산하는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촉매가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된다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p3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이와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같은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방식으로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다양한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분야에서의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새로운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비즈니스가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출하고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자연스럽게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하이테크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관련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분야의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직업과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일자리게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생겨나게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된다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p4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빅데이터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기획가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, IoT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전문가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등이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새로운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직군을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형성하게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된다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p5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대기업에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비해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상대적으로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열세인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중소기업의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일자리가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증가한다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900" b="false" i="false" u="none" strike="noStrike">
                <a:solidFill>
                  <a:srgbClr val="000000"/>
                </a:solidFill>
                <a:latin typeface="Noto Sans CJK KR Regular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900" b="false" i="false" u="none" strike="noStrike">
                <a:solidFill>
                  <a:srgbClr val="000000"/>
                </a:solidFill>
                <a:latin typeface="Noto Sans CJK KR Regular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900" b="false" i="false" u="none" strike="noStrike">
                <a:solidFill>
                  <a:srgbClr val="000000"/>
                </a:solidFill>
                <a:latin typeface="Noto Sans CJK KR Regular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900" b="false" i="false" u="none" strike="noStrike">
                <a:solidFill>
                  <a:srgbClr val="000000"/>
                </a:solidFill>
                <a:latin typeface="Noto Sans CJK KR Regular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900" b="false" i="false" u="none" strike="noStrike">
                <a:solidFill>
                  <a:srgbClr val="000000"/>
                </a:solidFill>
                <a:latin typeface="Noto Sans CJK KR Regular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900" b="false" i="false" u="none" strike="noStrike">
                <a:solidFill>
                  <a:srgbClr val="000000"/>
                </a:solidFill>
                <a:latin typeface="Noto Sans CJK KR Regular"/>
              </a:rPr>
              <a:t/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6941800" y="635000"/>
            <a:ext cx="292100" cy="266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113710"/>
              </a:lnSpc>
            </a:pPr>
            <a:r>
              <a:rPr lang="en-US" sz="1500" b="false" i="false" u="none" strike="noStrike">
                <a:solidFill>
                  <a:srgbClr val="7000D8"/>
                </a:solidFill>
                <a:latin typeface="Gmarket Sans Medium"/>
              </a:rPr>
              <a:t>07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54100" y="304800"/>
            <a:ext cx="44831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3710"/>
              </a:lnSpc>
            </a:pPr>
            <a:r>
              <a:rPr lang="ko-KR" sz="5000" b="false" i="false" u="none" strike="noStrike" spc="-100">
                <a:solidFill>
                  <a:srgbClr val="7000D8"/>
                </a:solidFill>
                <a:ea typeface="Gmarket Sans Medium"/>
              </a:rPr>
              <a:t>반론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54100" y="1485900"/>
            <a:ext cx="16192500" cy="127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3403600" y="3581400"/>
            <a:ext cx="11557000" cy="31115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2050"/>
              </a:lnSpc>
            </a:pP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제이슨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생커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 [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로봇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시대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일자리의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미래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].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미디어숲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출판부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 2021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취청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 [AI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시대의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일자리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트렌드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].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보아스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출판부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 2021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MBN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일자리보고서팀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 [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제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4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의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실업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].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생각정거장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 </a:t>
            </a:r>
            <a:r>
              <a:rPr lang="ko-KR" sz="3000" b="false" i="false" u="none" strike="noStrike">
                <a:solidFill>
                  <a:srgbClr val="7000D8"/>
                </a:solidFill>
                <a:ea typeface="Gmarket Sans Medium"/>
              </a:rPr>
              <a:t>출판부</a:t>
            </a: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>. 2017</a:t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  <a:p>
            <a:pPr algn="l" lvl="0">
              <a:lnSpc>
                <a:spcPct val="112050"/>
              </a:lnSpc>
            </a:pPr>
            <a:r>
              <a:rPr lang="en-US" sz="3000" b="false" i="false" u="none" strike="noStrike">
                <a:solidFill>
                  <a:srgbClr val="7000D8"/>
                </a:solidFill>
                <a:latin typeface="Gmarket Sans Medium"/>
              </a:rPr>
              <a:t/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54100" y="368300"/>
            <a:ext cx="44831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113710"/>
              </a:lnSpc>
            </a:pPr>
            <a:r>
              <a:rPr lang="ko-KR" sz="5000" b="false" i="false" u="none" strike="noStrike" spc="-100">
                <a:solidFill>
                  <a:srgbClr val="7000D8"/>
                </a:solidFill>
                <a:ea typeface="Gmarket Sans Medium"/>
              </a:rPr>
              <a:t>참고도서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941800" y="635000"/>
            <a:ext cx="292100" cy="2667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r" lvl="0">
              <a:lnSpc>
                <a:spcPct val="113710"/>
              </a:lnSpc>
            </a:pPr>
            <a:r>
              <a:rPr lang="en-US" sz="1500" b="false" i="false" u="none" strike="noStrike">
                <a:solidFill>
                  <a:srgbClr val="7000D8"/>
                </a:solidFill>
                <a:latin typeface="Gmarket Sans Medium"/>
              </a:rPr>
              <a:t>09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7000D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17600" y="1943100"/>
            <a:ext cx="10007600" cy="11938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l" lvl="0">
              <a:lnSpc>
                <a:spcPct val="98770"/>
              </a:lnSpc>
            </a:pPr>
            <a:r>
              <a:rPr lang="ko-KR" sz="6700" b="false" i="false" u="none" strike="noStrike" spc="-300">
                <a:solidFill>
                  <a:srgbClr val="FFFBEE"/>
                </a:solidFill>
                <a:ea typeface="Gmarket Sans Bold"/>
              </a:rPr>
              <a:t>감사합니다</a:t>
            </a:r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317</ep:Words>
  <ep:PresentationFormat>On-screen Show (4:3)</ep:PresentationFormat>
  <ep:Paragraphs>103</ep:Paragraphs>
  <ep:Slides>9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ep:HeadingPairs>
  <ep:TitlesOfParts>
    <vt:vector size="10" baseType="lpstr">
      <vt:lpstr>Office Theme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2006-08-16T00:00:00.000</dcterms:created>
  <cp:lastModifiedBy>koeun</cp:lastModifiedBy>
  <dcterms:modified xsi:type="dcterms:W3CDTF">2024-11-27T20:39:25.548</dcterms:modified>
  <cp:revision>3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